
<file path=[Content_Types].xml><?xml version="1.0" encoding="utf-8"?>
<Types xmlns="http://schemas.openxmlformats.org/package/2006/content-types">
  <Default Extension="xml" ContentType="application/vnd.openxmlformats-package.core-properties+xml"/>
  <Default Extension="jpeg" ContentType="image/jpeg"/>
  <Default Extension="png" ContentType="image/png"/>
  <Default Extension="svg" ContentType="image/svg+xml"/>
  <Default Extension="emf" ContentType="image/x-emf"/>
  <Default Extension="bin" ContentType="application/vnd.openxmlformats-officedocument.oleObject"/>
  <Default Extension="rels" ContentType="application/vnd.openxmlformats-package.relationships+xml"/>
  <Override PartName="/ppt/presentation.xml" ContentType="application/vnd.openxmlformats-officedocument.presentationml.presentation.main+xml"/>
  <Override PartName="/ppt/slides/slide96.xml" ContentType="application/vnd.openxmlformats-officedocument.presentationml.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theme/theme19.xml" ContentType="application/vnd.openxmlformats-officedocument.theme+xml"/>
  <Override PartName="/ppt/slideLayouts/slideLayout34.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Layouts/slideLayout32.xml" ContentType="application/vnd.openxmlformats-officedocument.presentationml.slideLayout+xml"/>
  <Override PartName="/ppt/slideLayouts/slideLayout36.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slideMasters/slideMaster18.xml" ContentType="application/vnd.openxmlformats-officedocument.presentationml.slideMaster+xml"/>
  <Override PartName="/ppt/slideLayouts/slideLayout191.xml" ContentType="application/vnd.openxmlformats-officedocument.presentationml.slideLayout+xml"/>
  <Override PartName="/ppt/slideLayouts/slideLayout236.xml" ContentType="application/vnd.openxmlformats-officedocument.presentationml.slideLayout+xml"/>
  <Override PartName="/ppt/slideLayouts/slideLayout188.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s/slide21.xml" ContentType="application/vnd.openxmlformats-officedocument.presentationml.slide+xml"/>
  <Override PartName="/ppt/slideLayouts/slideLayout173.xml" ContentType="application/vnd.openxmlformats-officedocument.presentationml.slideLayout+xml"/>
  <Override PartName="/ppt/slideMasters/slideMaster16.xml" ContentType="application/vnd.openxmlformats-officedocument.presentationml.slideMaster+xml"/>
  <Override PartName="/ppt/slideLayouts/slideLayout170.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68.xml" ContentType="application/vnd.openxmlformats-officedocument.presentationml.slideLayout+xml"/>
  <Override PartName="/ppt/slideLayouts/slideLayout172.xml" ContentType="application/vnd.openxmlformats-officedocument.presentationml.slideLayout+xml"/>
  <Override PartName="/ppt/slideLayouts/slideLayout171.xml" ContentType="application/vnd.openxmlformats-officedocument.presentationml.slideLayout+xml"/>
  <Override PartName="/ppt/slides/slide42.xml" ContentType="application/vnd.openxmlformats-officedocument.presentationml.slide+xml"/>
  <Override PartName="/ppt/slides/slide63.xml" ContentType="application/vnd.openxmlformats-officedocument.presentationml.slide+xml"/>
  <Override PartName="/ppt/notesSlides/notesSlide10.xml" ContentType="application/vnd.openxmlformats-officedocument.presentationml.notesSlide+xml"/>
  <Override PartName="/ppt/slides/slide117.xml" ContentType="application/vnd.openxmlformats-officedocument.presentationml.slide+xml"/>
  <Override PartName="/ppt/slides/slide138.xml" ContentType="application/vnd.openxmlformats-officedocument.presentationml.slide+xml"/>
  <Override PartName="/ppt/slideLayouts/slideLayout112.xml" ContentType="application/vnd.openxmlformats-officedocument.presentationml.slideLayout+xml"/>
  <Override PartName="/ppt/slideMasters/slideMaster11.xml" ContentType="application/vnd.openxmlformats-officedocument.presentationml.slideMaster+xml"/>
  <Override PartName="/ppt/slideLayouts/slideLayout110.xml" ContentType="application/vnd.openxmlformats-officedocument.presentationml.slideLayout+xml"/>
  <Override PartName="/ppt/slideLayouts/slideLayout119.xml" ContentType="application/vnd.openxmlformats-officedocument.presentationml.slideLayout+xml"/>
  <Override PartName="/ppt/slideLayouts/slideLayout108.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s/slide149.xml" ContentType="application/vnd.openxmlformats-officedocument.presentationml.slide+xml"/>
  <Override PartName="/ppt/slides/slide170.xml" ContentType="application/vnd.openxmlformats-officedocument.presentationml.slide+xml"/>
  <Override PartName="/ppt/slides/slide184.xml" ContentType="application/vnd.openxmlformats-officedocument.presentationml.slide+xml"/>
  <Override PartName="/ppt/charts/chart4.xml" ContentType="application/vnd.openxmlformats-officedocument.drawingml.chart+xml"/>
  <Override PartName="/ppt/charts/colors4.xml" ContentType="application/vnd.ms-office.chartcolorstyle+xml"/>
  <Override PartName="/ppt/charts/style4.xml" ContentType="application/vnd.ms-office.chartstyle+xml"/>
  <Override PartName="/ppt/slideLayouts/slideLayout122.xml" ContentType="application/vnd.openxmlformats-officedocument.presentationml.slideLayout+xml"/>
  <Override PartName="/ppt/slideMasters/slideMaster12.xml" ContentType="application/vnd.openxmlformats-officedocument.presentationml.slideMaster+xml"/>
  <Override PartName="/ppt/theme/theme12.xml" ContentType="application/vnd.openxmlformats-officedocument.theme+xml"/>
  <Override PartName="/ppt/slideLayouts/slideLayout121.xml" ContentType="application/vnd.openxmlformats-officedocument.presentationml.slideLayout+xml"/>
  <Override PartName="/ppt/slides/slide86.xml" ContentType="application/vnd.openxmlformats-officedocument.presentationml.slide+xml"/>
  <Override PartName="/ppt/notesSlides/notesSlide27.xml" ContentType="application/vnd.openxmlformats-officedocument.presentationml.notesSlide+xml"/>
  <Override PartName="/ppt/slideLayouts/slideLayout45.xml" ContentType="application/vnd.openxmlformats-officedocument.presentationml.slideLayout+xml"/>
  <Override PartName="/ppt/slideMasters/slideMaster5.xml" ContentType="application/vnd.openxmlformats-officedocument.presentationml.slideMaster+xml"/>
  <Override PartName="/ppt/theme/theme5.xml" ContentType="application/vnd.openxmlformats-officedocument.theme+xml"/>
  <Override PartName="/ppt/slideLayouts/slideLayout44.xml" ContentType="application/vnd.openxmlformats-officedocument.presentationml.slideLayout+xml"/>
  <Override PartName="/ppt/slideMasters/slideMaster8.xml" ContentType="application/vnd.openxmlformats-officedocument.presentationml.slideMaster+xml"/>
  <Override PartName="/ppt/theme/theme8.xml" ContentType="application/vnd.openxmlformats-officedocument.theme+xml"/>
  <Override PartName="/ppt/slideLayouts/slideLayout81.xml" ContentType="application/vnd.openxmlformats-officedocument.presentationml.slideLayout+xml"/>
  <Override PartName="/ppt/slides/slide11.xml" ContentType="application/vnd.openxmlformats-officedocument.presentationml.slide+xml"/>
  <Override PartName="/ppt/slides/slide32.xml" ContentType="application/vnd.openxmlformats-officedocument.presentationml.slide+xml"/>
  <Override PartName="/ppt/slides/slide53.xml" ContentType="application/vnd.openxmlformats-officedocument.presentationml.slide+xml"/>
  <Override PartName="/ppt/slides/slide107.xml" ContentType="application/vnd.openxmlformats-officedocument.presentationml.slide+xml"/>
  <Override PartName="/ppt/slides/slide128.xml" ContentType="application/vnd.openxmlformats-officedocument.presentationml.slide+xml"/>
  <Override PartName="/ppt/slideMasters/slideMaster2.xml" ContentType="application/vnd.openxmlformats-officedocument.presentationml.slideMaster+xml"/>
  <Override PartName="/ppt/slideLayouts/slideLayout10.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29.xml" ContentType="application/vnd.openxmlformats-officedocument.presentationml.slideLayout+xml"/>
  <Override PartName="/ppt/slides/slide74.xml" ContentType="application/vnd.openxmlformats-officedocument.presentationml.slide+xml"/>
  <Override PartName="/ppt/notesSlides/notesSlide16.xml" ContentType="application/vnd.openxmlformats-officedocument.presentationml.notesSlide+xml"/>
  <Override PartName="/ppt/slides/slide139.xml" ContentType="application/vnd.openxmlformats-officedocument.presentationml.slide+xml"/>
  <Override PartName="/ppt/diagrams/data2.xml" ContentType="application/vnd.openxmlformats-officedocument.drawingml.diagramData+xml"/>
  <Override PartName="/ppt/diagrams/drawing2.xml" ContentType="application/vnd.ms-office.drawingml.diagramDrawing+xml"/>
  <Override PartName="/ppt/notesSlides/notesSlide39.xml" ContentType="application/vnd.openxmlformats-officedocument.presentationml.notesSlid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slides/slide160.xml" ContentType="application/vnd.openxmlformats-officedocument.presentationml.slide+xml"/>
  <Override PartName="/ppt/slides/slide195.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2.xml" ContentType="application/vnd.openxmlformats-officedocument.presentationml.slide+xml"/>
  <Override PartName="/ppt/slides/slide43.xml" ContentType="application/vnd.openxmlformats-officedocument.presentationml.slide+xml"/>
  <Override PartName="/ppt/slides/slide97.xml" ContentType="application/vnd.openxmlformats-officedocument.presentationml.slide+xml"/>
  <Override PartName="/ppt/slideLayouts/slideLayout132.xml" ContentType="application/vnd.openxmlformats-officedocument.presentationml.slideLayout+xml"/>
  <Override PartName="/ppt/slideMasters/slideMaster13.xml" ContentType="application/vnd.openxmlformats-officedocument.presentationml.slideMaster+xml"/>
  <Override PartName="/ppt/theme/theme13.xml" ContentType="application/vnd.openxmlformats-officedocument.theme+xml"/>
  <Override PartName="/ppt/slideLayouts/slideLayout137.xml" ContentType="application/vnd.openxmlformats-officedocument.presentationml.slideLayout+xml"/>
  <Override PartName="/ppt/slides/slide118.xml" ContentType="application/vnd.openxmlformats-officedocument.presentationml.slide+xml"/>
  <Override PartName="/ppt/slides/slide64.xml" ContentType="application/vnd.openxmlformats-officedocument.presentationml.slide+xml"/>
  <Override PartName="/ppt/slides/slide129.xml" ContentType="application/vnd.openxmlformats-officedocument.presentationml.slide+xml"/>
  <Override PartName="/ppt/notesSlides/notesSlide36.xml" ContentType="application/vnd.openxmlformats-officedocument.presentationml.notesSlide+xml"/>
  <Override PartName="/ppt/slides/slide150.xml" ContentType="application/vnd.openxmlformats-officedocument.presentationml.slide+xml"/>
  <Override PartName="/ppt/slides/slide171.xml" ContentType="application/vnd.openxmlformats-officedocument.presentationml.slide+xml"/>
  <Override PartName="/ppt/slides/slide185.xml" ContentType="application/vnd.openxmlformats-officedocument.presentationml.slide+xml"/>
  <Override PartName="/ppt/notesSlides/notesSlide44.xml" ContentType="application/vnd.openxmlformats-officedocument.presentationml.notesSlide+xml"/>
  <Override PartName="/ppt/slideMasters/slideMaster9.xml" ContentType="application/vnd.openxmlformats-officedocument.presentationml.slideMaster+xml"/>
  <Override PartName="/ppt/theme/theme9.xml" ContentType="application/vnd.openxmlformats-officedocument.theme+xml"/>
  <Override PartName="/ppt/slideLayouts/slideLayout93.xml" ContentType="application/vnd.openxmlformats-officedocument.presentationml.slideLayout+xml"/>
  <Override PartName="/ppt/slides/slide12.xml" ContentType="application/vnd.openxmlformats-officedocument.presentationml.slide+xml"/>
  <Override PartName="/ppt/slides/slide87.xml" ContentType="application/vnd.openxmlformats-officedocument.presentationml.slide+xml"/>
  <Override PartName="/ppt/notesSlides/notesSlide28.xml" ContentType="application/vnd.openxmlformats-officedocument.presentationml.notesSlide+xml"/>
  <Override PartName="/ppt/slides/slide108.xml" ContentType="application/vnd.openxmlformats-officedocument.presentationml.slide+xml"/>
  <Override PartName="/ppt/slides/slide33.xml" ContentType="application/vnd.openxmlformats-officedocument.presentationml.slide+xml"/>
  <Override PartName="/ppt/slides/slide54.xml" ContentType="application/vnd.openxmlformats-officedocument.presentationml.slide+xml"/>
  <Override PartName="/ppt/slideLayouts/slideLayout174.xml" ContentType="application/vnd.openxmlformats-officedocument.presentationml.slideLayout+xml"/>
  <Override PartName="/ppt/slideMasters/slideMaster17.xml" ContentType="application/vnd.openxmlformats-officedocument.presentationml.slideMaster+xml"/>
  <Override PartName="/ppt/theme/theme17.xml" ContentType="application/vnd.openxmlformats-officedocument.theme+xml"/>
  <Override PartName="/ppt/slides/slide75.xml" ContentType="application/vnd.openxmlformats-officedocument.presentationml.slide+xml"/>
  <Override PartName="/ppt/notesSlides/notesSlide17.xml" ContentType="application/vnd.openxmlformats-officedocument.presentationml.notesSlide+xml"/>
  <Override PartName="/ppt/slideLayouts/slideLayout56.xml" ContentType="application/vnd.openxmlformats-officedocument.presentationml.slideLayout+xml"/>
  <Override PartName="/ppt/slideMasters/slideMaster6.xml" ContentType="application/vnd.openxmlformats-officedocument.presentationml.slideMaster+xml"/>
  <Override PartName="/ppt/theme/theme6.xml" ContentType="application/vnd.openxmlformats-officedocument.theme+xml"/>
  <Override PartName="/ppt/slides/slide119.xml" ContentType="application/vnd.openxmlformats-officedocument.presentationml.slide+xml"/>
  <Override PartName="/ppt/slides/slide140.xml" ContentType="application/vnd.openxmlformats-officedocument.presentationml.slide+xml"/>
  <Override PartName="/ppt/notesSlides/notesSlide40.xml" ContentType="application/vnd.openxmlformats-officedocument.presentationml.notesSlide+xml"/>
  <Override PartName="/ppt/slides/slide161.xml" ContentType="application/vnd.openxmlformats-officedocument.presentationml.slide+xml"/>
  <Override PartName="/ppt/slides/slide196.xml" ContentType="application/vnd.openxmlformats-officedocument.presentationml.slide+xml"/>
  <Override PartName="/ppt/slides/slide2.xml" ContentType="application/vnd.openxmlformats-officedocument.presentationml.slide+xml"/>
  <Override PartName="/ppt/slides/slide98.xml" ContentType="application/vnd.openxmlformats-officedocument.presentationml.slide+xml"/>
  <Override PartName="/ppt/slides/slide23.xml" ContentType="application/vnd.openxmlformats-officedocument.presentationml.slide+xml"/>
  <Override PartName="/ppt/slides/slide44.xml" ContentType="application/vnd.openxmlformats-officedocument.presentationml.slide+xml"/>
  <Override PartName="/ppt/slides/slide65.xml" ContentType="application/vnd.openxmlformats-officedocument.presentationml.slide+xml"/>
  <Override PartName="/ppt/slides/slide109.xml" ContentType="application/vnd.openxmlformats-officedocument.presentationml.slide+xml"/>
  <Override PartName="/ppt/slides/slide130.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37.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151.xml" ContentType="application/vnd.openxmlformats-officedocument.presentationml.slide+xml"/>
  <Override PartName="/ppt/slides/slide172.xml" ContentType="application/vnd.openxmlformats-officedocument.presentationml.slide+xml"/>
  <Override PartName="/ppt/slides/slide186.xml" ContentType="application/vnd.openxmlformats-officedocument.presentationml.slide+xml"/>
  <Override PartName="/ppt/charts/chart5.xml" ContentType="application/vnd.openxmlformats-officedocument.drawingml.chart+xml"/>
  <Override PartName="/ppt/charts/colors5.xml" ContentType="application/vnd.ms-office.chartcolorstyle+xml"/>
  <Override PartName="/ppt/charts/style5.xml" ContentType="application/vnd.ms-office.chartstyle+xml"/>
  <Override PartName="/ppt/slideMasters/slideMaster10.xml" ContentType="application/vnd.openxmlformats-officedocument.presentationml.slideMaster+xml"/>
  <Override PartName="/ppt/slideLayouts/slideLayout104.xml" ContentType="application/vnd.openxmlformats-officedocument.presentationml.slideLayout+xml"/>
  <Override PartName="/ppt/theme/theme10.xml" ContentType="application/vnd.openxmlformats-officedocument.theme+xml"/>
  <Override PartName="/ppt/slides/slide88.xml" ContentType="application/vnd.openxmlformats-officedocument.presentationml.slide+xml"/>
  <Override PartName="/ppt/slides/slide13.xml" ContentType="application/vnd.openxmlformats-officedocument.presentationml.slide+xml"/>
  <Override PartName="/ppt/slides/slide34.xml" ContentType="application/vnd.openxmlformats-officedocument.presentationml.slide+xml"/>
  <Override PartName="/ppt/slides/slide55.xml" ContentType="application/vnd.openxmlformats-officedocument.presentationml.slide+xml"/>
  <Override PartName="/ppt/slides/slide76.xml" ContentType="application/vnd.openxmlformats-officedocument.presentationml.slide+xml"/>
  <Override PartName="/ppt/notesSlides/notesSlide18.xml" ContentType="application/vnd.openxmlformats-officedocument.presentationml.notesSlide+xml"/>
  <Override PartName="/ppt/slides/slide99.xml" ContentType="application/vnd.openxmlformats-officedocument.presentationml.slide+xml"/>
  <Override PartName="/ppt/slides/slide120.xml" ContentType="application/vnd.openxmlformats-officedocument.presentationml.slide+xml"/>
  <Override PartName="/ppt/slideMasters/slideMaster4.xml" ContentType="application/vnd.openxmlformats-officedocument.presentationml.slideMaster+xml"/>
  <Override PartName="/ppt/theme/theme4.xml" ContentType="application/vnd.openxmlformats-officedocument.theme+xml"/>
  <Override PartName="/ppt/slideLayouts/slideLayout43.xml" ContentType="application/vnd.openxmlformats-officedocument.presentationml.slideLayout+xml"/>
  <Override PartName="/ppt/slideLayouts/slideLayout37.xml" ContentType="application/vnd.openxmlformats-officedocument.presentationml.slideLayout+xml"/>
  <Override PartName="/ppt/slides/slide141.xml" ContentType="application/vnd.openxmlformats-officedocument.presentationml.slide+xml"/>
  <Override PartName="/ppt/slides/slide162.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45.xml" ContentType="application/vnd.openxmlformats-officedocument.presentationml.slide+xml"/>
  <Override PartName="/ppt/slides/slide66.xml" ContentType="application/vnd.openxmlformats-officedocument.presentationml.slide+xml"/>
  <Override PartName="/ppt/slides/slide89.xml" ContentType="application/vnd.openxmlformats-officedocument.presentationml.slide+xml"/>
  <Override PartName="/ppt/slides/slide110.xml" ContentType="application/vnd.openxmlformats-officedocument.presentationml.slide+xml"/>
  <Override PartName="/ppt/slides/slide131.xml" ContentType="application/vnd.openxmlformats-officedocument.presentationml.slide+xml"/>
  <Override PartName="/ppt/slides/slide152.xml" ContentType="application/vnd.openxmlformats-officedocument.presentationml.slide+xml"/>
  <Override PartName="/ppt/slides/slide173.xml" ContentType="application/vnd.openxmlformats-officedocument.presentationml.slide+xml"/>
  <Override PartName="/ppt/slides/slide187.xml" ContentType="application/vnd.openxmlformats-officedocument.presentationml.slide+xml"/>
  <Override PartName="/ppt/theme/themeOverride1.xml" ContentType="application/vnd.openxmlformats-officedocument.themeOverride+xml"/>
  <Override PartName="/ppt/slides/slide14.xml" ContentType="application/vnd.openxmlformats-officedocument.presentationml.slide+xml"/>
  <Override PartName="/ppt/slides/slide35.xml" ContentType="application/vnd.openxmlformats-officedocument.presentationml.slide+xml"/>
  <Override PartName="/ppt/slides/slide56.xml" ContentType="application/vnd.openxmlformats-officedocument.presentationml.slide+xml"/>
  <Override PartName="/ppt/slides/slide79.xml" ContentType="application/vnd.openxmlformats-officedocument.presentationml.slide+xml"/>
  <Override PartName="/ppt/slides/slide30.xml" ContentType="application/vnd.openxmlformats-officedocument.presentationml.slide+xml"/>
  <Override PartName="/ppt/notesSlides/notesSlide5.xml" ContentType="application/vnd.openxmlformats-officedocument.presentationml.notesSlide+xml"/>
  <Override PartName="/ppt/slides/slide51.xml" ContentType="application/vnd.openxmlformats-officedocument.presentationml.slide+xml"/>
  <Override PartName="/ppt/charts/chart2.xml" ContentType="application/vnd.openxmlformats-officedocument.drawingml.chart+xml"/>
  <Override PartName="/ppt/charts/colors2.xml" ContentType="application/vnd.ms-office.chartcolorstyle+xml"/>
  <Override PartName="/ppt/charts/style2.xml" ContentType="application/vnd.ms-office.chartstyle+xml"/>
  <Override PartName="/ppt/slides/slide72.xml" ContentType="application/vnd.openxmlformats-officedocument.presentationml.slide+xml"/>
  <Override PartName="/ppt/notesSlides/notesSlide14.xml" ContentType="application/vnd.openxmlformats-officedocument.presentationml.notesSlide+xml"/>
  <Override PartName="/ppt/slides/slide77.xml" ContentType="application/vnd.openxmlformats-officedocument.presentationml.slide+xml"/>
  <Override PartName="/ppt/notesSlides/notesSlide19.xml" ContentType="application/vnd.openxmlformats-officedocument.presentationml.notesSlide+xml"/>
  <Override PartName="/ppt/slides/slide100.xml" ContentType="application/vnd.openxmlformats-officedocument.presentationml.slide+xml"/>
  <Override PartName="/ppt/slides/slide121.xml" ContentType="application/vnd.openxmlformats-officedocument.presentationml.slide+xml"/>
  <Override PartName="/ppt/slides/slide142.xml" ContentType="application/vnd.openxmlformats-officedocument.presentationml.slide+xml"/>
  <Override PartName="/ppt/slides/slide163.xml" ContentType="application/vnd.openxmlformats-officedocument.presentationml.slide+xml"/>
  <Override PartName="/ppt/slides/slide168.xml" ContentType="application/vnd.openxmlformats-officedocument.presentationml.slide+xml"/>
  <Override PartName="/ppt/handoutMasters/handoutMaster1.xml" ContentType="application/vnd.openxmlformats-officedocument.presentationml.handoutMaster+xml"/>
  <Override PartName="/ppt/theme/theme20.xml" ContentType="application/vnd.openxmlformats-officedocument.theme+xml"/>
  <Override PartName="/customXml/item3.xml" ContentType="application/xml"/>
  <Override PartName="/customXml/itemProps3.xml" ContentType="application/vnd.openxmlformats-officedocument.customXmlProperties+xml"/>
  <Override PartName="/ppt/slides/slide193.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notesSlides/notesSlide2.xml" ContentType="application/vnd.openxmlformats-officedocument.presentationml.notesSlide+xml"/>
  <Override PartName="/ppt/slides/slide46.xml" ContentType="application/vnd.openxmlformats-officedocument.presentationml.slide+xml"/>
  <Override PartName="/ppt/slides/slide95.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slides/slide137.xml" ContentType="application/vnd.openxmlformats-officedocument.presentationml.slide+xml"/>
  <Override PartName="/ppt/notesSlides/notesSlide38.xml" ContentType="application/vnd.openxmlformats-officedocument.presentationml.notesSlide+xml"/>
  <Override PartName="/ppt/slides/slide20.xml" ContentType="application/vnd.openxmlformats-officedocument.presentationml.slide+xml"/>
  <Override PartName="/ppt/notesSlides/notesSlide1.xml" ContentType="application/vnd.openxmlformats-officedocument.presentationml.notesSlide+xml"/>
  <Override PartName="/ppt/slides/slide41.xml" ContentType="application/vnd.openxmlformats-officedocument.presentationml.slide+xml"/>
  <Override PartName="/ppt/slides/slide62.xml" ContentType="application/vnd.openxmlformats-officedocument.presentationml.slide+xml"/>
  <Override PartName="/ppt/notesSlides/notesSlide9.xml" ContentType="application/vnd.openxmlformats-officedocument.presentationml.notesSlide+xml"/>
  <Override PartName="/ppt/slides/slide67.xml" ContentType="application/vnd.openxmlformats-officedocument.presentationml.slide+xml"/>
  <Override PartName="/ppt/slides/slide90.xml" ContentType="application/vnd.openxmlformats-officedocument.presentationml.slide+xml"/>
  <Override PartName="/ppt/slides/slide111.xml" ContentType="application/vnd.openxmlformats-officedocument.presentationml.slide+xml"/>
  <Override PartName="/ppt/slides/slide132.xml" ContentType="application/vnd.openxmlformats-officedocument.presentationml.slide+xml"/>
  <Override PartName="/ppt/slides/slide153.xml" ContentType="application/vnd.openxmlformats-officedocument.presentationml.slide+xml"/>
  <Override PartName="/ppt/slides/slide158.xml" ContentType="application/vnd.openxmlformats-officedocument.presentationml.slide+xml"/>
  <Override PartName="/ppt/slides/slide174.xml" ContentType="application/vnd.openxmlformats-officedocument.presentationml.slide+xml"/>
  <Override PartName="/ppt/slides/slide188.xml" ContentType="application/vnd.openxmlformats-officedocument.presentationml.slide+xml"/>
  <Override PartName="/ppt/slides/slide169.xml" ContentType="application/vnd.openxmlformats-officedocument.presentationml.slide+xml"/>
  <Override PartName="/ppt/slides/slide183.xml" ContentType="application/vnd.openxmlformats-officedocument.presentationml.slide+xml"/>
  <Override PartName="/ppt/presProps.xml" ContentType="application/vnd.openxmlformats-officedocument.presentationml.presProps+xml"/>
  <Override PartName="/ppt/slides/slide15.xml" ContentType="application/vnd.openxmlformats-officedocument.presentationml.slide+xml"/>
  <Override PartName="/ppt/slides/slide36.xml" ContentType="application/vnd.openxmlformats-officedocument.presentationml.slide+xml"/>
  <Override PartName="/ppt/slides/slide85.xml" ContentType="application/vnd.openxmlformats-officedocument.presentationml.slide+xml"/>
  <Override PartName="/ppt/notesSlides/notesSlide26.xml" ContentType="application/vnd.openxmlformats-officedocument.presentationml.notesSlide+xml"/>
  <Override PartName="/ppt/slides/slide106.xml" ContentType="application/vnd.openxmlformats-officedocument.presentationml.slide+xml"/>
  <Override PartName="/ppt/notesSlides/notesSlide34.xml" ContentType="application/vnd.openxmlformats-officedocument.presentationml.notesSlide+xml"/>
  <Override PartName="/ppt/slideLayouts/slideLayout67.xml" ContentType="application/vnd.openxmlformats-officedocument.presentationml.slideLayout+xml"/>
  <Override PartName="/ppt/slideMasters/slideMaster7.xml" ContentType="application/vnd.openxmlformats-officedocument.presentationml.slideMaster+xml"/>
  <Override PartName="/ppt/theme/theme7.xml" ContentType="application/vnd.openxmlformats-officedocument.theme+xml"/>
  <Override PartName="/ppt/slides/slide10.xml" ContentType="application/vnd.openxmlformats-officedocument.presentationml.slide+xml"/>
  <Override PartName="/ppt/slides/slide31.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73.xml" ContentType="application/vnd.openxmlformats-officedocument.presentationml.slide+xml"/>
  <Override PartName="/ppt/notesSlides/notesSlide15.xml" ContentType="application/vnd.openxmlformats-officedocument.presentationml.notesSlide+xml"/>
  <Override PartName="/ppt/slides/slide78.xml" ContentType="application/vnd.openxmlformats-officedocument.presentationml.slide+xml"/>
  <Override PartName="/ppt/notesSlides/notesSlide20.xml" ContentType="application/vnd.openxmlformats-officedocument.presentationml.notesSlide+xml"/>
  <Override PartName="/ppt/slides/slide80.xml" ContentType="application/vnd.openxmlformats-officedocument.presentationml.slide+xml"/>
  <Override PartName="/ppt/notesSlides/notesSlide21.xml" ContentType="application/vnd.openxmlformats-officedocument.presentationml.notesSlide+xml"/>
  <Override PartName="/ppt/slides/slide101.xml" ContentType="application/vnd.openxmlformats-officedocument.presentationml.slide+xml"/>
  <Override PartName="/ppt/slides/slide122.xml" ContentType="application/vnd.openxmlformats-officedocument.presentationml.slide+xml"/>
  <Override PartName="/ppt/slides/slide127.xml" ContentType="application/vnd.openxmlformats-officedocument.presentationml.slide+xml"/>
  <Override PartName="/ppt/slides/slide143.xml" ContentType="application/vnd.openxmlformats-officedocument.presentationml.slide+xml"/>
  <Override PartName="/ppt/slides/slide148.xml" ContentType="application/vnd.openxmlformats-officedocument.presentationml.slide+xml"/>
  <Override PartName="/ppt/notesSlides/notesSlide41.xml" ContentType="application/vnd.openxmlformats-officedocument.presentationml.notesSlide+xml"/>
  <Override PartName="/ppt/slides/slide164.xml" ContentType="application/vnd.openxmlformats-officedocument.presentationml.slide+xml"/>
  <Override PartName="/ppt/slides/slide159.xml" ContentType="application/vnd.openxmlformats-officedocument.presentationml.slide+xml"/>
  <Override PartName="/ppt/slides/slide189.xml" ContentType="application/vnd.openxmlformats-officedocument.presentationml.slide+xml"/>
  <Override PartName="/ppt/slides/slide194.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notesSlides/notesSlide3.xml" ContentType="application/vnd.openxmlformats-officedocument.presentationml.notesSlide+xml"/>
  <Override PartName="/ppt/slides/slide47.xml" ContentType="application/vnd.openxmlformats-officedocument.presentationml.slide+xml"/>
  <Override PartName="/ppt/slides/slide68.xml" ContentType="application/vnd.openxmlformats-officedocument.presentationml.slide+xml"/>
  <Override PartName="/ppt/slides/slide91.xml" ContentType="application/vnd.openxmlformats-officedocument.presentationml.slide+xml"/>
  <Override PartName="/ppt/slides/slide112.xml" ContentType="application/vnd.openxmlformats-officedocument.presentationml.slide+xml"/>
  <Override PartName="/ppt/slides/slide133.xml" ContentType="application/vnd.openxmlformats-officedocument.presentationml.slide+xml"/>
  <Override PartName="/ppt/slides/slide154.xml" ContentType="application/vnd.openxmlformats-officedocument.presentationml.slide+xml"/>
  <Override PartName="/ppt/slides/slide175.xml" ContentType="application/vnd.openxmlformats-officedocument.presentationml.slide+xml"/>
  <Override PartName="/ppt/slides/slide179.xml" ContentType="application/vnd.openxmlformats-officedocument.presentationml.slide+xml"/>
  <Override PartName="/ppt/viewProps.xml" ContentType="application/vnd.openxmlformats-officedocument.presentationml.viewProps+xml"/>
  <Override PartName="/ppt/slides/slide16.xml" ContentType="application/vnd.openxmlformats-officedocument.presentationml.slide+xml"/>
  <Override PartName="/ppt/slides/slide37.xml" ContentType="application/vnd.openxmlformats-officedocument.presentationml.slide+xml"/>
  <Override PartName="/ppt/slides/slide58.xml" ContentType="application/vnd.openxmlformats-officedocument.presentationml.slide+xml"/>
  <Override PartName="/ppt/notesSlides/notesSlide7.xml" ContentType="application/vnd.openxmlformats-officedocument.presentationml.notesSlide+xml"/>
  <Override PartName="/ppt/slides/slide81.xml" ContentType="application/vnd.openxmlformats-officedocument.presentationml.slide+xml"/>
  <Override PartName="/ppt/notesSlides/notesSlide22.xml" ContentType="application/vnd.openxmlformats-officedocument.presentationml.notesSlide+xml"/>
  <Override PartName="/ppt/slides/slide102.xml" ContentType="application/vnd.openxmlformats-officedocument.presentationml.slide+xml"/>
  <Override PartName="/ppt/notesSlides/notesSlide31.xml" ContentType="application/vnd.openxmlformats-officedocument.presentationml.notesSlide+xml"/>
  <Override PartName="/ppt/slides/slide123.xml" ContentType="application/vnd.openxmlformats-officedocument.presentationml.slide+xml"/>
  <Override PartName="/ppt/slides/slide69.xml" ContentType="application/vnd.openxmlformats-officedocument.presentationml.slide+xml"/>
  <Override PartName="/ppt/notesSlides/notesSlide11.xml" ContentType="application/vnd.openxmlformats-officedocument.presentationml.notesSlide+xml"/>
  <Override PartName="/ppt/slides/slide144.xml" ContentType="application/vnd.openxmlformats-officedocument.presentationml.slide+xml"/>
  <Override PartName="/ppt/slides/slide165.xml" ContentType="application/vnd.openxmlformats-officedocument.presentationml.slide+xml"/>
  <Override PartName="/ppt/slides/slide190.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48.xml" ContentType="application/vnd.openxmlformats-officedocument.presentationml.slide+xml"/>
  <Override PartName="/ppt/slides/slide92.xml" ContentType="application/vnd.openxmlformats-officedocument.presentationml.slide+xml"/>
  <Override PartName="/ppt/slides/slide113.xml" ContentType="application/vnd.openxmlformats-officedocument.presentationml.slide+xml"/>
  <Override PartName="/ppt/slides/slide59.xml" ContentType="application/vnd.openxmlformats-officedocument.presentationml.slide+xml"/>
  <Override PartName="/ppt/slides/slide134.xml" ContentType="application/vnd.openxmlformats-officedocument.presentationml.slide+xml"/>
  <Override PartName="/ppt/slides/slide155.xml" ContentType="application/vnd.openxmlformats-officedocument.presentationml.slide+xml"/>
  <Override PartName="/ppt/slides/slide176.xml" ContentType="application/vnd.openxmlformats-officedocument.presentationml.slide+xml"/>
  <Override PartName="/ppt/slides/slide180.xml" ContentType="application/vnd.openxmlformats-officedocument.presentationml.slide+xml"/>
  <Override PartName="/ppt/slides/slide17.xml" ContentType="application/vnd.openxmlformats-officedocument.presentationml.slide+xml"/>
  <Override PartName="/ppt/slides/slide38.xml" ContentType="application/vnd.openxmlformats-officedocument.presentationml.slide+xml"/>
  <Override PartName="/ppt/slides/slide82.xml" ContentType="application/vnd.openxmlformats-officedocument.presentationml.slide+xml"/>
  <Override PartName="/ppt/notesSlides/notesSlide23.xml" ContentType="application/vnd.openxmlformats-officedocument.presentationml.notesSlide+xml"/>
  <Override PartName="/ppt/slides/slide103.xml" ContentType="application/vnd.openxmlformats-officedocument.presentationml.slide+xml"/>
  <Override PartName="/ppt/notesSlides/notesSlide32.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notesSlides/notesSlide12.xml" ContentType="application/vnd.openxmlformats-officedocument.presentationml.notesSlide+xml"/>
  <Override PartName="/ppt/slides/slide124.xml" ContentType="application/vnd.openxmlformats-officedocument.presentationml.slide+xml"/>
  <Override PartName="/ppt/slides/slide145.xml" ContentType="application/vnd.openxmlformats-officedocument.presentationml.slide+xml"/>
  <Override PartName="/ppt/slides/slide166.xml" ContentType="application/vnd.openxmlformats-officedocument.presentationml.slide+xml"/>
  <Override PartName="/customXml/item1.xml" ContentType="application/xml"/>
  <Override PartName="/customXml/itemProps1.xml" ContentType="application/vnd.openxmlformats-officedocument.customXmlProperties+xml"/>
  <Override PartName="/ppt/slides/slide191.xml" ContentType="application/vnd.openxmlformats-officedocument.presentationml.slide+xml"/>
  <Override PartName="/ppt/notesSlides/notesSlide45.xml" ContentType="application/vnd.openxmlformats-officedocument.presentationml.notesSlide+xml"/>
  <Override PartName="/ppt/slides/slide7.xml" ContentType="application/vnd.openxmlformats-officedocument.presentationml.slide+xml"/>
  <Override PartName="/ppt/slides/slide28.xml" ContentType="application/vnd.openxmlformats-officedocument.presentationml.slide+xml"/>
  <Override PartName="/ppt/slides/slide93.xml" ContentType="application/vnd.openxmlformats-officedocument.presentationml.slide+xml"/>
  <Override PartName="/ppt/slides/slide39.xml" ContentType="application/vnd.openxmlformats-officedocument.presentationml.slide+xml"/>
  <Override PartName="/ppt/notesSlides/notesSlide6.xml" ContentType="application/vnd.openxmlformats-officedocument.presentationml.notesSlide+xml"/>
  <Override PartName="/ppt/slides/slide60.xml" ContentType="application/vnd.openxmlformats-officedocument.presentationml.slide+xml"/>
  <Override PartName="/ppt/slides/slide114.xml" ContentType="application/vnd.openxmlformats-officedocument.presentationml.slide+xml"/>
  <Override PartName="/ppt/slides/slide135.xml" ContentType="application/vnd.openxmlformats-officedocument.presentationml.slide+xml"/>
  <Override PartName="/ppt/slides/slide156.xml" ContentType="application/vnd.openxmlformats-officedocument.presentationml.slide+xml"/>
  <Override PartName="/ppt/slides/slide177.xml" ContentType="application/vnd.openxmlformats-officedocument.presentationml.slide+xml"/>
  <Override PartName="/ppt/slides/slide181.xml" ContentType="application/vnd.openxmlformats-officedocument.presentationml.slide+xml"/>
  <Override PartName="/ppt/notesSlides/notesSlide43.xml" ContentType="application/vnd.openxmlformats-officedocument.presentationml.notesSlide+xml"/>
  <Override PartName="/ppt/tableStyles.xml" ContentType="application/vnd.openxmlformats-officedocument.presentationml.tableStyles+xml"/>
  <Override PartName="/ppt/slideMasters/slideMaster15.xml" ContentType="application/vnd.openxmlformats-officedocument.presentationml.slideMaster+xml"/>
  <Override PartName="/ppt/theme/theme15.xml" ContentType="application/vnd.openxmlformats-officedocument.theme+xml"/>
  <Override PartName="/ppt/slideLayouts/slideLayout167.xml" ContentType="application/vnd.openxmlformats-officedocument.presentationml.slideLayout+xml"/>
  <Override PartName="/ppt/tags/tag1.xml" ContentType="application/vnd.openxmlformats-officedocument.presentationml.tags+xml"/>
  <Override PartName="/ppt/slides/slide18.xml" ContentType="application/vnd.openxmlformats-officedocument.presentationml.slide+xml"/>
  <Override PartName="/ppt/slides/slide29.xml" ContentType="application/vnd.openxmlformats-officedocument.presentationml.slide+xml"/>
  <Override PartName="/ppt/notesSlides/notesSlide4.xml" ContentType="application/vnd.openxmlformats-officedocument.presentationml.notesSlide+xml"/>
  <Override PartName="/ppt/slides/slide83.xml" ContentType="application/vnd.openxmlformats-officedocument.presentationml.slide+xml"/>
  <Override PartName="/ppt/notesSlides/notesSlide24.xml" ContentType="application/vnd.openxmlformats-officedocument.presentationml.notesSlide+xml"/>
  <Override PartName="/ppt/slides/slide104.xml" ContentType="application/vnd.openxmlformats-officedocument.presentationml.slide+xml"/>
  <Override PartName="/ppt/notesSlides/notesSlide33.xml" ContentType="application/vnd.openxmlformats-officedocument.presentationml.notesSlide+xml"/>
  <Override PartName="/ppt/slides/slide125.xml" ContentType="application/vnd.openxmlformats-officedocument.presentationml.slide+xml"/>
  <Override PartName="/ppt/slides/slide146.xml" ContentType="application/vnd.openxmlformats-officedocument.presentationml.slide+xml"/>
  <Override PartName="/ppt/slides/slide167.xml" ContentType="application/vnd.openxmlformats-officedocument.presentationml.slide+xml"/>
  <Override PartName="/ppt/slides/slide50.xml" ContentType="application/vnd.openxmlformats-officedocument.presentationml.slide+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slides/slide71.xml" ContentType="application/vnd.openxmlformats-officedocument.presentationml.slide+xml"/>
  <Override PartName="/ppt/notesSlides/notesSlide13.xml" ContentType="application/vnd.openxmlformats-officedocument.presentationml.notesSlide+xml"/>
  <Override PartName="/ppt/slides/slide192.xml" ContentType="application/vnd.openxmlformats-officedocument.presentationml.slide+xml"/>
  <Override PartName="/customXml/item2.xml" ContentType="application/xml"/>
  <Override PartName="/customXml/itemProps2.xml" ContentType="application/vnd.openxmlformats-officedocument.customXmlProperties+xml"/>
  <Override PartName="/ppt/slides/slide8.xml" ContentType="application/vnd.openxmlformats-officedocument.presentationml.slide+xml"/>
  <Override PartName="/ppt/slides/slide19.xml" ContentType="application/vnd.openxmlformats-officedocument.presentationml.slide+xml"/>
  <Override PartName="/ppt/slides/slide94.xml" ContentType="application/vnd.openxmlformats-officedocument.presentationml.slide+xml"/>
  <Override PartName="/ppt/slides/slide115.xml" ContentType="application/vnd.openxmlformats-officedocument.presentationml.slide+xml"/>
  <Override PartName="/ppt/slides/slide136.xml" ContentType="application/vnd.openxmlformats-officedocument.presentationml.slide+xml"/>
  <Override PartName="/ppt/slides/slide157.xml" ContentType="application/vnd.openxmlformats-officedocument.presentationml.slide+xml"/>
  <Override PartName="/ppt/slides/slide40.xml" ContentType="application/vnd.openxmlformats-officedocument.presentationml.slide+xml"/>
  <Override PartName="/ppt/slides/slide61.xml" ContentType="application/vnd.openxmlformats-officedocument.presentationml.slide+xml"/>
  <Override PartName="/ppt/notesSlides/notesSlide8.xml" ContentType="application/vnd.openxmlformats-officedocument.presentationml.notesSlide+xml"/>
  <Override PartName="/ppt/slides/slide178.xml" ContentType="application/vnd.openxmlformats-officedocument.presentationml.slide+xml"/>
  <Override PartName="/ppt/notesSlides/notesSlide42.xml" ContentType="application/vnd.openxmlformats-officedocument.presentationml.notesSlide+xml"/>
  <Override PartName="/ppt/slides/slide182.xml" ContentType="application/vnd.openxmlformats-officedocument.presentationml.slide+xml"/>
  <Override PartName="/ppt/charts/chart3.xml" ContentType="application/vnd.openxmlformats-officedocument.drawingml.chart+xml"/>
  <Override PartName="/ppt/charts/colors3.xml" ContentType="application/vnd.ms-office.chartcolorstyle+xml"/>
  <Override PartName="/ppt/charts/style3.xml" ContentType="application/vnd.ms-office.chartstyle+xml"/>
  <Override PartName="/ppt/authors.xml" ContentType="application/vnd.ms-powerpoint.authors+xml"/>
  <Override PartName="/ppt/slides/slide9.xml" ContentType="application/vnd.openxmlformats-officedocument.presentationml.slide+xml"/>
  <Override PartName="/ppt/slides/slide84.xml" ContentType="application/vnd.openxmlformats-officedocument.presentationml.slide+xml"/>
  <Override PartName="/ppt/notesSlides/notesSlide25.xml" ContentType="application/vnd.openxmlformats-officedocument.presentationml.notesSlide+xml"/>
  <Override PartName="/ppt/slides/slide105.xml" ContentType="application/vnd.openxmlformats-officedocument.presentationml.slide+xml"/>
  <Override PartName="/ppt/slides/slide126.xml" ContentType="application/vnd.openxmlformats-officedocument.presentationml.slide+xml"/>
  <Override PartName="/ppt/notesSlides/notesSlide35.xml" ContentType="application/vnd.openxmlformats-officedocument.presentationml.notesSlide+xml"/>
  <Override PartName="/ppt/slides/slide147.xml" ContentType="application/vnd.openxmlformats-officedocument.presentationml.slide+xml"/>
  <Override PartName="/docProps/custom.xml" ContentType="application/vnd.openxmlformats-officedocument.custom-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674" r:id="rId6"/>
    <p:sldMasterId id="2147483705" r:id="rId7"/>
    <p:sldMasterId id="2147483730" r:id="rId8"/>
    <p:sldMasterId id="2147483742" r:id="rId9"/>
    <p:sldMasterId id="2147483766" r:id="rId10"/>
    <p:sldMasterId id="2147483779" r:id="rId11"/>
    <p:sldMasterId id="2147483792" r:id="rId12"/>
    <p:sldMasterId id="2147483820" r:id="rId13"/>
    <p:sldMasterId id="2147483827" r:id="rId14"/>
    <p:sldMasterId id="2147483873" r:id="rId15"/>
    <p:sldMasterId id="2147483887" r:id="rId16"/>
    <p:sldMasterId id="2147483908" r:id="rId18"/>
    <p:sldMasterId id="2147483926" r:id="rId19"/>
    <p:sldMasterId id="2147483933" r:id="rId20"/>
    <p:sldMasterId id="2147483945" r:id="rId21"/>
  </p:sldMasterIdLst>
  <p:notesMasterIdLst>
    <p:notesMasterId r:id="rId218"/>
  </p:notesMasterIdLst>
  <p:handoutMasterIdLst>
    <p:handoutMasterId r:id="rId219"/>
  </p:handoutMasterIdLst>
  <p:sldIdLst>
    <p:sldId id="419" r:id="rId22"/>
    <p:sldId id="420" r:id="rId23"/>
    <p:sldId id="2147374590" r:id="rId24"/>
    <p:sldId id="606" r:id="rId25"/>
    <p:sldId id="2147374653" r:id="rId26"/>
    <p:sldId id="2147374652" r:id="rId27"/>
    <p:sldId id="607" r:id="rId28"/>
    <p:sldId id="608" r:id="rId29"/>
    <p:sldId id="2147374638" r:id="rId30"/>
    <p:sldId id="609" r:id="rId31"/>
    <p:sldId id="2147374639" r:id="rId32"/>
    <p:sldId id="2147374640" r:id="rId33"/>
    <p:sldId id="2147374641" r:id="rId34"/>
    <p:sldId id="290" r:id="rId35"/>
    <p:sldId id="260" r:id="rId36"/>
    <p:sldId id="283" r:id="rId37"/>
    <p:sldId id="296" r:id="rId38"/>
    <p:sldId id="291" r:id="rId39"/>
    <p:sldId id="2147374642" r:id="rId40"/>
    <p:sldId id="297" r:id="rId41"/>
    <p:sldId id="319" r:id="rId42"/>
    <p:sldId id="320" r:id="rId43"/>
    <p:sldId id="280" r:id="rId44"/>
    <p:sldId id="2147374599" r:id="rId45"/>
    <p:sldId id="2147374591" r:id="rId46"/>
    <p:sldId id="2147374592" r:id="rId47"/>
    <p:sldId id="2147374593" r:id="rId48"/>
    <p:sldId id="610" r:id="rId49"/>
    <p:sldId id="265" r:id="rId50"/>
    <p:sldId id="285" r:id="rId51"/>
    <p:sldId id="287" r:id="rId52"/>
    <p:sldId id="257" r:id="rId53"/>
    <p:sldId id="348" r:id="rId54"/>
    <p:sldId id="284" r:id="rId55"/>
    <p:sldId id="705" r:id="rId56"/>
    <p:sldId id="2147374585" r:id="rId57"/>
    <p:sldId id="349" r:id="rId58"/>
    <p:sldId id="350" r:id="rId59"/>
    <p:sldId id="288" r:id="rId60"/>
    <p:sldId id="301" r:id="rId61"/>
    <p:sldId id="342" r:id="rId62"/>
    <p:sldId id="343" r:id="rId63"/>
    <p:sldId id="344" r:id="rId64"/>
    <p:sldId id="332" r:id="rId65"/>
    <p:sldId id="2147374586" r:id="rId66"/>
    <p:sldId id="2147374587" r:id="rId67"/>
    <p:sldId id="700" r:id="rId68"/>
    <p:sldId id="701" r:id="rId69"/>
    <p:sldId id="2147374580" r:id="rId70"/>
    <p:sldId id="2147374581" r:id="rId71"/>
    <p:sldId id="2147374582" r:id="rId72"/>
    <p:sldId id="2147374583" r:id="rId73"/>
    <p:sldId id="697" r:id="rId74"/>
    <p:sldId id="268" r:id="rId75"/>
    <p:sldId id="2147374612" r:id="rId76"/>
    <p:sldId id="410" r:id="rId77"/>
    <p:sldId id="2147374630" r:id="rId78"/>
    <p:sldId id="594" r:id="rId79"/>
    <p:sldId id="810" r:id="rId80"/>
    <p:sldId id="2147374597" r:id="rId81"/>
    <p:sldId id="815" r:id="rId82"/>
    <p:sldId id="816" r:id="rId83"/>
    <p:sldId id="599" r:id="rId84"/>
    <p:sldId id="812" r:id="rId85"/>
    <p:sldId id="813" r:id="rId86"/>
    <p:sldId id="811" r:id="rId87"/>
    <p:sldId id="613" r:id="rId88"/>
    <p:sldId id="2147374600" r:id="rId89"/>
    <p:sldId id="603" r:id="rId90"/>
    <p:sldId id="544" r:id="rId91"/>
    <p:sldId id="543" r:id="rId92"/>
    <p:sldId id="470" r:id="rId93"/>
    <p:sldId id="471" r:id="rId94"/>
    <p:sldId id="473" r:id="rId95"/>
    <p:sldId id="479" r:id="rId96"/>
    <p:sldId id="545" r:id="rId97"/>
    <p:sldId id="568" r:id="rId98"/>
    <p:sldId id="571" r:id="rId99"/>
    <p:sldId id="573" r:id="rId100"/>
    <p:sldId id="501" r:id="rId101"/>
    <p:sldId id="551" r:id="rId102"/>
    <p:sldId id="565" r:id="rId103"/>
    <p:sldId id="583" r:id="rId104"/>
    <p:sldId id="560" r:id="rId105"/>
    <p:sldId id="2147374601" r:id="rId106"/>
    <p:sldId id="2147374602" r:id="rId107"/>
    <p:sldId id="602" r:id="rId108"/>
    <p:sldId id="611" r:id="rId109"/>
    <p:sldId id="266" r:id="rId110"/>
    <p:sldId id="2147374632" r:id="rId111"/>
    <p:sldId id="2147374633" r:id="rId112"/>
    <p:sldId id="2147374634" r:id="rId113"/>
    <p:sldId id="259" r:id="rId114"/>
    <p:sldId id="2147374646" r:id="rId115"/>
    <p:sldId id="2147374647" r:id="rId116"/>
    <p:sldId id="2147374648" r:id="rId117"/>
    <p:sldId id="2147374635" r:id="rId118"/>
    <p:sldId id="2147374636" r:id="rId119"/>
    <p:sldId id="2147374637" r:id="rId120"/>
    <p:sldId id="2147374644" r:id="rId121"/>
    <p:sldId id="820" r:id="rId122"/>
    <p:sldId id="821" r:id="rId123"/>
    <p:sldId id="822" r:id="rId124"/>
    <p:sldId id="261" r:id="rId125"/>
    <p:sldId id="2147374606" r:id="rId126"/>
    <p:sldId id="2147374607" r:id="rId127"/>
    <p:sldId id="2147374651" r:id="rId128"/>
    <p:sldId id="2147374609" r:id="rId129"/>
    <p:sldId id="2147374610" r:id="rId130"/>
    <p:sldId id="2147374611" r:id="rId131"/>
    <p:sldId id="2147374613" r:id="rId132"/>
    <p:sldId id="2147374654" r:id="rId133"/>
    <p:sldId id="2147374616" r:id="rId134"/>
    <p:sldId id="2147374617" r:id="rId135"/>
    <p:sldId id="2147374615" r:id="rId136"/>
    <p:sldId id="2147374655" r:id="rId137"/>
    <p:sldId id="2147374656" r:id="rId138"/>
    <p:sldId id="286" r:id="rId139"/>
    <p:sldId id="2147374657" r:id="rId140"/>
    <p:sldId id="293" r:id="rId141"/>
    <p:sldId id="294" r:id="rId142"/>
    <p:sldId id="299" r:id="rId143"/>
    <p:sldId id="300" r:id="rId144"/>
    <p:sldId id="282" r:id="rId145"/>
    <p:sldId id="2147374629" r:id="rId146"/>
    <p:sldId id="2147374628" r:id="rId147"/>
    <p:sldId id="2147374618" r:id="rId148"/>
    <p:sldId id="269" r:id="rId149"/>
    <p:sldId id="8626" r:id="rId150"/>
    <p:sldId id="8732" r:id="rId151"/>
    <p:sldId id="8727" r:id="rId152"/>
    <p:sldId id="8733" r:id="rId153"/>
    <p:sldId id="8734" r:id="rId154"/>
    <p:sldId id="8726" r:id="rId155"/>
    <p:sldId id="8728" r:id="rId156"/>
    <p:sldId id="8729" r:id="rId157"/>
    <p:sldId id="8637" r:id="rId158"/>
    <p:sldId id="8638" r:id="rId159"/>
    <p:sldId id="8639" r:id="rId160"/>
    <p:sldId id="8640" r:id="rId161"/>
    <p:sldId id="2147374577" r:id="rId162"/>
    <p:sldId id="2147374619" r:id="rId163"/>
    <p:sldId id="397" r:id="rId164"/>
    <p:sldId id="2147374547" r:id="rId165"/>
    <p:sldId id="2147374571" r:id="rId166"/>
    <p:sldId id="2147374595" r:id="rId167"/>
    <p:sldId id="2147374572" r:id="rId168"/>
    <p:sldId id="2147374649" r:id="rId169"/>
    <p:sldId id="405" r:id="rId170"/>
    <p:sldId id="2147374574" r:id="rId171"/>
    <p:sldId id="2147374573" r:id="rId172"/>
    <p:sldId id="2147374575" r:id="rId173"/>
    <p:sldId id="2147374576" r:id="rId174"/>
    <p:sldId id="2147374620" r:id="rId175"/>
    <p:sldId id="407" r:id="rId176"/>
    <p:sldId id="634" r:id="rId177"/>
    <p:sldId id="669" r:id="rId178"/>
    <p:sldId id="671" r:id="rId179"/>
    <p:sldId id="653" r:id="rId180"/>
    <p:sldId id="673" r:id="rId181"/>
    <p:sldId id="674" r:id="rId182"/>
    <p:sldId id="686" r:id="rId183"/>
    <p:sldId id="687" r:id="rId184"/>
    <p:sldId id="692" r:id="rId185"/>
    <p:sldId id="688" r:id="rId186"/>
    <p:sldId id="689" r:id="rId187"/>
    <p:sldId id="682" r:id="rId188"/>
    <p:sldId id="681" r:id="rId189"/>
    <p:sldId id="676" r:id="rId190"/>
    <p:sldId id="691" r:id="rId191"/>
    <p:sldId id="693" r:id="rId192"/>
    <p:sldId id="694" r:id="rId193"/>
    <p:sldId id="695" r:id="rId194"/>
    <p:sldId id="696" r:id="rId195"/>
    <p:sldId id="683" r:id="rId196"/>
    <p:sldId id="684" r:id="rId197"/>
    <p:sldId id="256" r:id="rId198"/>
    <p:sldId id="270" r:id="rId199"/>
    <p:sldId id="275" r:id="rId200"/>
    <p:sldId id="2147374584" r:id="rId201"/>
    <p:sldId id="258" r:id="rId202"/>
    <p:sldId id="267" r:id="rId203"/>
    <p:sldId id="2147374621" r:id="rId204"/>
    <p:sldId id="263" r:id="rId205"/>
    <p:sldId id="264" r:id="rId206"/>
    <p:sldId id="2147374622" r:id="rId207"/>
    <p:sldId id="2147374623" r:id="rId208"/>
    <p:sldId id="271" r:id="rId209"/>
    <p:sldId id="272" r:id="rId210"/>
    <p:sldId id="276" r:id="rId211"/>
    <p:sldId id="273" r:id="rId212"/>
    <p:sldId id="274" r:id="rId213"/>
    <p:sldId id="2147374650" r:id="rId214"/>
    <p:sldId id="2147374624" r:id="rId215"/>
    <p:sldId id="2147374627" r:id="rId216"/>
    <p:sldId id="2147374626" r:id="rId2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26/11" id="{3CB8C9CE-D5D6-428A-A818-5540939E7D71}">
          <p14:sldIdLst>
            <p14:sldId id="419"/>
            <p14:sldId id="420"/>
          </p14:sldIdLst>
        </p14:section>
        <p14:section name="Session 1: Keynote speeches Day 1" id="{A6704181-951E-442A-B36A-08D7A4AABF0A}">
          <p14:sldIdLst>
            <p14:sldId id="2147374590"/>
            <p14:sldId id="606"/>
            <p14:sldId id="2147374653"/>
            <p14:sldId id="2147374652"/>
            <p14:sldId id="607"/>
            <p14:sldId id="608"/>
            <p14:sldId id="2147374638"/>
            <p14:sldId id="609"/>
            <p14:sldId id="2147374639"/>
            <p14:sldId id="2147374640"/>
            <p14:sldId id="2147374641"/>
            <p14:sldId id="290"/>
            <p14:sldId id="260"/>
            <p14:sldId id="283"/>
            <p14:sldId id="296"/>
            <p14:sldId id="291"/>
            <p14:sldId id="2147374642"/>
            <p14:sldId id="297"/>
            <p14:sldId id="319"/>
            <p14:sldId id="320"/>
            <p14:sldId id="280"/>
            <p14:sldId id="2147374599"/>
            <p14:sldId id="2147374591"/>
            <p14:sldId id="2147374592"/>
            <p14:sldId id="2147374593"/>
          </p14:sldIdLst>
        </p14:section>
        <p14:section name="Session 2: How to measure the environmental impact of inland ports" id="{68ACAF56-5329-4355-BCDB-23E732124629}">
          <p14:sldIdLst>
            <p14:sldId id="610"/>
            <p14:sldId id="265"/>
            <p14:sldId id="285"/>
            <p14:sldId id="287"/>
            <p14:sldId id="257"/>
            <p14:sldId id="348"/>
            <p14:sldId id="284"/>
            <p14:sldId id="705"/>
            <p14:sldId id="2147374585"/>
            <p14:sldId id="349"/>
            <p14:sldId id="350"/>
            <p14:sldId id="288"/>
            <p14:sldId id="301"/>
            <p14:sldId id="342"/>
            <p14:sldId id="343"/>
            <p14:sldId id="344"/>
            <p14:sldId id="332"/>
            <p14:sldId id="2147374586"/>
            <p14:sldId id="2147374587"/>
            <p14:sldId id="700"/>
            <p14:sldId id="701"/>
            <p14:sldId id="2147374580"/>
            <p14:sldId id="2147374581"/>
            <p14:sldId id="2147374582"/>
            <p14:sldId id="2147374583"/>
            <p14:sldId id="697"/>
            <p14:sldId id="268"/>
            <p14:sldId id="2147374612"/>
          </p14:sldIdLst>
        </p14:section>
        <p14:section name="Session 3: Environmental and Sustainable Management System tools: Guidelines &amp; Actions" id="{2E839977-3FBB-43EC-98FD-B9C689E104CA}">
          <p14:sldIdLst>
            <p14:sldId id="410"/>
            <p14:sldId id="2147374630"/>
            <p14:sldId id="594"/>
            <p14:sldId id="810"/>
            <p14:sldId id="2147374597"/>
            <p14:sldId id="815"/>
            <p14:sldId id="816"/>
            <p14:sldId id="599"/>
            <p14:sldId id="812"/>
            <p14:sldId id="813"/>
            <p14:sldId id="811"/>
            <p14:sldId id="613"/>
            <p14:sldId id="2147374600"/>
            <p14:sldId id="603"/>
            <p14:sldId id="544"/>
            <p14:sldId id="543"/>
            <p14:sldId id="470"/>
            <p14:sldId id="471"/>
            <p14:sldId id="473"/>
            <p14:sldId id="479"/>
            <p14:sldId id="545"/>
            <p14:sldId id="568"/>
            <p14:sldId id="571"/>
            <p14:sldId id="573"/>
            <p14:sldId id="501"/>
            <p14:sldId id="551"/>
            <p14:sldId id="565"/>
            <p14:sldId id="583"/>
            <p14:sldId id="560"/>
            <p14:sldId id="2147374601"/>
            <p14:sldId id="2147374602"/>
            <p14:sldId id="602"/>
            <p14:sldId id="611"/>
            <p14:sldId id="266"/>
            <p14:sldId id="2147374632"/>
            <p14:sldId id="2147374633"/>
            <p14:sldId id="2147374634"/>
            <p14:sldId id="259"/>
            <p14:sldId id="2147374646"/>
            <p14:sldId id="2147374647"/>
            <p14:sldId id="2147374648"/>
            <p14:sldId id="2147374635"/>
            <p14:sldId id="2147374636"/>
            <p14:sldId id="2147374637"/>
            <p14:sldId id="2147374644"/>
            <p14:sldId id="820"/>
            <p14:sldId id="821"/>
            <p14:sldId id="822"/>
            <p14:sldId id="261"/>
            <p14:sldId id="2147374606"/>
            <p14:sldId id="2147374607"/>
            <p14:sldId id="2147374651"/>
            <p14:sldId id="2147374609"/>
          </p14:sldIdLst>
        </p14:section>
        <p14:section name="DAY 2 27/11" id="{1DEB6AD8-437F-429E-A5AE-5DC3B4300BC3}">
          <p14:sldIdLst>
            <p14:sldId id="2147374610"/>
            <p14:sldId id="2147374611"/>
          </p14:sldIdLst>
        </p14:section>
        <p14:section name="Session 4: Keynote speeches Day 2" id="{770BC4FF-997E-4056-90BD-285D6C57F814}">
          <p14:sldIdLst>
            <p14:sldId id="2147374613"/>
            <p14:sldId id="2147374654"/>
            <p14:sldId id="2147374616"/>
            <p14:sldId id="2147374617"/>
            <p14:sldId id="2147374615"/>
            <p14:sldId id="2147374655"/>
            <p14:sldId id="2147374656"/>
            <p14:sldId id="286"/>
            <p14:sldId id="2147374657"/>
            <p14:sldId id="293"/>
            <p14:sldId id="294"/>
            <p14:sldId id="299"/>
            <p14:sldId id="300"/>
            <p14:sldId id="282"/>
            <p14:sldId id="2147374629"/>
            <p14:sldId id="2147374628"/>
          </p14:sldIdLst>
        </p14:section>
        <p14:section name="Session 5: The unlocked potential of urban and short-range IWT &amp; the enabling role of ports" id="{56FE3B57-06A3-4995-ABDC-D0880A1C916B}">
          <p14:sldIdLst>
            <p14:sldId id="2147374618"/>
            <p14:sldId id="269"/>
            <p14:sldId id="8626"/>
            <p14:sldId id="8732"/>
            <p14:sldId id="8727"/>
            <p14:sldId id="8733"/>
            <p14:sldId id="8734"/>
            <p14:sldId id="8726"/>
            <p14:sldId id="8728"/>
            <p14:sldId id="8729"/>
            <p14:sldId id="8637"/>
            <p14:sldId id="8638"/>
            <p14:sldId id="8639"/>
            <p14:sldId id="8640"/>
            <p14:sldId id="2147374577"/>
            <p14:sldId id="2147374619"/>
            <p14:sldId id="397"/>
            <p14:sldId id="2147374547"/>
            <p14:sldId id="2147374571"/>
            <p14:sldId id="2147374595"/>
            <p14:sldId id="2147374572"/>
            <p14:sldId id="2147374649"/>
            <p14:sldId id="405"/>
            <p14:sldId id="2147374574"/>
            <p14:sldId id="2147374573"/>
            <p14:sldId id="2147374575"/>
            <p14:sldId id="2147374576"/>
          </p14:sldIdLst>
        </p14:section>
        <p14:section name="Session 6: Digitalisation masterplan for inland ports and terminals" id="{641A9AA0-AED2-4B30-B837-3C39CAAD792F}">
          <p14:sldIdLst>
            <p14:sldId id="2147374620"/>
            <p14:sldId id="407"/>
            <p14:sldId id="634"/>
            <p14:sldId id="669"/>
            <p14:sldId id="671"/>
            <p14:sldId id="653"/>
            <p14:sldId id="673"/>
            <p14:sldId id="674"/>
            <p14:sldId id="686"/>
            <p14:sldId id="687"/>
            <p14:sldId id="692"/>
            <p14:sldId id="688"/>
            <p14:sldId id="689"/>
            <p14:sldId id="682"/>
            <p14:sldId id="681"/>
            <p14:sldId id="676"/>
            <p14:sldId id="691"/>
            <p14:sldId id="693"/>
            <p14:sldId id="694"/>
            <p14:sldId id="695"/>
            <p14:sldId id="696"/>
            <p14:sldId id="683"/>
            <p14:sldId id="684"/>
            <p14:sldId id="256"/>
            <p14:sldId id="270"/>
            <p14:sldId id="275"/>
            <p14:sldId id="2147374584"/>
            <p14:sldId id="258"/>
            <p14:sldId id="267"/>
            <p14:sldId id="2147374621"/>
            <p14:sldId id="263"/>
            <p14:sldId id="264"/>
            <p14:sldId id="2147374622"/>
            <p14:sldId id="2147374623"/>
            <p14:sldId id="271"/>
            <p14:sldId id="272"/>
            <p14:sldId id="276"/>
            <p14:sldId id="273"/>
            <p14:sldId id="274"/>
            <p14:sldId id="2147374650"/>
          </p14:sldIdLst>
        </p14:section>
        <p14:section name="Session 7: Closing remarks" id="{8156EF6D-B20F-4FF4-8C02-B91C1E819F96}">
          <p14:sldIdLst>
            <p14:sldId id="2147374624"/>
            <p14:sldId id="2147374627"/>
            <p14:sldId id="214737462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9D3635-763D-1698-B42C-5F0A9A0B2C44}" name="Imogen Allan" initials="IA" userId="S::Imogen.Allan@ecorys.com::7d053b3b-fc8f-48bb-b623-f782fec86388" providerId="AD"/>
  <p188:author id="{022997A0-EE6B-8BA4-220A-42CF5F7D17B0}" name="Sasa JOVANOVIC" initials="SJ" userId="S::s.jovanovic_ic-group.org#ext#@ecorys.onmicrosoft.com::4f3c40e3-5916-4aee-a997-ee061bbdaf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372"/>
    <a:srgbClr val="105F6E"/>
    <a:srgbClr val="006592"/>
    <a:srgbClr val="006EB8"/>
    <a:srgbClr val="3FA8DF"/>
    <a:srgbClr val="283583"/>
    <a:srgbClr val="0F9EA0"/>
    <a:srgbClr val="1D91B5"/>
    <a:srgbClr val="3CB9E0"/>
    <a:srgbClr val="00579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96.xml" Id="rId117" /><Relationship Type="http://schemas.openxmlformats.org/officeDocument/2006/relationships/slideMaster" Target="/ppt/slideMasters/slideMaster18.xml" Id="rId21" /><Relationship Type="http://schemas.openxmlformats.org/officeDocument/2006/relationships/slide" Target="/ppt/slides/slide21.xml" Id="rId42" /><Relationship Type="http://schemas.openxmlformats.org/officeDocument/2006/relationships/slide" Target="/ppt/slides/slide42.xml" Id="rId63" /><Relationship Type="http://schemas.openxmlformats.org/officeDocument/2006/relationships/slide" Target="/ppt/slides/slide63.xml" Id="rId84" /><Relationship Type="http://schemas.openxmlformats.org/officeDocument/2006/relationships/slide" Target="/ppt/slides/slide117.xml" Id="rId138" /><Relationship Type="http://schemas.openxmlformats.org/officeDocument/2006/relationships/slide" Target="/ppt/slides/slide138.xml" Id="rId159" /><Relationship Type="http://schemas.openxmlformats.org/officeDocument/2006/relationships/slide" Target="/ppt/slides/slide149.xml" Id="rId170" /><Relationship Type="http://schemas.openxmlformats.org/officeDocument/2006/relationships/slide" Target="/ppt/slides/slide170.xml" Id="rId191" /><Relationship Type="http://schemas.openxmlformats.org/officeDocument/2006/relationships/slide" Target="/ppt/slides/slide184.xml" Id="rId205" /><Relationship Type="http://schemas.openxmlformats.org/officeDocument/2006/relationships/slide" Target="/ppt/slides/slide86.xml" Id="rId107" /><Relationship Type="http://schemas.openxmlformats.org/officeDocument/2006/relationships/slideMaster" Target="/ppt/slideMasters/slideMaster8.xml" Id="rId11" /><Relationship Type="http://schemas.openxmlformats.org/officeDocument/2006/relationships/slide" Target="/ppt/slides/slide11.xml" Id="rId32" /><Relationship Type="http://schemas.openxmlformats.org/officeDocument/2006/relationships/slide" Target="/ppt/slides/slide32.xml" Id="rId53" /><Relationship Type="http://schemas.openxmlformats.org/officeDocument/2006/relationships/slide" Target="/ppt/slides/slide53.xml" Id="rId74" /><Relationship Type="http://schemas.openxmlformats.org/officeDocument/2006/relationships/slide" Target="/ppt/slides/slide107.xml" Id="rId128" /><Relationship Type="http://schemas.openxmlformats.org/officeDocument/2006/relationships/slide" Target="/ppt/slides/slide128.xml" Id="rId149" /><Relationship Type="http://schemas.openxmlformats.org/officeDocument/2006/relationships/slideMaster" Target="/ppt/slideMasters/slideMaster2.xml" Id="rId5" /><Relationship Type="http://schemas.openxmlformats.org/officeDocument/2006/relationships/slide" Target="/ppt/slides/slide74.xml" Id="rId95" /><Relationship Type="http://schemas.openxmlformats.org/officeDocument/2006/relationships/slide" Target="/ppt/slides/slide139.xml" Id="rId160" /><Relationship Type="http://schemas.openxmlformats.org/officeDocument/2006/relationships/slide" Target="/ppt/slides/slide160.xml" Id="rId181" /><Relationship Type="http://schemas.openxmlformats.org/officeDocument/2006/relationships/slide" Target="/ppt/slides/slide195.xml" Id="rId216" /><Relationship Type="http://schemas.openxmlformats.org/officeDocument/2006/relationships/slide" Target="/ppt/slides/slide1.xml" Id="rId22" /><Relationship Type="http://schemas.openxmlformats.org/officeDocument/2006/relationships/slide" Target="/ppt/slides/slide22.xml" Id="rId43" /><Relationship Type="http://schemas.openxmlformats.org/officeDocument/2006/relationships/slide" Target="/ppt/slides/slide43.xml" Id="rId64" /><Relationship Type="http://schemas.openxmlformats.org/officeDocument/2006/relationships/slide" Target="/ppt/slides/slide97.xml" Id="rId118" /><Relationship Type="http://schemas.openxmlformats.org/officeDocument/2006/relationships/slide" Target="/ppt/slides/slide118.xml" Id="rId139" /><Relationship Type="http://schemas.openxmlformats.org/officeDocument/2006/relationships/slide" Target="/ppt/slides/slide64.xml" Id="rId85" /><Relationship Type="http://schemas.openxmlformats.org/officeDocument/2006/relationships/slide" Target="/ppt/slides/slide129.xml" Id="rId150" /><Relationship Type="http://schemas.openxmlformats.org/officeDocument/2006/relationships/slide" Target="/ppt/slides/slide150.xml" Id="rId171" /><Relationship Type="http://schemas.openxmlformats.org/officeDocument/2006/relationships/slide" Target="/ppt/slides/slide171.xml" Id="rId192" /><Relationship Type="http://schemas.openxmlformats.org/officeDocument/2006/relationships/slide" Target="/ppt/slides/slide185.xml" Id="rId206" /><Relationship Type="http://schemas.openxmlformats.org/officeDocument/2006/relationships/slideMaster" Target="/ppt/slideMasters/slideMaster9.xml" Id="rId12" /><Relationship Type="http://schemas.openxmlformats.org/officeDocument/2006/relationships/slide" Target="/ppt/slides/slide12.xml" Id="rId33" /><Relationship Type="http://schemas.openxmlformats.org/officeDocument/2006/relationships/slide" Target="/ppt/slides/slide87.xml" Id="rId108" /><Relationship Type="http://schemas.openxmlformats.org/officeDocument/2006/relationships/slide" Target="/ppt/slides/slide108.xml" Id="rId129" /><Relationship Type="http://schemas.openxmlformats.org/officeDocument/2006/relationships/slide" Target="/ppt/slides/slide33.xml" Id="rId54" /><Relationship Type="http://schemas.openxmlformats.org/officeDocument/2006/relationships/slide" Target="/ppt/slides/slide54.xml" Id="rId75" /><Relationship Type="http://schemas.openxmlformats.org/officeDocument/2006/relationships/slide" Target="/ppt/slides/slide75.xml" Id="rId96" /><Relationship Type="http://schemas.openxmlformats.org/officeDocument/2006/relationships/slide" Target="/ppt/slides/slide119.xml" Id="rId140" /><Relationship Type="http://schemas.openxmlformats.org/officeDocument/2006/relationships/slide" Target="/ppt/slides/slide140.xml" Id="rId161" /><Relationship Type="http://schemas.openxmlformats.org/officeDocument/2006/relationships/slide" Target="/ppt/slides/slide161.xml" Id="rId182" /><Relationship Type="http://schemas.openxmlformats.org/officeDocument/2006/relationships/slide" Target="/ppt/slides/slide196.xml" Id="rId217" /><Relationship Type="http://schemas.openxmlformats.org/officeDocument/2006/relationships/slideMaster" Target="/ppt/slideMasters/slideMaster3.xml" Id="rId6" /><Relationship Type="http://schemas.openxmlformats.org/officeDocument/2006/relationships/slide" Target="/ppt/slides/slide2.xml" Id="rId23" /><Relationship Type="http://schemas.openxmlformats.org/officeDocument/2006/relationships/slide" Target="/ppt/slides/slide98.xml" Id="rId119" /><Relationship Type="http://schemas.openxmlformats.org/officeDocument/2006/relationships/slide" Target="/ppt/slides/slide23.xml" Id="rId44" /><Relationship Type="http://schemas.openxmlformats.org/officeDocument/2006/relationships/slide" Target="/ppt/slides/slide44.xml" Id="rId65" /><Relationship Type="http://schemas.openxmlformats.org/officeDocument/2006/relationships/slide" Target="/ppt/slides/slide65.xml" Id="rId86" /><Relationship Type="http://schemas.openxmlformats.org/officeDocument/2006/relationships/slide" Target="/ppt/slides/slide109.xml" Id="rId130" /><Relationship Type="http://schemas.openxmlformats.org/officeDocument/2006/relationships/slide" Target="/ppt/slides/slide130.xml" Id="rId151" /><Relationship Type="http://schemas.openxmlformats.org/officeDocument/2006/relationships/slide" Target="/ppt/slides/slide151.xml" Id="rId172" /><Relationship Type="http://schemas.openxmlformats.org/officeDocument/2006/relationships/slide" Target="/ppt/slides/slide172.xml" Id="rId193" /><Relationship Type="http://schemas.openxmlformats.org/officeDocument/2006/relationships/slide" Target="/ppt/slides/slide186.xml" Id="rId207" /><Relationship Type="http://schemas.openxmlformats.org/officeDocument/2006/relationships/slideMaster" Target="/ppt/slideMasters/slideMaster10.xml" Id="rId13" /><Relationship Type="http://schemas.openxmlformats.org/officeDocument/2006/relationships/slide" Target="/ppt/slides/slide88.xml" Id="rId109" /><Relationship Type="http://schemas.openxmlformats.org/officeDocument/2006/relationships/slide" Target="/ppt/slides/slide13.xml" Id="rId34" /><Relationship Type="http://schemas.openxmlformats.org/officeDocument/2006/relationships/slide" Target="/ppt/slides/slide34.xml" Id="rId55" /><Relationship Type="http://schemas.openxmlformats.org/officeDocument/2006/relationships/slide" Target="/ppt/slides/slide55.xml" Id="rId76" /><Relationship Type="http://schemas.openxmlformats.org/officeDocument/2006/relationships/slide" Target="/ppt/slides/slide76.xml" Id="rId97" /><Relationship Type="http://schemas.openxmlformats.org/officeDocument/2006/relationships/slide" Target="/ppt/slides/slide99.xml" Id="rId120" /><Relationship Type="http://schemas.openxmlformats.org/officeDocument/2006/relationships/slide" Target="/ppt/slides/slide120.xml" Id="rId141" /><Relationship Type="http://schemas.openxmlformats.org/officeDocument/2006/relationships/slideMaster" Target="/ppt/slideMasters/slideMaster4.xml" Id="rId7" /><Relationship Type="http://schemas.openxmlformats.org/officeDocument/2006/relationships/slide" Target="/ppt/slides/slide141.xml" Id="rId162" /><Relationship Type="http://schemas.openxmlformats.org/officeDocument/2006/relationships/slide" Target="/ppt/slides/slide162.xml" Id="rId183" /><Relationship Type="http://schemas.openxmlformats.org/officeDocument/2006/relationships/notesMaster" Target="/ppt/notesMasters/notesMaster1.xml" Id="rId218" /><Relationship Type="http://schemas.openxmlformats.org/officeDocument/2006/relationships/slide" Target="/ppt/slides/slide3.xml" Id="rId24" /><Relationship Type="http://schemas.openxmlformats.org/officeDocument/2006/relationships/slide" Target="/ppt/slides/slide24.xml" Id="rId45" /><Relationship Type="http://schemas.openxmlformats.org/officeDocument/2006/relationships/slide" Target="/ppt/slides/slide45.xml" Id="rId66" /><Relationship Type="http://schemas.openxmlformats.org/officeDocument/2006/relationships/slide" Target="/ppt/slides/slide66.xml" Id="rId87" /><Relationship Type="http://schemas.openxmlformats.org/officeDocument/2006/relationships/slide" Target="/ppt/slides/slide89.xml" Id="rId110" /><Relationship Type="http://schemas.openxmlformats.org/officeDocument/2006/relationships/slide" Target="/ppt/slides/slide110.xml" Id="rId131" /><Relationship Type="http://schemas.openxmlformats.org/officeDocument/2006/relationships/slide" Target="/ppt/slides/slide131.xml" Id="rId152" /><Relationship Type="http://schemas.openxmlformats.org/officeDocument/2006/relationships/slide" Target="/ppt/slides/slide152.xml" Id="rId173" /><Relationship Type="http://schemas.openxmlformats.org/officeDocument/2006/relationships/slide" Target="/ppt/slides/slide173.xml" Id="rId194" /><Relationship Type="http://schemas.openxmlformats.org/officeDocument/2006/relationships/slide" Target="/ppt/slides/slide187.xml" Id="rId208" /><Relationship Type="http://schemas.openxmlformats.org/officeDocument/2006/relationships/slideMaster" Target="/ppt/slideMasters/slideMaster11.xml" Id="rId14" /><Relationship Type="http://schemas.openxmlformats.org/officeDocument/2006/relationships/slide" Target="/ppt/slides/slide14.xml" Id="rId35" /><Relationship Type="http://schemas.openxmlformats.org/officeDocument/2006/relationships/slide" Target="/ppt/slides/slide35.xml" Id="rId56" /><Relationship Type="http://schemas.openxmlformats.org/officeDocument/2006/relationships/slide" Target="/ppt/slides/slide56.xml" Id="rId77" /><Relationship Type="http://schemas.openxmlformats.org/officeDocument/2006/relationships/slide" Target="/ppt/slides/slide79.xml" Id="rId100" /><Relationship Type="http://schemas.openxmlformats.org/officeDocument/2006/relationships/slideMaster" Target="/ppt/slideMasters/slideMaster5.xml" Id="rId8" /><Relationship Type="http://schemas.openxmlformats.org/officeDocument/2006/relationships/slide" Target="/ppt/slides/slide30.xml" Id="rId51" /><Relationship Type="http://schemas.openxmlformats.org/officeDocument/2006/relationships/slide" Target="/ppt/slides/slide51.xml" Id="rId72" /><Relationship Type="http://schemas.openxmlformats.org/officeDocument/2006/relationships/slide" Target="/ppt/slides/slide72.xml" Id="rId93" /><Relationship Type="http://schemas.openxmlformats.org/officeDocument/2006/relationships/slide" Target="/ppt/slides/slide77.xml" Id="rId98" /><Relationship Type="http://schemas.openxmlformats.org/officeDocument/2006/relationships/slide" Target="/ppt/slides/slide100.xml" Id="rId121" /><Relationship Type="http://schemas.openxmlformats.org/officeDocument/2006/relationships/slide" Target="/ppt/slides/slide121.xml" Id="rId142" /><Relationship Type="http://schemas.openxmlformats.org/officeDocument/2006/relationships/slide" Target="/ppt/slides/slide142.xml" Id="rId163" /><Relationship Type="http://schemas.openxmlformats.org/officeDocument/2006/relationships/slide" Target="/ppt/slides/slide163.xml" Id="rId184" /><Relationship Type="http://schemas.openxmlformats.org/officeDocument/2006/relationships/slide" Target="/ppt/slides/slide168.xml" Id="rId189" /><Relationship Type="http://schemas.openxmlformats.org/officeDocument/2006/relationships/handoutMaster" Target="/ppt/handoutMasters/handoutMaster1.xml" Id="rId219" /><Relationship Type="http://schemas.openxmlformats.org/officeDocument/2006/relationships/customXml" Target="/customXml/item3.xml" Id="rId3" /><Relationship Type="http://schemas.openxmlformats.org/officeDocument/2006/relationships/slide" Target="/ppt/slides/slide193.xml" Id="rId214" /><Relationship Type="http://schemas.openxmlformats.org/officeDocument/2006/relationships/slide" Target="/ppt/slides/slide4.xml" Id="rId25" /><Relationship Type="http://schemas.openxmlformats.org/officeDocument/2006/relationships/slide" Target="/ppt/slides/slide25.xml" Id="rId46" /><Relationship Type="http://schemas.openxmlformats.org/officeDocument/2006/relationships/slide" Target="/ppt/slides/slide46.xml" Id="rId67" /><Relationship Type="http://schemas.openxmlformats.org/officeDocument/2006/relationships/slide" Target="/ppt/slides/slide95.xml" Id="rId116" /><Relationship Type="http://schemas.openxmlformats.org/officeDocument/2006/relationships/slide" Target="/ppt/slides/slide116.xml" Id="rId137" /><Relationship Type="http://schemas.openxmlformats.org/officeDocument/2006/relationships/slide" Target="/ppt/slides/slide137.xml" Id="rId158" /><Relationship Type="http://schemas.openxmlformats.org/officeDocument/2006/relationships/slideMaster" Target="/ppt/slideMasters/slideMaster17.xml" Id="rId20" /><Relationship Type="http://schemas.openxmlformats.org/officeDocument/2006/relationships/slide" Target="/ppt/slides/slide20.xml" Id="rId41" /><Relationship Type="http://schemas.openxmlformats.org/officeDocument/2006/relationships/slide" Target="/ppt/slides/slide41.xml" Id="rId62" /><Relationship Type="http://schemas.openxmlformats.org/officeDocument/2006/relationships/slide" Target="/ppt/slides/slide62.xml" Id="rId83" /><Relationship Type="http://schemas.openxmlformats.org/officeDocument/2006/relationships/slide" Target="/ppt/slides/slide67.xml" Id="rId88" /><Relationship Type="http://schemas.openxmlformats.org/officeDocument/2006/relationships/slide" Target="/ppt/slides/slide90.xml" Id="rId111" /><Relationship Type="http://schemas.openxmlformats.org/officeDocument/2006/relationships/slide" Target="/ppt/slides/slide111.xml" Id="rId132" /><Relationship Type="http://schemas.openxmlformats.org/officeDocument/2006/relationships/slide" Target="/ppt/slides/slide132.xml" Id="rId153" /><Relationship Type="http://schemas.openxmlformats.org/officeDocument/2006/relationships/slide" Target="/ppt/slides/slide153.xml" Id="rId174" /><Relationship Type="http://schemas.openxmlformats.org/officeDocument/2006/relationships/slide" Target="/ppt/slides/slide158.xml" Id="rId179" /><Relationship Type="http://schemas.openxmlformats.org/officeDocument/2006/relationships/slide" Target="/ppt/slides/slide174.xml" Id="rId195" /><Relationship Type="http://schemas.openxmlformats.org/officeDocument/2006/relationships/slide" Target="/ppt/slides/slide188.xml" Id="rId209" /><Relationship Type="http://schemas.openxmlformats.org/officeDocument/2006/relationships/slide" Target="/ppt/slides/slide169.xml" Id="rId190" /><Relationship Type="http://schemas.openxmlformats.org/officeDocument/2006/relationships/slide" Target="/ppt/slides/slide183.xml" Id="rId204" /><Relationship Type="http://schemas.openxmlformats.org/officeDocument/2006/relationships/presProps" Target="/ppt/presProps.xml" Id="rId220" /><Relationship Type="http://schemas.openxmlformats.org/officeDocument/2006/relationships/slideMaster" Target="/ppt/slideMasters/slideMaster12.xml" Id="rId15" /><Relationship Type="http://schemas.openxmlformats.org/officeDocument/2006/relationships/slide" Target="/ppt/slides/slide15.xml" Id="rId36" /><Relationship Type="http://schemas.openxmlformats.org/officeDocument/2006/relationships/slide" Target="/ppt/slides/slide36.xml" Id="rId57" /><Relationship Type="http://schemas.openxmlformats.org/officeDocument/2006/relationships/slide" Target="/ppt/slides/slide85.xml" Id="rId106" /><Relationship Type="http://schemas.openxmlformats.org/officeDocument/2006/relationships/slide" Target="/ppt/slides/slide106.xml" Id="rId127" /><Relationship Type="http://schemas.openxmlformats.org/officeDocument/2006/relationships/slideMaster" Target="/ppt/slideMasters/slideMaster7.xml" Id="rId10" /><Relationship Type="http://schemas.openxmlformats.org/officeDocument/2006/relationships/slide" Target="/ppt/slides/slide10.xml" Id="rId31" /><Relationship Type="http://schemas.openxmlformats.org/officeDocument/2006/relationships/slide" Target="/ppt/slides/slide31.xml" Id="rId52" /><Relationship Type="http://schemas.openxmlformats.org/officeDocument/2006/relationships/slide" Target="/ppt/slides/slide52.xml" Id="rId73" /><Relationship Type="http://schemas.openxmlformats.org/officeDocument/2006/relationships/slide" Target="/ppt/slides/slide57.xml" Id="rId78" /><Relationship Type="http://schemas.openxmlformats.org/officeDocument/2006/relationships/slide" Target="/ppt/slides/slide73.xml" Id="rId94" /><Relationship Type="http://schemas.openxmlformats.org/officeDocument/2006/relationships/slide" Target="/ppt/slides/slide78.xml" Id="rId99" /><Relationship Type="http://schemas.openxmlformats.org/officeDocument/2006/relationships/slide" Target="/ppt/slides/slide80.xml" Id="rId101" /><Relationship Type="http://schemas.openxmlformats.org/officeDocument/2006/relationships/slide" Target="/ppt/slides/slide101.xml" Id="rId122" /><Relationship Type="http://schemas.openxmlformats.org/officeDocument/2006/relationships/slide" Target="/ppt/slides/slide122.xml" Id="rId143" /><Relationship Type="http://schemas.openxmlformats.org/officeDocument/2006/relationships/slide" Target="/ppt/slides/slide127.xml" Id="rId148" /><Relationship Type="http://schemas.openxmlformats.org/officeDocument/2006/relationships/slide" Target="/ppt/slides/slide143.xml" Id="rId164" /><Relationship Type="http://schemas.openxmlformats.org/officeDocument/2006/relationships/slide" Target="/ppt/slides/slide148.xml" Id="rId169" /><Relationship Type="http://schemas.openxmlformats.org/officeDocument/2006/relationships/slide" Target="/ppt/slides/slide164.xml" Id="rId185" /><Relationship Type="http://schemas.openxmlformats.org/officeDocument/2006/relationships/slideMaster" Target="/ppt/slideMasters/slideMaster1.xml" Id="rId4" /><Relationship Type="http://schemas.openxmlformats.org/officeDocument/2006/relationships/slideMaster" Target="/ppt/slideMasters/slideMaster6.xml" Id="rId9" /><Relationship Type="http://schemas.openxmlformats.org/officeDocument/2006/relationships/slide" Target="/ppt/slides/slide159.xml" Id="rId180" /><Relationship Type="http://schemas.openxmlformats.org/officeDocument/2006/relationships/slide" Target="/ppt/slides/slide189.xml" Id="rId210" /><Relationship Type="http://schemas.openxmlformats.org/officeDocument/2006/relationships/slide" Target="/ppt/slides/slide194.xml" Id="rId215" /><Relationship Type="http://schemas.openxmlformats.org/officeDocument/2006/relationships/slide" Target="/ppt/slides/slide5.xml" Id="rId26" /><Relationship Type="http://schemas.openxmlformats.org/officeDocument/2006/relationships/slide" Target="/ppt/slides/slide26.xml" Id="rId47" /><Relationship Type="http://schemas.openxmlformats.org/officeDocument/2006/relationships/slide" Target="/ppt/slides/slide47.xml" Id="rId68" /><Relationship Type="http://schemas.openxmlformats.org/officeDocument/2006/relationships/slide" Target="/ppt/slides/slide68.xml" Id="rId89" /><Relationship Type="http://schemas.openxmlformats.org/officeDocument/2006/relationships/slide" Target="/ppt/slides/slide91.xml" Id="rId112" /><Relationship Type="http://schemas.openxmlformats.org/officeDocument/2006/relationships/slide" Target="/ppt/slides/slide112.xml" Id="rId133" /><Relationship Type="http://schemas.openxmlformats.org/officeDocument/2006/relationships/slide" Target="/ppt/slides/slide133.xml" Id="rId154" /><Relationship Type="http://schemas.openxmlformats.org/officeDocument/2006/relationships/slide" Target="/ppt/slides/slide154.xml" Id="rId175" /><Relationship Type="http://schemas.openxmlformats.org/officeDocument/2006/relationships/slide" Target="/ppt/slides/slide175.xml" Id="rId196" /><Relationship Type="http://schemas.openxmlformats.org/officeDocument/2006/relationships/slide" Target="/ppt/slides/slide179.xml" Id="rId200" /><Relationship Type="http://schemas.openxmlformats.org/officeDocument/2006/relationships/slideMaster" Target="/ppt/slideMasters/slideMaster13.xml" Id="rId16" /><Relationship Type="http://schemas.openxmlformats.org/officeDocument/2006/relationships/viewProps" Target="/ppt/viewProps.xml" Id="rId221" /><Relationship Type="http://schemas.openxmlformats.org/officeDocument/2006/relationships/slide" Target="/ppt/slides/slide16.xml" Id="rId37" /><Relationship Type="http://schemas.openxmlformats.org/officeDocument/2006/relationships/slide" Target="/ppt/slides/slide37.xml" Id="rId58" /><Relationship Type="http://schemas.openxmlformats.org/officeDocument/2006/relationships/slide" Target="/ppt/slides/slide58.xml" Id="rId79" /><Relationship Type="http://schemas.openxmlformats.org/officeDocument/2006/relationships/slide" Target="/ppt/slides/slide81.xml" Id="rId102" /><Relationship Type="http://schemas.openxmlformats.org/officeDocument/2006/relationships/slide" Target="/ppt/slides/slide102.xml" Id="rId123" /><Relationship Type="http://schemas.openxmlformats.org/officeDocument/2006/relationships/slide" Target="/ppt/slides/slide123.xml" Id="rId144" /><Relationship Type="http://schemas.openxmlformats.org/officeDocument/2006/relationships/slide" Target="/ppt/slides/slide69.xml" Id="rId90" /><Relationship Type="http://schemas.openxmlformats.org/officeDocument/2006/relationships/slide" Target="/ppt/slides/slide144.xml" Id="rId165" /><Relationship Type="http://schemas.openxmlformats.org/officeDocument/2006/relationships/slide" Target="/ppt/slides/slide165.xml" Id="rId186" /><Relationship Type="http://schemas.openxmlformats.org/officeDocument/2006/relationships/slide" Target="/ppt/slides/slide190.xml" Id="rId211" /><Relationship Type="http://schemas.openxmlformats.org/officeDocument/2006/relationships/slide" Target="/ppt/slides/slide6.xml" Id="rId27" /><Relationship Type="http://schemas.openxmlformats.org/officeDocument/2006/relationships/slide" Target="/ppt/slides/slide27.xml" Id="rId48" /><Relationship Type="http://schemas.openxmlformats.org/officeDocument/2006/relationships/slide" Target="/ppt/slides/slide48.xml" Id="rId69" /><Relationship Type="http://schemas.openxmlformats.org/officeDocument/2006/relationships/slide" Target="/ppt/slides/slide92.xml" Id="rId113" /><Relationship Type="http://schemas.openxmlformats.org/officeDocument/2006/relationships/slide" Target="/ppt/slides/slide113.xml" Id="rId134" /><Relationship Type="http://schemas.openxmlformats.org/officeDocument/2006/relationships/slide" Target="/ppt/slides/slide59.xml" Id="rId80" /><Relationship Type="http://schemas.openxmlformats.org/officeDocument/2006/relationships/slide" Target="/ppt/slides/slide134.xml" Id="rId155" /><Relationship Type="http://schemas.openxmlformats.org/officeDocument/2006/relationships/slide" Target="/ppt/slides/slide155.xml" Id="rId176" /><Relationship Type="http://schemas.openxmlformats.org/officeDocument/2006/relationships/slide" Target="/ppt/slides/slide176.xml" Id="rId197" /><Relationship Type="http://schemas.openxmlformats.org/officeDocument/2006/relationships/slide" Target="/ppt/slides/slide180.xml" Id="rId201" /><Relationship Type="http://schemas.openxmlformats.org/officeDocument/2006/relationships/theme" Target="/ppt/theme/theme1.xml" Id="rId222" /><Relationship Type="http://schemas.openxmlformats.org/officeDocument/2006/relationships/slide" Target="/ppt/slides/slide17.xml" Id="rId38" /><Relationship Type="http://schemas.openxmlformats.org/officeDocument/2006/relationships/slide" Target="/ppt/slides/slide38.xml" Id="rId59" /><Relationship Type="http://schemas.openxmlformats.org/officeDocument/2006/relationships/slide" Target="/ppt/slides/slide82.xml" Id="rId103" /><Relationship Type="http://schemas.openxmlformats.org/officeDocument/2006/relationships/slide" Target="/ppt/slides/slide103.xml" Id="rId124" /><Relationship Type="http://schemas.openxmlformats.org/officeDocument/2006/relationships/slide" Target="/ppt/slides/slide49.xml" Id="rId70" /><Relationship Type="http://schemas.openxmlformats.org/officeDocument/2006/relationships/slide" Target="/ppt/slides/slide70.xml" Id="rId91" /><Relationship Type="http://schemas.openxmlformats.org/officeDocument/2006/relationships/slide" Target="/ppt/slides/slide124.xml" Id="rId145" /><Relationship Type="http://schemas.openxmlformats.org/officeDocument/2006/relationships/slide" Target="/ppt/slides/slide145.xml" Id="rId166" /><Relationship Type="http://schemas.openxmlformats.org/officeDocument/2006/relationships/slide" Target="/ppt/slides/slide166.xml" Id="rId187" /><Relationship Type="http://schemas.openxmlformats.org/officeDocument/2006/relationships/customXml" Target="/customXml/item1.xml" Id="rId1" /><Relationship Type="http://schemas.openxmlformats.org/officeDocument/2006/relationships/slide" Target="/ppt/slides/slide191.xml" Id="rId212" /><Relationship Type="http://schemas.openxmlformats.org/officeDocument/2006/relationships/slide" Target="/ppt/slides/slide7.xml" Id="rId28" /><Relationship Type="http://schemas.openxmlformats.org/officeDocument/2006/relationships/slide" Target="/ppt/slides/slide28.xml" Id="rId49" /><Relationship Type="http://schemas.openxmlformats.org/officeDocument/2006/relationships/slide" Target="/ppt/slides/slide93.xml" Id="rId114" /><Relationship Type="http://schemas.openxmlformats.org/officeDocument/2006/relationships/slide" Target="/ppt/slides/slide39.xml" Id="rId60" /><Relationship Type="http://schemas.openxmlformats.org/officeDocument/2006/relationships/slide" Target="/ppt/slides/slide60.xml" Id="rId81" /><Relationship Type="http://schemas.openxmlformats.org/officeDocument/2006/relationships/slide" Target="/ppt/slides/slide114.xml" Id="rId135" /><Relationship Type="http://schemas.openxmlformats.org/officeDocument/2006/relationships/slide" Target="/ppt/slides/slide135.xml" Id="rId156" /><Relationship Type="http://schemas.openxmlformats.org/officeDocument/2006/relationships/slide" Target="/ppt/slides/slide156.xml" Id="rId177" /><Relationship Type="http://schemas.openxmlformats.org/officeDocument/2006/relationships/slide" Target="/ppt/slides/slide177.xml" Id="rId198" /><Relationship Type="http://schemas.openxmlformats.org/officeDocument/2006/relationships/slide" Target="/ppt/slides/slide181.xml" Id="rId202" /><Relationship Type="http://schemas.openxmlformats.org/officeDocument/2006/relationships/tableStyles" Target="/ppt/tableStyles.xml" Id="rId223" /><Relationship Type="http://schemas.openxmlformats.org/officeDocument/2006/relationships/slideMaster" Target="/ppt/slideMasters/slideMaster15.xml" Id="rId18" /><Relationship Type="http://schemas.openxmlformats.org/officeDocument/2006/relationships/slide" Target="/ppt/slides/slide18.xml" Id="rId39" /><Relationship Type="http://schemas.openxmlformats.org/officeDocument/2006/relationships/slide" Target="/ppt/slides/slide29.xml" Id="rId50" /><Relationship Type="http://schemas.openxmlformats.org/officeDocument/2006/relationships/slide" Target="/ppt/slides/slide83.xml" Id="rId104" /><Relationship Type="http://schemas.openxmlformats.org/officeDocument/2006/relationships/slide" Target="/ppt/slides/slide104.xml" Id="rId125" /><Relationship Type="http://schemas.openxmlformats.org/officeDocument/2006/relationships/slide" Target="/ppt/slides/slide125.xml" Id="rId146" /><Relationship Type="http://schemas.openxmlformats.org/officeDocument/2006/relationships/slide" Target="/ppt/slides/slide146.xml" Id="rId167" /><Relationship Type="http://schemas.openxmlformats.org/officeDocument/2006/relationships/slide" Target="/ppt/slides/slide167.xml" Id="rId188" /><Relationship Type="http://schemas.openxmlformats.org/officeDocument/2006/relationships/slide" Target="/ppt/slides/slide50.xml" Id="rId71" /><Relationship Type="http://schemas.openxmlformats.org/officeDocument/2006/relationships/slide" Target="/ppt/slides/slide71.xml" Id="rId92" /><Relationship Type="http://schemas.openxmlformats.org/officeDocument/2006/relationships/slide" Target="/ppt/slides/slide192.xml" Id="rId213" /><Relationship Type="http://schemas.openxmlformats.org/officeDocument/2006/relationships/customXml" Target="/customXml/item2.xml" Id="rId2" /><Relationship Type="http://schemas.openxmlformats.org/officeDocument/2006/relationships/slide" Target="/ppt/slides/slide8.xml" Id="rId29" /><Relationship Type="http://schemas.openxmlformats.org/officeDocument/2006/relationships/slide" Target="/ppt/slides/slide19.xml" Id="rId40" /><Relationship Type="http://schemas.openxmlformats.org/officeDocument/2006/relationships/slide" Target="/ppt/slides/slide94.xml" Id="rId115" /><Relationship Type="http://schemas.openxmlformats.org/officeDocument/2006/relationships/slide" Target="/ppt/slides/slide115.xml" Id="rId136" /><Relationship Type="http://schemas.openxmlformats.org/officeDocument/2006/relationships/slide" Target="/ppt/slides/slide136.xml" Id="rId157" /><Relationship Type="http://schemas.openxmlformats.org/officeDocument/2006/relationships/slide" Target="/ppt/slides/slide157.xml" Id="rId178" /><Relationship Type="http://schemas.openxmlformats.org/officeDocument/2006/relationships/slide" Target="/ppt/slides/slide40.xml" Id="rId61" /><Relationship Type="http://schemas.openxmlformats.org/officeDocument/2006/relationships/slide" Target="/ppt/slides/slide61.xml" Id="rId82" /><Relationship Type="http://schemas.openxmlformats.org/officeDocument/2006/relationships/slide" Target="/ppt/slides/slide178.xml" Id="rId199" /><Relationship Type="http://schemas.openxmlformats.org/officeDocument/2006/relationships/slide" Target="/ppt/slides/slide182.xml" Id="rId203" /><Relationship Type="http://schemas.openxmlformats.org/officeDocument/2006/relationships/slideMaster" Target="/ppt/slideMasters/slideMaster16.xml" Id="rId19" /><Relationship Type="http://schemas.microsoft.com/office/2018/10/relationships/authors" Target="/ppt/authors.xml" Id="rId224" /><Relationship Type="http://schemas.openxmlformats.org/officeDocument/2006/relationships/slide" Target="/ppt/slides/slide9.xml" Id="rId30" /><Relationship Type="http://schemas.openxmlformats.org/officeDocument/2006/relationships/slide" Target="/ppt/slides/slide84.xml" Id="rId105" /><Relationship Type="http://schemas.openxmlformats.org/officeDocument/2006/relationships/slide" Target="/ppt/slides/slide105.xml" Id="rId126" /><Relationship Type="http://schemas.openxmlformats.org/officeDocument/2006/relationships/slide" Target="/ppt/slides/slide126.xml" Id="rId147" /><Relationship Type="http://schemas.openxmlformats.org/officeDocument/2006/relationships/slide" Target="/ppt/slides/slide147.xml" Id="rId168" /></Relationships>
</file>

<file path=ppt/charts/_rels/chart1.xml.rels>&#65279;<?xml version="1.0" encoding="utf-8"?><Relationships xmlns="http://schemas.openxmlformats.org/package/2006/relationships"><Relationship Type="http://schemas.microsoft.com/office/2011/relationships/chartColorStyle" Target="/ppt/charts/colors1.xml" Id="rId2" /><Relationship Type="http://schemas.microsoft.com/office/2011/relationships/chartStyle" Target="/ppt/charts/style1.xml" Id="rId1" /><Relationship Type="http://schemas.openxmlformats.org/officeDocument/2006/relationships/oleObject" Target="https://ecorys.sharepoint.com/sites/StudyonEnablingSustainableManagementandDevelopmentofInlandPo/Shared%20Documents/General/2.%20Project/Task%201%20-%20Environmental%20Impacts%20and%20Energy%20Efficiency%20in%20Transition/Working%20documents/Tool%20sent%20to%20ports/Draft%20tool%20GRIP%20task%201" TargetMode="External" Id="rId3" /></Relationships>
</file>

<file path=ppt/charts/_rels/chart2.xml.rels>&#65279;<?xml version="1.0" encoding="utf-8"?><Relationships xmlns="http://schemas.openxmlformats.org/package/2006/relationships"><Relationship Type="http://schemas.microsoft.com/office/2011/relationships/chartColorStyle" Target="/ppt/charts/colors2.xml" Id="rId2" /><Relationship Type="http://schemas.microsoft.com/office/2011/relationships/chartStyle" Target="/ppt/charts/style2.xml" Id="rId1" /><Relationship Type="http://schemas.openxmlformats.org/officeDocument/2006/relationships/oleObject" Target="https://ecorys.sharepoint.com/sites/StudyonEnablingSustainableManagementandDevelopmentofInlandPo/Shared%20Documents/General/2.%20Project/Task%201%20-%20Environmental%20Impacts%20and%20Energy%20Efficiency%20in%20Transition/Working%20documents/Tool%20sent%20to%20ports/Draft%20tool%20GRIP%20task%201" TargetMode="External" Id="rId3" /></Relationships>
</file>

<file path=ppt/charts/_rels/chart3.xml.rels>&#65279;<?xml version="1.0" encoding="utf-8"?><Relationships xmlns="http://schemas.openxmlformats.org/package/2006/relationships"><Relationship Type="http://schemas.microsoft.com/office/2011/relationships/chartColorStyle" Target="/ppt/charts/colors3.xml" Id="rId2" /><Relationship Type="http://schemas.microsoft.com/office/2011/relationships/chartStyle" Target="/ppt/charts/style3.xml" Id="rId1" /><Relationship Type="http://schemas.openxmlformats.org/officeDocument/2006/relationships/oleObject" Target="https://transportcommunity-my.sharepoint.com/personal/ethana_transport-community_org/Documents/Desktop/Priorities%20in%20waterborne%20for%202023/TEN-T%20Report%202025/Ports%2020.xlsx" TargetMode="External" Id="rId3" /></Relationships>
</file>

<file path=ppt/charts/_rels/chart4.xml.rels>&#65279;<?xml version="1.0" encoding="utf-8"?><Relationships xmlns="http://schemas.openxmlformats.org/package/2006/relationships"><Relationship Type="http://schemas.microsoft.com/office/2011/relationships/chartColorStyle" Target="/ppt/charts/colors4.xml" Id="rId2" /><Relationship Type="http://schemas.microsoft.com/office/2011/relationships/chartStyle" Target="/ppt/charts/style4.xml" Id="rId1" /><Relationship Type="http://schemas.openxmlformats.org/officeDocument/2006/relationships/oleObject" Target="https://transportcommunity-my.sharepoint.com/personal/ethana_transport-community_org/Documents/Desktop/Priorities%20in%20waterborne%20for%202023/TEN-T%20Report%202025/Ports%202025.xlsx" TargetMode="External" Id="rId3" /></Relationships>
</file>

<file path=ppt/charts/_rels/chart5.xml.rels>&#65279;<?xml version="1.0" encoding="utf-8"?><Relationships xmlns="http://schemas.openxmlformats.org/package/2006/relationships"><Relationship Type="http://schemas.microsoft.com/office/2011/relationships/chartColorStyle" Target="/ppt/charts/colors5.xml" Id="rId2" /><Relationship Type="http://schemas.microsoft.com/office/2011/relationships/chartStyle" Target="/ppt/charts/style5.xml" Id="rId1" /><Relationship Type="http://schemas.openxmlformats.org/officeDocument/2006/relationships/oleObject" Target="https://transportcommunity-my.sharepoint.com/personal/ethana_transport-community_org/Documents/Desktop/Priorities%20in%20waterborne%20for%202023/TEN-T%20Report%202025/Ports%2020.xlsx" TargetMode="External" Id="rId3"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Trebuchet MS"/>
                <a:ea typeface="Trebuchet MS"/>
                <a:cs typeface="Trebuchet MS"/>
              </a:defRPr>
            </a:pPr>
            <a:r>
              <a:rPr lang="nl-NL"/>
              <a:t>Dry bulk terminal</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Trebuchet MS"/>
              <a:ea typeface="Trebuchet MS"/>
              <a:cs typeface="Trebuchet MS"/>
            </a:defRPr>
          </a:pPr>
          <a:endParaRPr lang="en-US"/>
        </a:p>
      </c:txPr>
    </c:title>
    <c:autoTitleDeleted val="0"/>
    <c:plotArea>
      <c:layout/>
      <c:barChart>
        <c:barDir val="col"/>
        <c:grouping val="stacked"/>
        <c:varyColors val="0"/>
        <c:ser>
          <c:idx val="1"/>
          <c:order val="1"/>
          <c:tx>
            <c:strRef>
              <c:f>'[Draft tool GRIP task 1 - environmental impact of ports - v1 - unlocked.xlsx]Results'!$AH$79</c:f>
              <c:strCache>
                <c:ptCount val="1"/>
                <c:pt idx="0">
                  <c:v>Diesel use CHE (based on total operating hours of generic CHE)</c:v>
                </c:pt>
              </c:strCache>
            </c:strRef>
          </c:tx>
          <c:spPr>
            <a:solidFill>
              <a:srgbClr val="8DD3FF"/>
            </a:solidFill>
            <a:ln>
              <a:noFill/>
            </a:ln>
            <a:effectLst/>
          </c:spPr>
          <c:invertIfNegative val="0"/>
          <c:cat>
            <c:strRef>
              <c:f>'[Draft tool GRIP task 1 - environmental impact of ports - v1 - unlocked.xlsx]Results'!$AI$77</c:f>
              <c:strCache>
                <c:ptCount val="1"/>
                <c:pt idx="0">
                  <c:v>Global warming</c:v>
                </c:pt>
              </c:strCache>
            </c:strRef>
          </c:cat>
          <c:val>
            <c:numRef>
              <c:f>'[Draft tool GRIP task 1 - environmental impact of ports - v1 - unlocked.xlsx]Results'!$AI$79</c:f>
              <c:numCache>
                <c:formatCode>#,##0</c:formatCode>
                <c:ptCount val="1"/>
                <c:pt idx="0">
                  <c:v>2815986.967801</c:v>
                </c:pt>
              </c:numCache>
            </c:numRef>
          </c:val>
          <c:extLst>
            <c:ext xmlns:c16="http://schemas.microsoft.com/office/drawing/2014/chart" uri="{C3380CC4-5D6E-409C-BE32-E72D297353CC}">
              <c16:uniqueId val="{00000000-CEC9-4A84-B954-9B32B221E78C}"/>
            </c:ext>
          </c:extLst>
        </c:ser>
        <c:ser>
          <c:idx val="2"/>
          <c:order val="2"/>
          <c:tx>
            <c:strRef>
              <c:f>'[Draft tool GRIP task 1 - environmental impact of ports - v1 - unlocked.xlsx]Results'!$AH$80</c:f>
              <c:strCache>
                <c:ptCount val="1"/>
                <c:pt idx="0">
                  <c:v>Total diesel use CHE</c:v>
                </c:pt>
              </c:strCache>
            </c:strRef>
          </c:tx>
          <c:spPr>
            <a:solidFill>
              <a:schemeClr val="accent5"/>
            </a:solidFill>
            <a:ln>
              <a:noFill/>
            </a:ln>
            <a:effectLst/>
          </c:spPr>
          <c:invertIfNegative val="0"/>
          <c:cat>
            <c:strRef>
              <c:f>'[Draft tool GRIP task 1 - environmental impact of ports - v1 - unlocked.xlsx]Results'!$AI$77</c:f>
              <c:strCache>
                <c:ptCount val="1"/>
                <c:pt idx="0">
                  <c:v>Global warming</c:v>
                </c:pt>
              </c:strCache>
            </c:strRef>
          </c:cat>
          <c:val>
            <c:numRef>
              <c:f>'[Draft tool GRIP task 1 - environmental impact of ports - v1 - unlocked.xlsx]Results'!$AI$80</c:f>
              <c:numCache>
                <c:formatCode>#,##0</c:formatCode>
                <c:ptCount val="1"/>
                <c:pt idx="0">
                  <c:v>0</c:v>
                </c:pt>
              </c:numCache>
            </c:numRef>
          </c:val>
          <c:extLst>
            <c:ext xmlns:c16="http://schemas.microsoft.com/office/drawing/2014/chart" uri="{C3380CC4-5D6E-409C-BE32-E72D297353CC}">
              <c16:uniqueId val="{00000001-CEC9-4A84-B954-9B32B221E78C}"/>
            </c:ext>
          </c:extLst>
        </c:ser>
        <c:ser>
          <c:idx val="3"/>
          <c:order val="3"/>
          <c:tx>
            <c:strRef>
              <c:f>'[Draft tool GRIP task 1 - environmental impact of ports - v1 - unlocked.xlsx]Results'!$AH$81</c:f>
              <c:strCache>
                <c:ptCount val="1"/>
                <c:pt idx="0">
                  <c:v>Total electricity use CHE</c:v>
                </c:pt>
              </c:strCache>
            </c:strRef>
          </c:tx>
          <c:spPr>
            <a:solidFill>
              <a:srgbClr val="FFDB00"/>
            </a:solidFill>
            <a:ln>
              <a:noFill/>
            </a:ln>
            <a:effectLst/>
          </c:spPr>
          <c:invertIfNegative val="0"/>
          <c:cat>
            <c:strRef>
              <c:f>'[Draft tool GRIP task 1 - environmental impact of ports - v1 - unlocked.xlsx]Results'!$AI$77</c:f>
              <c:strCache>
                <c:ptCount val="1"/>
                <c:pt idx="0">
                  <c:v>Global warming</c:v>
                </c:pt>
              </c:strCache>
            </c:strRef>
          </c:cat>
          <c:val>
            <c:numRef>
              <c:f>'[Draft tool GRIP task 1 - environmental impact of ports - v1 - unlocked.xlsx]Results'!$AI$81</c:f>
              <c:numCache>
                <c:formatCode>#,##0</c:formatCode>
                <c:ptCount val="1"/>
                <c:pt idx="0">
                  <c:v>0</c:v>
                </c:pt>
              </c:numCache>
            </c:numRef>
          </c:val>
          <c:extLst>
            <c:ext xmlns:c16="http://schemas.microsoft.com/office/drawing/2014/chart" uri="{C3380CC4-5D6E-409C-BE32-E72D297353CC}">
              <c16:uniqueId val="{00000002-CEC9-4A84-B954-9B32B221E78C}"/>
            </c:ext>
          </c:extLst>
        </c:ser>
        <c:dLbls>
          <c:showLegendKey val="0"/>
          <c:showVal val="0"/>
          <c:showCatName val="0"/>
          <c:showSerName val="0"/>
          <c:showPercent val="0"/>
          <c:showBubbleSize val="0"/>
        </c:dLbls>
        <c:gapWidth val="150"/>
        <c:overlap val="100"/>
        <c:axId val="1173571759"/>
        <c:axId val="1173572239"/>
      </c:barChart>
      <c:scatterChart>
        <c:scatterStyle val="lineMarker"/>
        <c:varyColors val="0"/>
        <c:ser>
          <c:idx val="0"/>
          <c:order val="0"/>
          <c:tx>
            <c:strRef>
              <c:f>'[Draft tool GRIP task 1 - environmental impact of ports - v1 - unlocked.xlsx]Results'!$AH$78</c:f>
              <c:strCache>
                <c:ptCount val="1"/>
                <c:pt idx="0">
                  <c:v>Total</c:v>
                </c:pt>
              </c:strCache>
            </c:strRef>
          </c:tx>
          <c:spPr>
            <a:ln w="25400" cap="rnd">
              <a:noFill/>
              <a:round/>
            </a:ln>
            <a:effectLst/>
          </c:spPr>
          <c:marker>
            <c:symbol val="circle"/>
            <c:size val="5"/>
            <c:spPr>
              <a:solidFill>
                <a:schemeClr val="accent1"/>
              </a:solidFill>
              <a:ln w="9525">
                <a:solidFill>
                  <a:schemeClr val="accent1"/>
                </a:solidFill>
              </a:ln>
              <a:effectLst/>
            </c:spPr>
          </c:marker>
          <c:xVal>
            <c:strRef>
              <c:f>'[Draft tool GRIP task 1 - environmental impact of ports - v1 - unlocked.xlsx]Results'!$AI$77</c:f>
              <c:strCache>
                <c:ptCount val="1"/>
                <c:pt idx="0">
                  <c:v>Global warming</c:v>
                </c:pt>
              </c:strCache>
            </c:strRef>
          </c:xVal>
          <c:yVal>
            <c:numRef>
              <c:f>'[Draft tool GRIP task 1 - environmental impact of ports - v1 - unlocked.xlsx]Results'!$AI$78</c:f>
              <c:numCache>
                <c:formatCode>#,##0</c:formatCode>
                <c:ptCount val="1"/>
                <c:pt idx="0">
                  <c:v>2815986.967801</c:v>
                </c:pt>
              </c:numCache>
            </c:numRef>
          </c:yVal>
          <c:smooth val="0"/>
          <c:extLst>
            <c:ext xmlns:c16="http://schemas.microsoft.com/office/drawing/2014/chart" uri="{C3380CC4-5D6E-409C-BE32-E72D297353CC}">
              <c16:uniqueId val="{00000003-CEC9-4A84-B954-9B32B221E78C}"/>
            </c:ext>
          </c:extLst>
        </c:ser>
        <c:dLbls>
          <c:showLegendKey val="0"/>
          <c:showVal val="0"/>
          <c:showCatName val="0"/>
          <c:showSerName val="0"/>
          <c:showPercent val="0"/>
          <c:showBubbleSize val="0"/>
        </c:dLbls>
        <c:axId val="1173571759"/>
        <c:axId val="1173572239"/>
      </c:scatterChart>
      <c:catAx>
        <c:axId val="117357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rebuchet MS"/>
                <a:ea typeface="Trebuchet MS"/>
                <a:cs typeface="Trebuchet MS"/>
              </a:defRPr>
            </a:pPr>
            <a:endParaRPr lang="en-US"/>
          </a:p>
        </c:txPr>
        <c:crossAx val="1173572239"/>
        <c:crosses val="autoZero"/>
        <c:auto val="1"/>
        <c:lblAlgn val="ctr"/>
        <c:lblOffset val="100"/>
        <c:noMultiLvlLbl val="0"/>
      </c:catAx>
      <c:valAx>
        <c:axId val="1173572239"/>
        <c:scaling>
          <c:orientation val="minMax"/>
        </c:scaling>
        <c:delete val="0"/>
        <c:axPos val="l"/>
        <c:majorGridlines>
          <c:spPr>
            <a:ln w="9525" cap="flat" cmpd="sng" algn="ctr">
              <a:solidFill>
                <a:srgbClr val="D9D9D9"/>
              </a:solidFill>
              <a:prstDash val="solid"/>
              <a:round/>
              <a:headEnd type="none" w="med" len="med"/>
              <a:tailEnd type="none" w="med" len="me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Trebuchet MS" panose="020B0603020202020204" pitchFamily="34" charset="0"/>
                    <a:ea typeface="+mn-ea"/>
                    <a:cs typeface="+mn-cs"/>
                  </a:defRPr>
                </a:pPr>
                <a:r>
                  <a:rPr lang="nl-NL"/>
                  <a:t>kg CO</a:t>
                </a:r>
                <a:r>
                  <a:rPr lang="nl-NL" baseline="-25000"/>
                  <a:t>2</a:t>
                </a:r>
                <a:r>
                  <a:rPr lang="nl-NL"/>
                  <a:t>-eq. per</a:t>
                </a:r>
                <a:r>
                  <a:rPr lang="nl-NL" baseline="0"/>
                  <a:t> year</a:t>
                </a:r>
                <a:endParaRPr lang="nl-NL"/>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Trebuchet MS" panose="020B0603020202020204" pitchFamily="34" charset="0"/>
                  <a:ea typeface="+mn-ea"/>
                  <a:cs typeface="+mn-cs"/>
                </a:defRPr>
              </a:pPr>
              <a:endParaRPr lang="nl-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rebuchet MS"/>
                <a:ea typeface="Trebuchet MS"/>
                <a:cs typeface="Trebuchet MS"/>
              </a:defRPr>
            </a:pPr>
            <a:endParaRPr lang="en-US"/>
          </a:p>
        </c:txPr>
        <c:crossAx val="1173571759"/>
        <c:crosses val="autoZero"/>
        <c:crossBetween val="between"/>
        <c:majorUnit val="1000000"/>
      </c:valAx>
      <c:spPr>
        <a:solidFill>
          <a:srgbClr val="FFFFFF"/>
        </a:solidFill>
        <a:ln>
          <a:solidFill>
            <a:srgbClr val="D9D9D9"/>
          </a:solidFill>
        </a:ln>
        <a:effectLst/>
      </c:spPr>
    </c:plotArea>
    <c:legend>
      <c:legendPos val="r"/>
      <c:overlay val="0"/>
      <c:spPr>
        <a:solidFill>
          <a:srgbClr val="FFFFFF"/>
        </a:solid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rebuchet MS"/>
              <a:ea typeface="Trebuchet MS"/>
              <a:cs typeface="Trebuchet M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FF"/>
    </a:solidFill>
    <a:ln w="6350" cap="flat" cmpd="sng" algn="ctr">
      <a:solidFill>
        <a:srgbClr val="009DD8"/>
      </a:solidFill>
      <a:prstDash val="solid"/>
      <a:round/>
      <a:headEnd type="none" w="med" len="med"/>
      <a:tailEnd type="none" w="med" len="med"/>
    </a:ln>
    <a:effectLst/>
  </c:spPr>
  <c:txPr>
    <a:bodyPr/>
    <a:lstStyle/>
    <a:p>
      <a:pPr>
        <a:defRPr sz="800">
          <a:latin typeface="Trebuchet MS" panose="020B06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Trebuchet MS"/>
                <a:ea typeface="Trebuchet MS"/>
                <a:cs typeface="Trebuchet MS"/>
              </a:defRPr>
            </a:pPr>
            <a:r>
              <a:rPr lang="nl-NL"/>
              <a:t>Dry bulk terminal</a:t>
            </a:r>
          </a:p>
        </c:rich>
      </c:tx>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Trebuchet MS"/>
              <a:ea typeface="Trebuchet MS"/>
              <a:cs typeface="Trebuchet MS"/>
            </a:defRPr>
          </a:pPr>
          <a:endParaRPr lang="en-US"/>
        </a:p>
      </c:txPr>
    </c:title>
    <c:autoTitleDeleted val="0"/>
    <c:plotArea>
      <c:layout/>
      <c:barChart>
        <c:barDir val="col"/>
        <c:grouping val="stacked"/>
        <c:varyColors val="0"/>
        <c:ser>
          <c:idx val="1"/>
          <c:order val="1"/>
          <c:tx>
            <c:strRef>
              <c:f>'[Draft tool GRIP task 1 - environmental impact of ports - v1 - unlocked.xlsx]Results'!$AH$79</c:f>
              <c:strCache>
                <c:ptCount val="1"/>
                <c:pt idx="0">
                  <c:v>Diesel use CHE (based on total operating hours of generic CHE)</c:v>
                </c:pt>
              </c:strCache>
            </c:strRef>
          </c:tx>
          <c:spPr>
            <a:solidFill>
              <a:srgbClr val="8DD3FF"/>
            </a:solidFill>
            <a:ln>
              <a:noFill/>
            </a:ln>
            <a:effectLst/>
          </c:spPr>
          <c:invertIfNegative val="0"/>
          <c:cat>
            <c:strRef>
              <c:f>'[Draft tool GRIP task 1 - environmental impact of ports - v1 - unlocked.xlsx]Results'!$AI$77</c:f>
              <c:strCache>
                <c:ptCount val="1"/>
                <c:pt idx="0">
                  <c:v>Global warming</c:v>
                </c:pt>
              </c:strCache>
            </c:strRef>
          </c:cat>
          <c:val>
            <c:numRef>
              <c:f>'[Draft tool GRIP task 1 - environmental impact of ports - v1 - unlocked.xlsx]Results'!$AI$79</c:f>
              <c:numCache>
                <c:formatCode>#,##0</c:formatCode>
                <c:ptCount val="1"/>
                <c:pt idx="0">
                  <c:v>0</c:v>
                </c:pt>
              </c:numCache>
            </c:numRef>
          </c:val>
          <c:extLst>
            <c:ext xmlns:c16="http://schemas.microsoft.com/office/drawing/2014/chart" uri="{C3380CC4-5D6E-409C-BE32-E72D297353CC}">
              <c16:uniqueId val="{00000000-6945-4878-8003-8E2EAEB56143}"/>
            </c:ext>
          </c:extLst>
        </c:ser>
        <c:ser>
          <c:idx val="2"/>
          <c:order val="2"/>
          <c:tx>
            <c:strRef>
              <c:f>'[Draft tool GRIP task 1 - environmental impact of ports - v1 - unlocked.xlsx]Results'!$AH$80</c:f>
              <c:strCache>
                <c:ptCount val="1"/>
                <c:pt idx="0">
                  <c:v>Total diesel use CHE</c:v>
                </c:pt>
              </c:strCache>
            </c:strRef>
          </c:tx>
          <c:spPr>
            <a:solidFill>
              <a:schemeClr val="accent5"/>
            </a:solidFill>
            <a:ln>
              <a:noFill/>
            </a:ln>
            <a:effectLst/>
          </c:spPr>
          <c:invertIfNegative val="0"/>
          <c:cat>
            <c:strRef>
              <c:f>'[Draft tool GRIP task 1 - environmental impact of ports - v1 - unlocked.xlsx]Results'!$AI$77</c:f>
              <c:strCache>
                <c:ptCount val="1"/>
                <c:pt idx="0">
                  <c:v>Global warming</c:v>
                </c:pt>
              </c:strCache>
            </c:strRef>
          </c:cat>
          <c:val>
            <c:numRef>
              <c:f>'[Draft tool GRIP task 1 - environmental impact of ports - v1 - unlocked.xlsx]Results'!$AI$80</c:f>
              <c:numCache>
                <c:formatCode>#,##0</c:formatCode>
                <c:ptCount val="1"/>
                <c:pt idx="0">
                  <c:v>429041.83500000002</c:v>
                </c:pt>
              </c:numCache>
            </c:numRef>
          </c:val>
          <c:extLst>
            <c:ext xmlns:c16="http://schemas.microsoft.com/office/drawing/2014/chart" uri="{C3380CC4-5D6E-409C-BE32-E72D297353CC}">
              <c16:uniqueId val="{00000001-6945-4878-8003-8E2EAEB56143}"/>
            </c:ext>
          </c:extLst>
        </c:ser>
        <c:ser>
          <c:idx val="3"/>
          <c:order val="3"/>
          <c:tx>
            <c:strRef>
              <c:f>'[Draft tool GRIP task 1 - environmental impact of ports - v1 - unlocked.xlsx]Results'!$AH$81</c:f>
              <c:strCache>
                <c:ptCount val="1"/>
                <c:pt idx="0">
                  <c:v>Total electricity use CHE</c:v>
                </c:pt>
              </c:strCache>
            </c:strRef>
          </c:tx>
          <c:spPr>
            <a:solidFill>
              <a:srgbClr val="FFDB00"/>
            </a:solidFill>
            <a:ln>
              <a:noFill/>
            </a:ln>
            <a:effectLst/>
          </c:spPr>
          <c:invertIfNegative val="0"/>
          <c:cat>
            <c:strRef>
              <c:f>'[Draft tool GRIP task 1 - environmental impact of ports - v1 - unlocked.xlsx]Results'!$AI$77</c:f>
              <c:strCache>
                <c:ptCount val="1"/>
                <c:pt idx="0">
                  <c:v>Global warming</c:v>
                </c:pt>
              </c:strCache>
            </c:strRef>
          </c:cat>
          <c:val>
            <c:numRef>
              <c:f>'[Draft tool GRIP task 1 - environmental impact of ports - v1 - unlocked.xlsx]Results'!$AI$81</c:f>
              <c:numCache>
                <c:formatCode>#,##0</c:formatCode>
                <c:ptCount val="1"/>
                <c:pt idx="0">
                  <c:v>723936.16</c:v>
                </c:pt>
              </c:numCache>
            </c:numRef>
          </c:val>
          <c:extLst>
            <c:ext xmlns:c16="http://schemas.microsoft.com/office/drawing/2014/chart" uri="{C3380CC4-5D6E-409C-BE32-E72D297353CC}">
              <c16:uniqueId val="{00000002-6945-4878-8003-8E2EAEB56143}"/>
            </c:ext>
          </c:extLst>
        </c:ser>
        <c:dLbls>
          <c:showLegendKey val="0"/>
          <c:showVal val="0"/>
          <c:showCatName val="0"/>
          <c:showSerName val="0"/>
          <c:showPercent val="0"/>
          <c:showBubbleSize val="0"/>
        </c:dLbls>
        <c:gapWidth val="150"/>
        <c:overlap val="100"/>
        <c:axId val="1173571759"/>
        <c:axId val="1173572239"/>
      </c:barChart>
      <c:scatterChart>
        <c:scatterStyle val="lineMarker"/>
        <c:varyColors val="0"/>
        <c:ser>
          <c:idx val="0"/>
          <c:order val="0"/>
          <c:tx>
            <c:strRef>
              <c:f>'[Draft tool GRIP task 1 - environmental impact of ports - v1 - unlocked.xlsx]Results'!$AH$78</c:f>
              <c:strCache>
                <c:ptCount val="1"/>
                <c:pt idx="0">
                  <c:v>Total</c:v>
                </c:pt>
              </c:strCache>
            </c:strRef>
          </c:tx>
          <c:spPr>
            <a:ln w="25400" cap="rnd">
              <a:noFill/>
              <a:round/>
            </a:ln>
            <a:effectLst/>
          </c:spPr>
          <c:marker>
            <c:symbol val="circle"/>
            <c:size val="5"/>
            <c:spPr>
              <a:solidFill>
                <a:schemeClr val="accent1"/>
              </a:solidFill>
              <a:ln w="9525">
                <a:solidFill>
                  <a:schemeClr val="accent1"/>
                </a:solidFill>
              </a:ln>
              <a:effectLst/>
            </c:spPr>
          </c:marker>
          <c:xVal>
            <c:strRef>
              <c:f>'[Draft tool GRIP task 1 - environmental impact of ports - v1 - unlocked.xlsx]Results'!$AI$77</c:f>
              <c:strCache>
                <c:ptCount val="1"/>
                <c:pt idx="0">
                  <c:v>Global warming</c:v>
                </c:pt>
              </c:strCache>
            </c:strRef>
          </c:xVal>
          <c:yVal>
            <c:numRef>
              <c:f>'[Draft tool GRIP task 1 - environmental impact of ports - v1 - unlocked.xlsx]Results'!$AI$78</c:f>
              <c:numCache>
                <c:formatCode>#,##0</c:formatCode>
                <c:ptCount val="1"/>
                <c:pt idx="0">
                  <c:v>1152977.9950000001</c:v>
                </c:pt>
              </c:numCache>
            </c:numRef>
          </c:yVal>
          <c:smooth val="0"/>
          <c:extLst>
            <c:ext xmlns:c16="http://schemas.microsoft.com/office/drawing/2014/chart" uri="{C3380CC4-5D6E-409C-BE32-E72D297353CC}">
              <c16:uniqueId val="{00000003-6945-4878-8003-8E2EAEB56143}"/>
            </c:ext>
          </c:extLst>
        </c:ser>
        <c:dLbls>
          <c:showLegendKey val="0"/>
          <c:showVal val="0"/>
          <c:showCatName val="0"/>
          <c:showSerName val="0"/>
          <c:showPercent val="0"/>
          <c:showBubbleSize val="0"/>
        </c:dLbls>
        <c:axId val="1173571759"/>
        <c:axId val="1173572239"/>
      </c:scatterChart>
      <c:catAx>
        <c:axId val="117357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rebuchet MS"/>
                <a:ea typeface="Trebuchet MS"/>
                <a:cs typeface="Trebuchet MS"/>
              </a:defRPr>
            </a:pPr>
            <a:endParaRPr lang="en-US"/>
          </a:p>
        </c:txPr>
        <c:crossAx val="1173572239"/>
        <c:crosses val="autoZero"/>
        <c:auto val="1"/>
        <c:lblAlgn val="ctr"/>
        <c:lblOffset val="100"/>
        <c:noMultiLvlLbl val="0"/>
      </c:catAx>
      <c:valAx>
        <c:axId val="1173572239"/>
        <c:scaling>
          <c:orientation val="minMax"/>
          <c:max val="3000000"/>
        </c:scaling>
        <c:delete val="0"/>
        <c:axPos val="l"/>
        <c:majorGridlines>
          <c:spPr>
            <a:ln w="9525" cap="flat" cmpd="sng" algn="ctr">
              <a:solidFill>
                <a:srgbClr val="D9D9D9"/>
              </a:solidFill>
              <a:prstDash val="solid"/>
              <a:round/>
              <a:headEnd type="none" w="med" len="med"/>
              <a:tailEnd type="none" w="med" len="me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Trebuchet MS" panose="020B0603020202020204" pitchFamily="34" charset="0"/>
                    <a:ea typeface="+mn-ea"/>
                    <a:cs typeface="+mn-cs"/>
                  </a:defRPr>
                </a:pPr>
                <a:r>
                  <a:rPr lang="nl-NL"/>
                  <a:t>kg CO</a:t>
                </a:r>
                <a:r>
                  <a:rPr lang="nl-NL" baseline="-25000"/>
                  <a:t>2</a:t>
                </a:r>
                <a:r>
                  <a:rPr lang="nl-NL"/>
                  <a:t>-eq. per</a:t>
                </a:r>
                <a:r>
                  <a:rPr lang="nl-NL" baseline="0"/>
                  <a:t> year</a:t>
                </a:r>
                <a:endParaRPr lang="nl-NL"/>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Trebuchet MS" panose="020B0603020202020204" pitchFamily="34" charset="0"/>
                  <a:ea typeface="+mn-ea"/>
                  <a:cs typeface="+mn-cs"/>
                </a:defRPr>
              </a:pPr>
              <a:endParaRPr lang="nl-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rebuchet MS"/>
                <a:ea typeface="Trebuchet MS"/>
                <a:cs typeface="Trebuchet MS"/>
              </a:defRPr>
            </a:pPr>
            <a:endParaRPr lang="en-US"/>
          </a:p>
        </c:txPr>
        <c:crossAx val="1173571759"/>
        <c:crosses val="autoZero"/>
        <c:crossBetween val="between"/>
        <c:majorUnit val="1000000"/>
      </c:valAx>
      <c:spPr>
        <a:solidFill>
          <a:srgbClr val="FFFFFF"/>
        </a:solidFill>
        <a:ln>
          <a:solidFill>
            <a:srgbClr val="D9D9D9"/>
          </a:solidFill>
        </a:ln>
        <a:effectLst/>
      </c:spPr>
    </c:plotArea>
    <c:legend>
      <c:legendPos val="r"/>
      <c:overlay val="0"/>
      <c:spPr>
        <a:solidFill>
          <a:srgbClr val="FFFFFF"/>
        </a:solid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Trebuchet MS"/>
              <a:ea typeface="Trebuchet MS"/>
              <a:cs typeface="Trebuchet M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FF"/>
    </a:solidFill>
    <a:ln w="6350" cap="flat" cmpd="sng" algn="ctr">
      <a:solidFill>
        <a:srgbClr val="009DD8"/>
      </a:solidFill>
      <a:prstDash val="solid"/>
      <a:round/>
      <a:headEnd type="none" w="med" len="med"/>
      <a:tailEnd type="none" w="med" len="med"/>
    </a:ln>
    <a:effectLst/>
  </c:spPr>
  <c:txPr>
    <a:bodyPr/>
    <a:lstStyle/>
    <a:p>
      <a:pPr>
        <a:defRPr sz="800">
          <a:latin typeface="Trebuchet MS" panose="020B06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kern="1200" spc="0" baseline="0">
                <a:solidFill>
                  <a:sysClr val="windowText" lastClr="000000">
                    <a:lumMod val="65000"/>
                    <a:lumOff val="35000"/>
                  </a:sysClr>
                </a:solidFill>
                <a:effectLst/>
              </a:rPr>
              <a:t>Overall compliance IWW network</a:t>
            </a:r>
            <a:endParaRPr lang="en-US" sz="1400" b="1" i="0" u="none" strike="noStrike" kern="1200" spc="0" baseline="0">
              <a:solidFill>
                <a:sysClr val="windowText" lastClr="000000">
                  <a:lumMod val="65000"/>
                  <a:lumOff val="35000"/>
                </a:sysClr>
              </a:solidFill>
              <a:effectLst/>
            </a:endParaRPr>
          </a:p>
        </c:rich>
      </c:tx>
      <c:layout>
        <c:manualLayout>
          <c:xMode val="edge"/>
          <c:yMode val="edge"/>
          <c:x val="0.21583882412569691"/>
          <c:y val="8.758484782132691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698162729658793E-2"/>
          <c:y val="0.23403993855606764"/>
          <c:w val="0.89785739282589672"/>
          <c:h val="0.61299998790473775"/>
        </c:manualLayout>
      </c:layout>
      <c:barChart>
        <c:barDir val="col"/>
        <c:grouping val="stacked"/>
        <c:varyColors val="0"/>
        <c:ser>
          <c:idx val="0"/>
          <c:order val="0"/>
          <c:tx>
            <c:strRef>
              <c:f>'IWW Network'!$H$6</c:f>
              <c:strCache>
                <c:ptCount val="1"/>
                <c:pt idx="0">
                  <c:v>Compliant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'IWW Network'!$C$7:$C$9</c:f>
              <c:strCache>
                <c:ptCount val="3"/>
                <c:pt idx="0">
                  <c:v>Danube River</c:v>
                </c:pt>
                <c:pt idx="1">
                  <c:v>Sava River</c:v>
                </c:pt>
                <c:pt idx="2">
                  <c:v>Tisa River</c:v>
                </c:pt>
              </c:strCache>
            </c:strRef>
          </c:cat>
          <c:val>
            <c:numRef>
              <c:f>'IWW Network'!$H$7:$H$9</c:f>
              <c:numCache>
                <c:formatCode>0%</c:formatCode>
                <c:ptCount val="3"/>
                <c:pt idx="0">
                  <c:v>0.75</c:v>
                </c:pt>
                <c:pt idx="1">
                  <c:v>0.31333333333333335</c:v>
                </c:pt>
                <c:pt idx="2">
                  <c:v>0.25</c:v>
                </c:pt>
              </c:numCache>
            </c:numRef>
          </c:val>
          <c:extLst>
            <c:ext xmlns:c16="http://schemas.microsoft.com/office/drawing/2014/chart" uri="{C3380CC4-5D6E-409C-BE32-E72D297353CC}">
              <c16:uniqueId val="{00000000-7C78-4B18-9343-C78B44AD9478}"/>
            </c:ext>
          </c:extLst>
        </c:ser>
        <c:ser>
          <c:idx val="1"/>
          <c:order val="1"/>
          <c:tx>
            <c:strRef>
              <c:f>'IWW Network'!$I$6</c:f>
              <c:strCache>
                <c:ptCount val="1"/>
                <c:pt idx="0">
                  <c:v>Non compliant </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'IWW Network'!$C$7:$C$9</c:f>
              <c:strCache>
                <c:ptCount val="3"/>
                <c:pt idx="0">
                  <c:v>Danube River</c:v>
                </c:pt>
                <c:pt idx="1">
                  <c:v>Sava River</c:v>
                </c:pt>
                <c:pt idx="2">
                  <c:v>Tisa River</c:v>
                </c:pt>
              </c:strCache>
            </c:strRef>
          </c:cat>
          <c:val>
            <c:numRef>
              <c:f>'IWW Network'!$I$7:$I$9</c:f>
              <c:numCache>
                <c:formatCode>0%</c:formatCode>
                <c:ptCount val="3"/>
                <c:pt idx="0">
                  <c:v>0.25</c:v>
                </c:pt>
                <c:pt idx="1">
                  <c:v>0.69</c:v>
                </c:pt>
                <c:pt idx="2">
                  <c:v>0.75</c:v>
                </c:pt>
              </c:numCache>
            </c:numRef>
          </c:val>
          <c:extLst>
            <c:ext xmlns:c16="http://schemas.microsoft.com/office/drawing/2014/chart" uri="{C3380CC4-5D6E-409C-BE32-E72D297353CC}">
              <c16:uniqueId val="{00000001-7C78-4B18-9343-C78B44AD9478}"/>
            </c:ext>
          </c:extLst>
        </c:ser>
        <c:dLbls>
          <c:dLblPos val="ctr"/>
          <c:showLegendKey val="0"/>
          <c:showVal val="1"/>
          <c:showCatName val="0"/>
          <c:showSerName val="0"/>
          <c:showPercent val="0"/>
          <c:showBubbleSize val="0"/>
        </c:dLbls>
        <c:gapWidth val="150"/>
        <c:overlap val="100"/>
        <c:axId val="1206411696"/>
        <c:axId val="1206412176"/>
      </c:barChart>
      <c:catAx>
        <c:axId val="120641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206412176"/>
        <c:crosses val="autoZero"/>
        <c:auto val="1"/>
        <c:lblAlgn val="ctr"/>
        <c:lblOffset val="100"/>
        <c:noMultiLvlLbl val="0"/>
      </c:catAx>
      <c:valAx>
        <c:axId val="12064121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6411696"/>
        <c:crosses val="autoZero"/>
        <c:crossBetween val="between"/>
      </c:valAx>
      <c:spPr>
        <a:noFill/>
        <a:ln>
          <a:noFill/>
        </a:ln>
        <a:effectLst/>
      </c:spPr>
    </c:plotArea>
    <c:legend>
      <c:legendPos val="b"/>
      <c:layout>
        <c:manualLayout>
          <c:xMode val="edge"/>
          <c:yMode val="edge"/>
          <c:x val="0.32752114171232904"/>
          <c:y val="0.92609976741740219"/>
          <c:w val="0.34495751703110095"/>
          <c:h val="7.39002325825978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a:effectLst/>
              </a:rPr>
              <a:t>Overall assessment of the Inland Waterway Ports</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v>Compliance</c:v>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'IWW Core Ports'!$C$17:$D$24</c:f>
              <c:multiLvlStrCache>
                <c:ptCount val="8"/>
                <c:lvl>
                  <c:pt idx="0">
                    <c:v>Belgrade</c:v>
                  </c:pt>
                  <c:pt idx="1">
                    <c:v>Novi Sad</c:v>
                  </c:pt>
                  <c:pt idx="2">
                    <c:v>Pančevo</c:v>
                  </c:pt>
                  <c:pt idx="3">
                    <c:v>Brcko</c:v>
                  </c:pt>
                  <c:pt idx="4">
                    <c:v>B. Samac</c:v>
                  </c:pt>
                  <c:pt idx="5">
                    <c:v>S.Mitrovica</c:v>
                  </c:pt>
                  <c:pt idx="6">
                    <c:v>Smederevo</c:v>
                  </c:pt>
                  <c:pt idx="7">
                    <c:v>Prahovo</c:v>
                  </c:pt>
                </c:lvl>
                <c:lvl>
                  <c:pt idx="0">
                    <c:v>Core</c:v>
                  </c:pt>
                  <c:pt idx="5">
                    <c:v>Comprehensive</c:v>
                  </c:pt>
                </c:lvl>
              </c:multiLvlStrCache>
            </c:multiLvlStrRef>
          </c:cat>
          <c:val>
            <c:numRef>
              <c:f>'IWW Core Ports'!$J$17:$J$24</c:f>
              <c:numCache>
                <c:formatCode>0%</c:formatCode>
                <c:ptCount val="8"/>
                <c:pt idx="0">
                  <c:v>0.4</c:v>
                </c:pt>
                <c:pt idx="1">
                  <c:v>0.6</c:v>
                </c:pt>
                <c:pt idx="2">
                  <c:v>0.6</c:v>
                </c:pt>
                <c:pt idx="3">
                  <c:v>0.6</c:v>
                </c:pt>
                <c:pt idx="4">
                  <c:v>0.4</c:v>
                </c:pt>
                <c:pt idx="5">
                  <c:v>0.6</c:v>
                </c:pt>
                <c:pt idx="6">
                  <c:v>0.5</c:v>
                </c:pt>
                <c:pt idx="7">
                  <c:v>0.6</c:v>
                </c:pt>
              </c:numCache>
            </c:numRef>
          </c:val>
          <c:extLst>
            <c:ext xmlns:c16="http://schemas.microsoft.com/office/drawing/2014/chart" uri="{C3380CC4-5D6E-409C-BE32-E72D297353CC}">
              <c16:uniqueId val="{00000000-252C-4CC3-A4CC-8EE2EFDB00CB}"/>
            </c:ext>
          </c:extLst>
        </c:ser>
        <c:ser>
          <c:idx val="1"/>
          <c:order val="1"/>
          <c:tx>
            <c:v>Non Compliance</c:v>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'IWW Core Ports'!$C$17:$D$24</c:f>
              <c:multiLvlStrCache>
                <c:ptCount val="8"/>
                <c:lvl>
                  <c:pt idx="0">
                    <c:v>Belgrade</c:v>
                  </c:pt>
                  <c:pt idx="1">
                    <c:v>Novi Sad</c:v>
                  </c:pt>
                  <c:pt idx="2">
                    <c:v>Pančevo</c:v>
                  </c:pt>
                  <c:pt idx="3">
                    <c:v>Brcko</c:v>
                  </c:pt>
                  <c:pt idx="4">
                    <c:v>B. Samac</c:v>
                  </c:pt>
                  <c:pt idx="5">
                    <c:v>S.Mitrovica</c:v>
                  </c:pt>
                  <c:pt idx="6">
                    <c:v>Smederevo</c:v>
                  </c:pt>
                  <c:pt idx="7">
                    <c:v>Prahovo</c:v>
                  </c:pt>
                </c:lvl>
                <c:lvl>
                  <c:pt idx="0">
                    <c:v>Core</c:v>
                  </c:pt>
                  <c:pt idx="5">
                    <c:v>Comprehensive</c:v>
                  </c:pt>
                </c:lvl>
              </c:multiLvlStrCache>
            </c:multiLvlStrRef>
          </c:cat>
          <c:val>
            <c:numRef>
              <c:f>'IWW Core Ports'!$K$17:$K$24</c:f>
              <c:numCache>
                <c:formatCode>0%</c:formatCode>
                <c:ptCount val="8"/>
                <c:pt idx="0">
                  <c:v>0.6</c:v>
                </c:pt>
                <c:pt idx="1">
                  <c:v>0.4</c:v>
                </c:pt>
                <c:pt idx="2">
                  <c:v>0.4</c:v>
                </c:pt>
                <c:pt idx="3">
                  <c:v>0.4</c:v>
                </c:pt>
                <c:pt idx="4">
                  <c:v>0.6</c:v>
                </c:pt>
                <c:pt idx="5">
                  <c:v>0.4</c:v>
                </c:pt>
                <c:pt idx="6">
                  <c:v>0.5</c:v>
                </c:pt>
                <c:pt idx="7">
                  <c:v>0.4</c:v>
                </c:pt>
              </c:numCache>
            </c:numRef>
          </c:val>
          <c:extLst>
            <c:ext xmlns:c16="http://schemas.microsoft.com/office/drawing/2014/chart" uri="{C3380CC4-5D6E-409C-BE32-E72D297353CC}">
              <c16:uniqueId val="{00000001-252C-4CC3-A4CC-8EE2EFDB00CB}"/>
            </c:ext>
          </c:extLst>
        </c:ser>
        <c:dLbls>
          <c:dLblPos val="ctr"/>
          <c:showLegendKey val="0"/>
          <c:showVal val="1"/>
          <c:showCatName val="0"/>
          <c:showSerName val="0"/>
          <c:showPercent val="0"/>
          <c:showBubbleSize val="0"/>
        </c:dLbls>
        <c:gapWidth val="100"/>
        <c:overlap val="100"/>
        <c:axId val="419965024"/>
        <c:axId val="419962624"/>
      </c:barChart>
      <c:catAx>
        <c:axId val="41996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19962624"/>
        <c:crosses val="autoZero"/>
        <c:auto val="1"/>
        <c:lblAlgn val="ctr"/>
        <c:lblOffset val="100"/>
        <c:noMultiLvlLbl val="0"/>
      </c:catAx>
      <c:valAx>
        <c:axId val="419962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9965024"/>
        <c:crosses val="autoZero"/>
        <c:crossBetween val="between"/>
      </c:valAx>
      <c:spPr>
        <a:noFill/>
        <a:ln>
          <a:noFill/>
        </a:ln>
        <a:effectLst/>
      </c:spPr>
    </c:plotArea>
    <c:legend>
      <c:legendPos val="b"/>
      <c:layout>
        <c:manualLayout>
          <c:xMode val="edge"/>
          <c:yMode val="edge"/>
          <c:x val="0.37404446962740073"/>
          <c:y val="0.88940306308731398"/>
          <c:w val="0.36605498134073194"/>
          <c:h val="7.817077027282845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i="0" u="none" strike="noStrike" kern="1200" spc="0" baseline="0">
                <a:solidFill>
                  <a:sysClr val="windowText" lastClr="000000">
                    <a:lumMod val="65000"/>
                    <a:lumOff val="35000"/>
                  </a:sysClr>
                </a:solidFill>
              </a:rPr>
              <a:t>Overall assessment of Seaports</a:t>
            </a:r>
          </a:p>
        </c:rich>
      </c:tx>
      <c:layout>
        <c:manualLayout>
          <c:xMode val="edge"/>
          <c:yMode val="edge"/>
          <c:x val="0.30543466295482563"/>
          <c:y val="2.382142884958371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v>Compliance</c:v>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Seaports!$H$54:$I$56</c:f>
              <c:multiLvlStrCache>
                <c:ptCount val="3"/>
                <c:lvl>
                  <c:pt idx="0">
                    <c:v>Port of Durres</c:v>
                  </c:pt>
                  <c:pt idx="1">
                    <c:v>Port of Bar JSC</c:v>
                  </c:pt>
                  <c:pt idx="2">
                    <c:v>Port of Vlore</c:v>
                  </c:pt>
                </c:lvl>
                <c:lvl>
                  <c:pt idx="0">
                    <c:v>Core</c:v>
                  </c:pt>
                  <c:pt idx="2">
                    <c:v>Comprehensive</c:v>
                  </c:pt>
                </c:lvl>
              </c:multiLvlStrCache>
            </c:multiLvlStrRef>
          </c:cat>
          <c:val>
            <c:numRef>
              <c:f>Seaports!$J$54:$J$56</c:f>
              <c:numCache>
                <c:formatCode>0%</c:formatCode>
                <c:ptCount val="3"/>
                <c:pt idx="0">
                  <c:v>0.5714285714285714</c:v>
                </c:pt>
                <c:pt idx="1">
                  <c:v>0.7142857142857143</c:v>
                </c:pt>
                <c:pt idx="2">
                  <c:v>0.5</c:v>
                </c:pt>
              </c:numCache>
            </c:numRef>
          </c:val>
          <c:extLst>
            <c:ext xmlns:c16="http://schemas.microsoft.com/office/drawing/2014/chart" uri="{C3380CC4-5D6E-409C-BE32-E72D297353CC}">
              <c16:uniqueId val="{00000000-8C10-44F7-BC02-C5E3B149B473}"/>
            </c:ext>
          </c:extLst>
        </c:ser>
        <c:ser>
          <c:idx val="1"/>
          <c:order val="1"/>
          <c:tx>
            <c:v>Non Compliance</c:v>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Seaports!$H$54:$I$56</c:f>
              <c:multiLvlStrCache>
                <c:ptCount val="3"/>
                <c:lvl>
                  <c:pt idx="0">
                    <c:v>Port of Durres</c:v>
                  </c:pt>
                  <c:pt idx="1">
                    <c:v>Port of Bar JSC</c:v>
                  </c:pt>
                  <c:pt idx="2">
                    <c:v>Port of Vlore</c:v>
                  </c:pt>
                </c:lvl>
                <c:lvl>
                  <c:pt idx="0">
                    <c:v>Core</c:v>
                  </c:pt>
                  <c:pt idx="2">
                    <c:v>Comprehensive</c:v>
                  </c:pt>
                </c:lvl>
              </c:multiLvlStrCache>
            </c:multiLvlStrRef>
          </c:cat>
          <c:val>
            <c:numRef>
              <c:f>Seaports!$K$54:$K$56</c:f>
              <c:numCache>
                <c:formatCode>0%</c:formatCode>
                <c:ptCount val="3"/>
                <c:pt idx="0">
                  <c:v>0.4285714285714286</c:v>
                </c:pt>
                <c:pt idx="1">
                  <c:v>0.2857142857142857</c:v>
                </c:pt>
                <c:pt idx="2">
                  <c:v>0.5</c:v>
                </c:pt>
              </c:numCache>
            </c:numRef>
          </c:val>
          <c:extLst>
            <c:ext xmlns:c16="http://schemas.microsoft.com/office/drawing/2014/chart" uri="{C3380CC4-5D6E-409C-BE32-E72D297353CC}">
              <c16:uniqueId val="{00000001-8C10-44F7-BC02-C5E3B149B473}"/>
            </c:ext>
          </c:extLst>
        </c:ser>
        <c:dLbls>
          <c:dLblPos val="ctr"/>
          <c:showLegendKey val="0"/>
          <c:showVal val="1"/>
          <c:showCatName val="0"/>
          <c:showSerName val="0"/>
          <c:showPercent val="0"/>
          <c:showBubbleSize val="0"/>
        </c:dLbls>
        <c:gapWidth val="150"/>
        <c:overlap val="100"/>
        <c:axId val="1343201680"/>
        <c:axId val="1361671744"/>
        <c:extLst>
          <c:ext xmlns:c15="http://schemas.microsoft.com/office/drawing/2012/chart" uri="{02D57815-91ED-43cb-92C2-25804820EDAC}">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c:ext uri="{02D57815-91ED-43cb-92C2-25804820EDAC}">
                        <c15:formulaRef>
                          <c15:sqref>Seaports!$H$54:$I$56</c15:sqref>
                        </c15:formulaRef>
                      </c:ext>
                    </c:extLst>
                    <c:multiLvlStrCache>
                      <c:ptCount val="3"/>
                      <c:lvl>
                        <c:pt idx="0">
                          <c:v>Port of Durres</c:v>
                        </c:pt>
                        <c:pt idx="1">
                          <c:v>Port of Bar JSC</c:v>
                        </c:pt>
                        <c:pt idx="2">
                          <c:v>Port of Vlore</c:v>
                        </c:pt>
                      </c:lvl>
                      <c:lvl>
                        <c:pt idx="0">
                          <c:v>Core</c:v>
                        </c:pt>
                        <c:pt idx="2">
                          <c:v>Comprehensive</c:v>
                        </c:pt>
                      </c:lvl>
                    </c:multiLvlStrCache>
                  </c:multiLvlStrRef>
                </c:cat>
                <c:val>
                  <c:numRef>
                    <c:extLst>
                      <c:ext uri="{02D57815-91ED-43cb-92C2-25804820EDAC}">
                        <c15:formulaRef>
                          <c15:sqref>Seaports!$I$53</c15:sqref>
                        </c15:formulaRef>
                      </c:ext>
                    </c:extLst>
                    <c:numCache>
                      <c:formatCode>General</c:formatCode>
                      <c:ptCount val="1"/>
                      <c:pt idx="0">
                        <c:v>0</c:v>
                      </c:pt>
                    </c:numCache>
                  </c:numRef>
                </c:val>
                <c:extLst>
                  <c:ext xmlns:c16="http://schemas.microsoft.com/office/drawing/2014/chart" uri="{C3380CC4-5D6E-409C-BE32-E72D297353CC}">
                    <c16:uniqueId val="{00000002-8C10-44F7-BC02-C5E3B149B473}"/>
                  </c:ext>
                </c:extLst>
              </c15:ser>
            </c15:filteredBarSeries>
            <c15:filteredBarSeries>
              <c15: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xmlns:c15="http://schemas.microsoft.com/office/drawing/2012/chart">
                      <c:ext xmlns:c15="http://schemas.microsoft.com/office/drawing/2012/chart" uri="{02D57815-91ED-43cb-92C2-25804820EDAC}">
                        <c15:formulaRef>
                          <c15:sqref>Seaports!$H$54:$I$56</c15:sqref>
                        </c15:formulaRef>
                      </c:ext>
                    </c:extLst>
                    <c:multiLvlStrCache>
                      <c:ptCount val="3"/>
                      <c:lvl>
                        <c:pt idx="0">
                          <c:v>Port of Durres</c:v>
                        </c:pt>
                        <c:pt idx="1">
                          <c:v>Port of Bar JSC</c:v>
                        </c:pt>
                        <c:pt idx="2">
                          <c:v>Port of Vlore</c:v>
                        </c:pt>
                      </c:lvl>
                      <c:lvl>
                        <c:pt idx="0">
                          <c:v>Core</c:v>
                        </c:pt>
                        <c:pt idx="2">
                          <c:v>Comprehensive</c:v>
                        </c:pt>
                      </c:lvl>
                    </c:multiLvlStrCache>
                  </c:multiLvlStrRef>
                </c:cat>
                <c:val>
                  <c:numRef>
                    <c:extLst xmlns:c15="http://schemas.microsoft.com/office/drawing/2012/chart">
                      <c:ext xmlns:c15="http://schemas.microsoft.com/office/drawing/2012/chart" uri="{02D57815-91ED-43cb-92C2-25804820EDAC}">
                        <c15:formulaRef>
                          <c15:sqref>Seaports!$J$53</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3-8C10-44F7-BC02-C5E3B149B473}"/>
                  </c:ext>
                </c:extLst>
              </c15:ser>
            </c15:filteredBarSeries>
            <c15:filteredBarSeries>
              <c15: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extLst xmlns:c15="http://schemas.microsoft.com/office/drawing/2012/chart">
                      <c:ext xmlns:c15="http://schemas.microsoft.com/office/drawing/2012/chart" uri="{02D57815-91ED-43cb-92C2-25804820EDAC}">
                        <c15:formulaRef>
                          <c15:sqref>Seaports!$H$54:$I$56</c15:sqref>
                        </c15:formulaRef>
                      </c:ext>
                    </c:extLst>
                    <c:multiLvlStrCache>
                      <c:ptCount val="3"/>
                      <c:lvl>
                        <c:pt idx="0">
                          <c:v>Port of Durres</c:v>
                        </c:pt>
                        <c:pt idx="1">
                          <c:v>Port of Bar JSC</c:v>
                        </c:pt>
                        <c:pt idx="2">
                          <c:v>Port of Vlore</c:v>
                        </c:pt>
                      </c:lvl>
                      <c:lvl>
                        <c:pt idx="0">
                          <c:v>Core</c:v>
                        </c:pt>
                        <c:pt idx="2">
                          <c:v>Comprehensive</c:v>
                        </c:pt>
                      </c:lvl>
                    </c:multiLvlStrCache>
                  </c:multiLvlStrRef>
                </c:cat>
                <c:val>
                  <c:numRef>
                    <c:extLst xmlns:c15="http://schemas.microsoft.com/office/drawing/2012/chart">
                      <c:ext xmlns:c15="http://schemas.microsoft.com/office/drawing/2012/chart" uri="{02D57815-91ED-43cb-92C2-25804820EDAC}">
                        <c15:formulaRef>
                          <c15:sqref>Seaports!$K$53</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4-8C10-44F7-BC02-C5E3B149B473}"/>
                  </c:ext>
                </c:extLst>
              </c15:ser>
            </c15:filteredBarSeries>
          </c:ext>
        </c:extLst>
      </c:barChart>
      <c:catAx>
        <c:axId val="134320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361671744"/>
        <c:crosses val="autoZero"/>
        <c:auto val="1"/>
        <c:lblAlgn val="ctr"/>
        <c:lblOffset val="100"/>
        <c:noMultiLvlLbl val="0"/>
      </c:catAx>
      <c:valAx>
        <c:axId val="1361671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320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0D2B0-AB26-486F-A32B-B63D10D4E21D}" type="doc">
      <dgm:prSet loTypeId="urn:microsoft.com/office/officeart/2005/8/layout/default" loCatId="list" qsTypeId="urn:microsoft.com/office/officeart/2005/8/quickstyle/3d5" qsCatId="3D" csTypeId="urn:microsoft.com/office/officeart/2005/8/colors/colorful5" csCatId="colorful" phldr="1"/>
      <dgm:spPr/>
      <dgm:t>
        <a:bodyPr/>
        <a:lstStyle/>
        <a:p>
          <a:endParaRPr lang="en-US"/>
        </a:p>
      </dgm:t>
    </dgm:pt>
    <dgm:pt modelId="{FB9060AD-8984-4D8F-B4DB-7918A8B701A0}">
      <dgm:prSet phldrT="[Text]" custT="1"/>
      <dgm:spPr/>
      <dgm:t>
        <a:bodyPr/>
        <a:lstStyle/>
        <a:p>
          <a:r>
            <a:rPr lang="en-US" sz="1200">
              <a:solidFill>
                <a:schemeClr val="tx2"/>
              </a:solidFill>
            </a:rPr>
            <a:t>A reinforced approach </a:t>
          </a:r>
          <a:br>
            <a:rPr lang="en-US" sz="1200">
              <a:solidFill>
                <a:schemeClr val="tx2"/>
              </a:solidFill>
            </a:rPr>
          </a:br>
          <a:r>
            <a:rPr lang="en-US" sz="1200">
              <a:solidFill>
                <a:schemeClr val="tx2"/>
              </a:solidFill>
            </a:rPr>
            <a:t>to SUMPs and mobility management plans</a:t>
          </a:r>
        </a:p>
      </dgm:t>
    </dgm:pt>
    <dgm:pt modelId="{B58485EC-066B-486A-AEA9-221846A4B681}" type="parTrans" cxnId="{2FC9A5D0-C9C2-4725-ACAD-AF86BCEE5269}">
      <dgm:prSet/>
      <dgm:spPr/>
      <dgm:t>
        <a:bodyPr/>
        <a:lstStyle/>
        <a:p>
          <a:endParaRPr lang="en-US" sz="1600">
            <a:solidFill>
              <a:schemeClr val="tx2"/>
            </a:solidFill>
          </a:endParaRPr>
        </a:p>
      </dgm:t>
    </dgm:pt>
    <dgm:pt modelId="{71306FC8-00EE-45B4-AF06-6C6D954E9B63}" type="sibTrans" cxnId="{2FC9A5D0-C9C2-4725-ACAD-AF86BCEE5269}">
      <dgm:prSet/>
      <dgm:spPr/>
      <dgm:t>
        <a:bodyPr/>
        <a:lstStyle/>
        <a:p>
          <a:endParaRPr lang="en-US" sz="1600">
            <a:solidFill>
              <a:schemeClr val="tx2"/>
            </a:solidFill>
          </a:endParaRPr>
        </a:p>
      </dgm:t>
    </dgm:pt>
    <dgm:pt modelId="{DA5BFB72-A196-445F-AC45-581DBEBBA839}">
      <dgm:prSet phldrT="[Text]" custT="1"/>
      <dgm:spPr/>
      <dgm:t>
        <a:bodyPr/>
        <a:lstStyle/>
        <a:p>
          <a:r>
            <a:rPr lang="en-US" sz="1400" b="0">
              <a:solidFill>
                <a:schemeClr val="tx2"/>
              </a:solidFill>
              <a:effectLst/>
              <a:latin typeface="+mj-lt"/>
              <a:ea typeface="+mj-ea"/>
              <a:cs typeface="+mj-cs"/>
            </a:rPr>
            <a:t>Monitoring progress</a:t>
          </a:r>
          <a:br>
            <a:rPr lang="en-US" sz="1400" b="0">
              <a:solidFill>
                <a:schemeClr val="tx2"/>
              </a:solidFill>
              <a:effectLst/>
              <a:latin typeface="+mj-lt"/>
              <a:ea typeface="+mj-ea"/>
              <a:cs typeface="+mj-cs"/>
            </a:rPr>
          </a:br>
          <a:r>
            <a:rPr lang="en-US" sz="1400" b="0">
              <a:solidFill>
                <a:schemeClr val="tx2"/>
              </a:solidFill>
              <a:effectLst/>
              <a:latin typeface="+mj-lt"/>
              <a:ea typeface="+mj-ea"/>
              <a:cs typeface="+mj-cs"/>
            </a:rPr>
            <a:t>sustainable urban mobility indicators</a:t>
          </a:r>
          <a:endParaRPr lang="en-US" sz="1400">
            <a:solidFill>
              <a:schemeClr val="tx2"/>
            </a:solidFill>
          </a:endParaRPr>
        </a:p>
      </dgm:t>
    </dgm:pt>
    <dgm:pt modelId="{94117AEB-5DAA-434A-A140-1F7F1EA59BB9}" type="parTrans" cxnId="{7A05F3D4-C7EB-4D6A-BF70-E51755E4BB9C}">
      <dgm:prSet/>
      <dgm:spPr/>
      <dgm:t>
        <a:bodyPr/>
        <a:lstStyle/>
        <a:p>
          <a:endParaRPr lang="en-US" sz="1600">
            <a:solidFill>
              <a:schemeClr val="tx2"/>
            </a:solidFill>
          </a:endParaRPr>
        </a:p>
      </dgm:t>
    </dgm:pt>
    <dgm:pt modelId="{504834FA-92F1-4AE6-9106-4F3BF5B8C9D1}" type="sibTrans" cxnId="{7A05F3D4-C7EB-4D6A-BF70-E51755E4BB9C}">
      <dgm:prSet/>
      <dgm:spPr/>
      <dgm:t>
        <a:bodyPr/>
        <a:lstStyle/>
        <a:p>
          <a:endParaRPr lang="en-US" sz="1600">
            <a:solidFill>
              <a:schemeClr val="tx2"/>
            </a:solidFill>
          </a:endParaRPr>
        </a:p>
      </dgm:t>
    </dgm:pt>
    <dgm:pt modelId="{A9E2E0CE-299A-4454-A1F2-404645FA4AF9}">
      <dgm:prSet phldrT="[Text]" custT="1"/>
      <dgm:spPr/>
      <dgm:t>
        <a:bodyPr/>
        <a:lstStyle/>
        <a:p>
          <a:r>
            <a:rPr lang="en-US" sz="1100" b="0">
              <a:solidFill>
                <a:schemeClr val="tx2"/>
              </a:solidFill>
              <a:effectLst/>
              <a:latin typeface="+mj-lt"/>
              <a:ea typeface="+mj-ea"/>
              <a:cs typeface="+mj-cs"/>
            </a:rPr>
            <a:t>Attractive public transport </a:t>
          </a:r>
          <a:br>
            <a:rPr lang="en-US" sz="1100" b="0">
              <a:solidFill>
                <a:schemeClr val="tx2"/>
              </a:solidFill>
              <a:effectLst/>
              <a:latin typeface="+mj-lt"/>
              <a:ea typeface="+mj-ea"/>
              <a:cs typeface="+mj-cs"/>
            </a:rPr>
          </a:br>
          <a:r>
            <a:rPr lang="en-US" sz="1100" b="0">
              <a:solidFill>
                <a:schemeClr val="tx2"/>
              </a:solidFill>
              <a:effectLst/>
              <a:latin typeface="+mj-lt"/>
              <a:ea typeface="+mj-ea"/>
              <a:cs typeface="+mj-cs"/>
            </a:rPr>
            <a:t>services, supported by a multimodal approach and by digitalization</a:t>
          </a:r>
          <a:endParaRPr lang="en-US" sz="1100">
            <a:solidFill>
              <a:schemeClr val="tx2"/>
            </a:solidFill>
          </a:endParaRPr>
        </a:p>
      </dgm:t>
    </dgm:pt>
    <dgm:pt modelId="{7BC76D36-3620-4234-B82D-59F524DC1558}" type="parTrans" cxnId="{1F6A3718-FF9F-4996-8A2D-5298FFB43F56}">
      <dgm:prSet/>
      <dgm:spPr/>
      <dgm:t>
        <a:bodyPr/>
        <a:lstStyle/>
        <a:p>
          <a:endParaRPr lang="en-US" sz="1600">
            <a:solidFill>
              <a:schemeClr val="tx2"/>
            </a:solidFill>
          </a:endParaRPr>
        </a:p>
      </dgm:t>
    </dgm:pt>
    <dgm:pt modelId="{4045AF4B-94F4-4C99-8452-003165059A68}" type="sibTrans" cxnId="{1F6A3718-FF9F-4996-8A2D-5298FFB43F56}">
      <dgm:prSet/>
      <dgm:spPr/>
      <dgm:t>
        <a:bodyPr/>
        <a:lstStyle/>
        <a:p>
          <a:endParaRPr lang="en-US" sz="1600">
            <a:solidFill>
              <a:schemeClr val="tx2"/>
            </a:solidFill>
          </a:endParaRPr>
        </a:p>
      </dgm:t>
    </dgm:pt>
    <dgm:pt modelId="{365FD5EA-53D1-4FCF-B773-B4D33940F375}">
      <dgm:prSet phldrT="[Text]" custT="1"/>
      <dgm:spPr/>
      <dgm:t>
        <a:bodyPr/>
        <a:lstStyle/>
        <a:p>
          <a:pPr rtl="0"/>
          <a:r>
            <a:rPr lang="en-US" sz="1200" b="0">
              <a:solidFill>
                <a:schemeClr val="tx2"/>
              </a:solidFill>
              <a:effectLst/>
              <a:latin typeface="+mj-lt"/>
              <a:ea typeface="+mj-ea"/>
              <a:cs typeface="+mj-cs"/>
            </a:rPr>
            <a:t>Healthier and safer mobility </a:t>
          </a:r>
          <a:br>
            <a:rPr lang="en-US" sz="1200" b="0">
              <a:solidFill>
                <a:schemeClr val="tx2"/>
              </a:solidFill>
              <a:effectLst/>
              <a:latin typeface="+mj-lt"/>
              <a:ea typeface="+mj-ea"/>
              <a:cs typeface="+mj-cs"/>
            </a:rPr>
          </a:br>
          <a:r>
            <a:rPr lang="en-US" sz="1200" b="0">
              <a:solidFill>
                <a:schemeClr val="tx2"/>
              </a:solidFill>
              <a:effectLst/>
              <a:latin typeface="+mj-lt"/>
              <a:ea typeface="+mj-ea"/>
              <a:cs typeface="+mj-cs"/>
            </a:rPr>
            <a:t>a renewed focus on walking, cycling and micromobility</a:t>
          </a:r>
          <a:endParaRPr lang="en-US" sz="1200">
            <a:solidFill>
              <a:schemeClr val="tx2"/>
            </a:solidFill>
          </a:endParaRPr>
        </a:p>
      </dgm:t>
    </dgm:pt>
    <dgm:pt modelId="{2B5286B8-4B31-41BE-A7A6-2909D87955DA}" type="parTrans" cxnId="{75C65B8E-E8A2-40CA-83E5-B0EB2DB90781}">
      <dgm:prSet/>
      <dgm:spPr/>
      <dgm:t>
        <a:bodyPr/>
        <a:lstStyle/>
        <a:p>
          <a:endParaRPr lang="en-US" sz="1600">
            <a:solidFill>
              <a:schemeClr val="tx2"/>
            </a:solidFill>
          </a:endParaRPr>
        </a:p>
      </dgm:t>
    </dgm:pt>
    <dgm:pt modelId="{28C507DD-F314-43EF-9A24-F732ED6B436F}" type="sibTrans" cxnId="{75C65B8E-E8A2-40CA-83E5-B0EB2DB90781}">
      <dgm:prSet/>
      <dgm:spPr/>
      <dgm:t>
        <a:bodyPr/>
        <a:lstStyle/>
        <a:p>
          <a:endParaRPr lang="en-US" sz="1600">
            <a:solidFill>
              <a:schemeClr val="tx2"/>
            </a:solidFill>
          </a:endParaRPr>
        </a:p>
      </dgm:t>
    </dgm:pt>
    <dgm:pt modelId="{B3425003-91C6-4BC3-95C7-97C093F476DF}">
      <dgm:prSet phldrT="[Text]" custT="1"/>
      <dgm:spPr/>
      <dgm:t>
        <a:bodyPr/>
        <a:lstStyle/>
        <a:p>
          <a:r>
            <a:rPr lang="pl-PL" sz="1600">
              <a:solidFill>
                <a:schemeClr val="tx2"/>
              </a:solidFill>
            </a:rPr>
            <a:t>Z</a:t>
          </a:r>
          <a:r>
            <a:rPr lang="en-US" sz="1600" err="1">
              <a:solidFill>
                <a:schemeClr val="tx2"/>
              </a:solidFill>
            </a:rPr>
            <a:t>ero</a:t>
          </a:r>
          <a:r>
            <a:rPr lang="en-US" sz="1600">
              <a:solidFill>
                <a:schemeClr val="tx2"/>
              </a:solidFill>
            </a:rPr>
            <a:t>-emission urban logistics </a:t>
          </a:r>
        </a:p>
      </dgm:t>
    </dgm:pt>
    <dgm:pt modelId="{02FF7FBC-2637-4686-94BA-9014074F367A}" type="parTrans" cxnId="{01DA8C84-634D-4644-8C4F-DF098AC5A35E}">
      <dgm:prSet/>
      <dgm:spPr/>
      <dgm:t>
        <a:bodyPr/>
        <a:lstStyle/>
        <a:p>
          <a:endParaRPr lang="en-US" sz="1600">
            <a:solidFill>
              <a:schemeClr val="tx2"/>
            </a:solidFill>
          </a:endParaRPr>
        </a:p>
      </dgm:t>
    </dgm:pt>
    <dgm:pt modelId="{5D50AD03-353E-4A69-9684-AD802F8B38CF}" type="sibTrans" cxnId="{01DA8C84-634D-4644-8C4F-DF098AC5A35E}">
      <dgm:prSet/>
      <dgm:spPr/>
      <dgm:t>
        <a:bodyPr/>
        <a:lstStyle/>
        <a:p>
          <a:endParaRPr lang="en-US" sz="1600">
            <a:solidFill>
              <a:schemeClr val="tx2"/>
            </a:solidFill>
          </a:endParaRPr>
        </a:p>
      </dgm:t>
    </dgm:pt>
    <dgm:pt modelId="{5F32786A-0CDF-4E32-9535-5834DF2918B7}">
      <dgm:prSet phldrT="[Text]" custT="1"/>
      <dgm:spPr/>
      <dgm:t>
        <a:bodyPr/>
        <a:lstStyle/>
        <a:p>
          <a:pPr rtl="0"/>
          <a:r>
            <a:rPr lang="en-US" sz="1400" b="0" err="1">
              <a:solidFill>
                <a:schemeClr val="tx2"/>
              </a:solidFill>
              <a:effectLst/>
              <a:latin typeface="+mj-lt"/>
              <a:ea typeface="+mj-ea"/>
              <a:cs typeface="+mj-cs"/>
            </a:rPr>
            <a:t>Digitalisation</a:t>
          </a:r>
          <a:r>
            <a:rPr lang="en-US" sz="1400" b="0">
              <a:solidFill>
                <a:schemeClr val="tx2"/>
              </a:solidFill>
              <a:effectLst/>
              <a:latin typeface="+mj-lt"/>
              <a:ea typeface="+mj-ea"/>
              <a:cs typeface="+mj-cs"/>
            </a:rPr>
            <a:t>, innovation and new mobility services</a:t>
          </a:r>
          <a:endParaRPr lang="en-US" sz="1400">
            <a:solidFill>
              <a:schemeClr val="tx2"/>
            </a:solidFill>
          </a:endParaRPr>
        </a:p>
      </dgm:t>
    </dgm:pt>
    <dgm:pt modelId="{0285503E-B947-4ED3-B60F-276E390692F4}" type="parTrans" cxnId="{53D0E0CB-EA11-412A-97B2-8EA2E44E0A51}">
      <dgm:prSet/>
      <dgm:spPr/>
      <dgm:t>
        <a:bodyPr/>
        <a:lstStyle/>
        <a:p>
          <a:endParaRPr lang="en-US" sz="1600">
            <a:solidFill>
              <a:schemeClr val="tx2"/>
            </a:solidFill>
          </a:endParaRPr>
        </a:p>
      </dgm:t>
    </dgm:pt>
    <dgm:pt modelId="{78C5172D-CF5F-4C67-BD1E-1AB8D279E3E7}" type="sibTrans" cxnId="{53D0E0CB-EA11-412A-97B2-8EA2E44E0A51}">
      <dgm:prSet/>
      <dgm:spPr/>
      <dgm:t>
        <a:bodyPr/>
        <a:lstStyle/>
        <a:p>
          <a:endParaRPr lang="en-US" sz="1600">
            <a:solidFill>
              <a:schemeClr val="tx2"/>
            </a:solidFill>
          </a:endParaRPr>
        </a:p>
      </dgm:t>
    </dgm:pt>
    <dgm:pt modelId="{1743C40D-AF1C-4F93-890C-4EF51E7DEC92}">
      <dgm:prSet phldrT="[Text]" custT="1"/>
      <dgm:spPr/>
      <dgm:t>
        <a:bodyPr/>
        <a:lstStyle/>
        <a:p>
          <a:pPr rtl="0"/>
          <a:r>
            <a:rPr lang="en-US" sz="1050" b="0">
              <a:solidFill>
                <a:schemeClr val="tx2"/>
              </a:solidFill>
              <a:effectLst/>
              <a:latin typeface="+mj-lt"/>
              <a:ea typeface="+mj-ea"/>
              <a:cs typeface="+mj-cs"/>
            </a:rPr>
            <a:t>Towards climate-neutral cities: resilient, environmentally friendly and energy-efficient urban transport</a:t>
          </a:r>
          <a:endParaRPr lang="en-US" sz="1050">
            <a:solidFill>
              <a:schemeClr val="tx2"/>
            </a:solidFill>
          </a:endParaRPr>
        </a:p>
      </dgm:t>
    </dgm:pt>
    <dgm:pt modelId="{573F9FD5-CB45-4ACF-82D0-945304BCF9BE}" type="parTrans" cxnId="{FF139F18-9393-4716-BBDF-180DFD0DDABF}">
      <dgm:prSet/>
      <dgm:spPr/>
      <dgm:t>
        <a:bodyPr/>
        <a:lstStyle/>
        <a:p>
          <a:endParaRPr lang="en-US" sz="1600">
            <a:solidFill>
              <a:schemeClr val="tx2"/>
            </a:solidFill>
          </a:endParaRPr>
        </a:p>
      </dgm:t>
    </dgm:pt>
    <dgm:pt modelId="{42430AB8-249F-4AA2-87F4-ADAC674D3AF1}" type="sibTrans" cxnId="{FF139F18-9393-4716-BBDF-180DFD0DDABF}">
      <dgm:prSet/>
      <dgm:spPr/>
      <dgm:t>
        <a:bodyPr/>
        <a:lstStyle/>
        <a:p>
          <a:endParaRPr lang="en-US" sz="1600">
            <a:solidFill>
              <a:schemeClr val="tx2"/>
            </a:solidFill>
          </a:endParaRPr>
        </a:p>
      </dgm:t>
    </dgm:pt>
    <dgm:pt modelId="{AC683EBE-E0C3-4BD0-9FD7-3DA121DFE614}">
      <dgm:prSet phldrT="[Text]" custT="1"/>
      <dgm:spPr/>
      <dgm:t>
        <a:bodyPr/>
        <a:lstStyle/>
        <a:p>
          <a:r>
            <a:rPr lang="en-US" sz="1200" err="1">
              <a:solidFill>
                <a:schemeClr val="tx2"/>
              </a:solidFill>
            </a:rPr>
            <a:t>Increas</a:t>
          </a:r>
          <a:r>
            <a:rPr lang="pl-PL" sz="1200">
              <a:solidFill>
                <a:schemeClr val="tx2"/>
              </a:solidFill>
            </a:rPr>
            <a:t>ing</a:t>
          </a:r>
          <a:r>
            <a:rPr lang="en-US" sz="1200">
              <a:solidFill>
                <a:schemeClr val="tx2"/>
              </a:solidFill>
            </a:rPr>
            <a:t> awareness</a:t>
          </a:r>
          <a:r>
            <a:rPr lang="pl-PL" sz="1200">
              <a:solidFill>
                <a:schemeClr val="tx2"/>
              </a:solidFill>
            </a:rPr>
            <a:t>,</a:t>
          </a:r>
          <a:r>
            <a:rPr lang="en-US" sz="1200">
              <a:solidFill>
                <a:schemeClr val="tx2"/>
              </a:solidFill>
            </a:rPr>
            <a:t> citizen engagement </a:t>
          </a:r>
          <a:r>
            <a:rPr lang="pl-PL" sz="1200">
              <a:solidFill>
                <a:schemeClr val="tx2"/>
              </a:solidFill>
            </a:rPr>
            <a:t>and assistance to local authorities</a:t>
          </a:r>
          <a:endParaRPr lang="en-US" sz="1200">
            <a:solidFill>
              <a:schemeClr val="tx2"/>
            </a:solidFill>
          </a:endParaRPr>
        </a:p>
      </dgm:t>
    </dgm:pt>
    <dgm:pt modelId="{DA90D9BE-2271-4794-B1F7-1F5D20EB4D1D}" type="parTrans" cxnId="{015E0B49-2392-4FA8-8BCD-C2FA851AEE5D}">
      <dgm:prSet/>
      <dgm:spPr/>
      <dgm:t>
        <a:bodyPr/>
        <a:lstStyle/>
        <a:p>
          <a:endParaRPr lang="en-US" sz="1600">
            <a:solidFill>
              <a:schemeClr val="tx2"/>
            </a:solidFill>
          </a:endParaRPr>
        </a:p>
      </dgm:t>
    </dgm:pt>
    <dgm:pt modelId="{FA0E9820-58EB-429A-87ED-10DF19F0C6B9}" type="sibTrans" cxnId="{015E0B49-2392-4FA8-8BCD-C2FA851AEE5D}">
      <dgm:prSet/>
      <dgm:spPr/>
      <dgm:t>
        <a:bodyPr/>
        <a:lstStyle/>
        <a:p>
          <a:endParaRPr lang="en-US" sz="1600">
            <a:solidFill>
              <a:schemeClr val="tx2"/>
            </a:solidFill>
          </a:endParaRPr>
        </a:p>
      </dgm:t>
    </dgm:pt>
    <dgm:pt modelId="{2171CCF1-21F8-4E6D-8F32-8E055EE59C2B}">
      <dgm:prSet phldrT="[Text]" custT="1"/>
      <dgm:spPr/>
      <dgm:t>
        <a:bodyPr/>
        <a:lstStyle/>
        <a:p>
          <a:r>
            <a:rPr lang="en-US" sz="1200">
              <a:solidFill>
                <a:schemeClr val="tx2"/>
              </a:solidFill>
            </a:rPr>
            <a:t>Governance and coordination - </a:t>
          </a:r>
          <a:r>
            <a:rPr lang="fr-BE" sz="1200" err="1">
              <a:solidFill>
                <a:schemeClr val="tx2"/>
              </a:solidFill>
            </a:rPr>
            <a:t>Reformed</a:t>
          </a:r>
          <a:r>
            <a:rPr lang="pl-PL" sz="1200">
              <a:solidFill>
                <a:schemeClr val="tx2"/>
              </a:solidFill>
            </a:rPr>
            <a:t> </a:t>
          </a:r>
          <a:r>
            <a:rPr lang="en-US" sz="1200">
              <a:solidFill>
                <a:schemeClr val="tx2"/>
              </a:solidFill>
            </a:rPr>
            <a:t>expert group on urban mobility</a:t>
          </a:r>
        </a:p>
      </dgm:t>
    </dgm:pt>
    <dgm:pt modelId="{75233DC3-EC62-4301-8987-D59E69C0C647}" type="parTrans" cxnId="{418505F4-4E87-47CD-B2A8-F94488E268FC}">
      <dgm:prSet/>
      <dgm:spPr/>
      <dgm:t>
        <a:bodyPr/>
        <a:lstStyle/>
        <a:p>
          <a:endParaRPr lang="en-US" sz="1600">
            <a:solidFill>
              <a:schemeClr val="tx2"/>
            </a:solidFill>
          </a:endParaRPr>
        </a:p>
      </dgm:t>
    </dgm:pt>
    <dgm:pt modelId="{3A8A23BC-45AE-40A2-A850-6F0066516D82}" type="sibTrans" cxnId="{418505F4-4E87-47CD-B2A8-F94488E268FC}">
      <dgm:prSet/>
      <dgm:spPr/>
      <dgm:t>
        <a:bodyPr/>
        <a:lstStyle/>
        <a:p>
          <a:endParaRPr lang="en-US" sz="1600">
            <a:solidFill>
              <a:schemeClr val="tx2"/>
            </a:solidFill>
          </a:endParaRPr>
        </a:p>
      </dgm:t>
    </dgm:pt>
    <dgm:pt modelId="{E5DBC293-6FDB-4B14-9C1B-9F8E715684E4}">
      <dgm:prSet phldrT="[Text]" custT="1"/>
      <dgm:spPr/>
      <dgm:t>
        <a:bodyPr/>
        <a:lstStyle/>
        <a:p>
          <a:r>
            <a:rPr lang="fr-BE" sz="1600">
              <a:solidFill>
                <a:schemeClr val="tx2"/>
              </a:solidFill>
            </a:rPr>
            <a:t>Global </a:t>
          </a:r>
          <a:r>
            <a:rPr lang="fr-BE" sz="1600" err="1">
              <a:solidFill>
                <a:schemeClr val="tx2"/>
              </a:solidFill>
            </a:rPr>
            <a:t>outreach</a:t>
          </a:r>
          <a:endParaRPr lang="en-US" sz="1600">
            <a:solidFill>
              <a:schemeClr val="tx2"/>
            </a:solidFill>
          </a:endParaRPr>
        </a:p>
      </dgm:t>
    </dgm:pt>
    <dgm:pt modelId="{D589FB43-1B18-4FF7-8552-62F335086126}" type="parTrans" cxnId="{5F412F0E-3B7E-483F-8016-7B59A87D4D70}">
      <dgm:prSet/>
      <dgm:spPr/>
      <dgm:t>
        <a:bodyPr/>
        <a:lstStyle/>
        <a:p>
          <a:endParaRPr lang="en-US" sz="1600">
            <a:solidFill>
              <a:schemeClr val="tx2"/>
            </a:solidFill>
          </a:endParaRPr>
        </a:p>
      </dgm:t>
    </dgm:pt>
    <dgm:pt modelId="{F0FBD3AD-8B57-456B-9240-8D2FD0019ECB}" type="sibTrans" cxnId="{5F412F0E-3B7E-483F-8016-7B59A87D4D70}">
      <dgm:prSet/>
      <dgm:spPr/>
      <dgm:t>
        <a:bodyPr/>
        <a:lstStyle/>
        <a:p>
          <a:endParaRPr lang="en-US" sz="1600">
            <a:solidFill>
              <a:schemeClr val="tx2"/>
            </a:solidFill>
          </a:endParaRPr>
        </a:p>
      </dgm:t>
    </dgm:pt>
    <dgm:pt modelId="{43D1D987-3316-4B91-849F-920C911FD48B}">
      <dgm:prSet phldrT="[Text]" custT="1"/>
      <dgm:spPr/>
      <dgm:t>
        <a:bodyPr/>
        <a:lstStyle/>
        <a:p>
          <a:r>
            <a:rPr lang="en-US" sz="1400">
              <a:solidFill>
                <a:schemeClr val="tx2"/>
              </a:solidFill>
            </a:rPr>
            <a:t>Funding and financing Urban Mobility Projects</a:t>
          </a:r>
        </a:p>
      </dgm:t>
    </dgm:pt>
    <dgm:pt modelId="{397917A2-2CD1-437C-B696-080A707BA1AF}" type="parTrans" cxnId="{329EA33B-B927-44BC-926F-6416A2636D90}">
      <dgm:prSet/>
      <dgm:spPr/>
      <dgm:t>
        <a:bodyPr/>
        <a:lstStyle/>
        <a:p>
          <a:endParaRPr lang="en-US" sz="1600">
            <a:solidFill>
              <a:schemeClr val="tx2"/>
            </a:solidFill>
          </a:endParaRPr>
        </a:p>
      </dgm:t>
    </dgm:pt>
    <dgm:pt modelId="{6744CA71-07CE-4FAE-9A73-EF27CCDCAD9E}" type="sibTrans" cxnId="{329EA33B-B927-44BC-926F-6416A2636D90}">
      <dgm:prSet/>
      <dgm:spPr/>
      <dgm:t>
        <a:bodyPr/>
        <a:lstStyle/>
        <a:p>
          <a:endParaRPr lang="en-US" sz="1600">
            <a:solidFill>
              <a:schemeClr val="tx2"/>
            </a:solidFill>
          </a:endParaRPr>
        </a:p>
      </dgm:t>
    </dgm:pt>
    <dgm:pt modelId="{6A8D6A37-33A7-45E3-81B6-229599689C8C}">
      <dgm:prSet phldrT="[Text]" custT="1"/>
      <dgm:spPr/>
      <dgm:t>
        <a:bodyPr/>
        <a:lstStyle/>
        <a:p>
          <a:r>
            <a:rPr lang="en-US" sz="1400">
              <a:solidFill>
                <a:schemeClr val="tx2"/>
              </a:solidFill>
            </a:rPr>
            <a:t>A reinforced approach </a:t>
          </a:r>
          <a:br>
            <a:rPr lang="en-US" sz="1400">
              <a:solidFill>
                <a:schemeClr val="tx2"/>
              </a:solidFill>
            </a:rPr>
          </a:br>
          <a:r>
            <a:rPr lang="en-US" sz="1400">
              <a:solidFill>
                <a:schemeClr val="tx2"/>
              </a:solidFill>
            </a:rPr>
            <a:t>to TEN-T urban nodes</a:t>
          </a:r>
        </a:p>
      </dgm:t>
    </dgm:pt>
    <dgm:pt modelId="{2B75215A-37AD-4D26-8E07-7BFD567C90A8}" type="sibTrans" cxnId="{C682ED94-82A5-4E6D-8FB3-58858EB2B726}">
      <dgm:prSet/>
      <dgm:spPr/>
      <dgm:t>
        <a:bodyPr/>
        <a:lstStyle/>
        <a:p>
          <a:endParaRPr lang="en-US" sz="1600">
            <a:solidFill>
              <a:schemeClr val="tx2"/>
            </a:solidFill>
          </a:endParaRPr>
        </a:p>
      </dgm:t>
    </dgm:pt>
    <dgm:pt modelId="{E652E4D2-923B-41BE-ADF2-D43BEAC6CE31}" type="parTrans" cxnId="{C682ED94-82A5-4E6D-8FB3-58858EB2B726}">
      <dgm:prSet/>
      <dgm:spPr/>
      <dgm:t>
        <a:bodyPr/>
        <a:lstStyle/>
        <a:p>
          <a:endParaRPr lang="en-US" sz="1600">
            <a:solidFill>
              <a:schemeClr val="tx2"/>
            </a:solidFill>
          </a:endParaRPr>
        </a:p>
      </dgm:t>
    </dgm:pt>
    <dgm:pt modelId="{02F365F1-DF4E-4285-B705-668FB2DBC20A}" type="pres">
      <dgm:prSet presAssocID="{B0A0D2B0-AB26-486F-A32B-B63D10D4E21D}" presName="diagram" presStyleCnt="0">
        <dgm:presLayoutVars>
          <dgm:dir/>
          <dgm:resizeHandles val="exact"/>
        </dgm:presLayoutVars>
      </dgm:prSet>
      <dgm:spPr/>
    </dgm:pt>
    <dgm:pt modelId="{10B81927-F049-497D-A1AB-28F85D371B27}" type="pres">
      <dgm:prSet presAssocID="{6A8D6A37-33A7-45E3-81B6-229599689C8C}" presName="node" presStyleLbl="node1" presStyleIdx="0" presStyleCnt="12">
        <dgm:presLayoutVars>
          <dgm:bulletEnabled val="1"/>
        </dgm:presLayoutVars>
      </dgm:prSet>
      <dgm:spPr/>
    </dgm:pt>
    <dgm:pt modelId="{B4CA3B26-2BF8-436A-B3F2-F3A93B513DC8}" type="pres">
      <dgm:prSet presAssocID="{2B75215A-37AD-4D26-8E07-7BFD567C90A8}" presName="sibTrans" presStyleCnt="0"/>
      <dgm:spPr/>
    </dgm:pt>
    <dgm:pt modelId="{15ECFEAA-6527-4F1F-9600-A9F6CB1231EA}" type="pres">
      <dgm:prSet presAssocID="{FB9060AD-8984-4D8F-B4DB-7918A8B701A0}" presName="node" presStyleLbl="node1" presStyleIdx="1" presStyleCnt="12">
        <dgm:presLayoutVars>
          <dgm:bulletEnabled val="1"/>
        </dgm:presLayoutVars>
      </dgm:prSet>
      <dgm:spPr/>
    </dgm:pt>
    <dgm:pt modelId="{3989B807-7867-4229-8035-95EC40105A12}" type="pres">
      <dgm:prSet presAssocID="{71306FC8-00EE-45B4-AF06-6C6D954E9B63}" presName="sibTrans" presStyleCnt="0"/>
      <dgm:spPr/>
    </dgm:pt>
    <dgm:pt modelId="{1D607963-1BBF-4ACE-9CBC-3CF0F1B72533}" type="pres">
      <dgm:prSet presAssocID="{DA5BFB72-A196-445F-AC45-581DBEBBA839}" presName="node" presStyleLbl="node1" presStyleIdx="2" presStyleCnt="12">
        <dgm:presLayoutVars>
          <dgm:bulletEnabled val="1"/>
        </dgm:presLayoutVars>
      </dgm:prSet>
      <dgm:spPr/>
    </dgm:pt>
    <dgm:pt modelId="{FC7B0FD4-B8C1-471F-BAA1-29FC8B104D0D}" type="pres">
      <dgm:prSet presAssocID="{504834FA-92F1-4AE6-9106-4F3BF5B8C9D1}" presName="sibTrans" presStyleCnt="0"/>
      <dgm:spPr/>
    </dgm:pt>
    <dgm:pt modelId="{7E19D2CF-352F-43C9-BD63-EA6023E6F4B9}" type="pres">
      <dgm:prSet presAssocID="{A9E2E0CE-299A-4454-A1F2-404645FA4AF9}" presName="node" presStyleLbl="node1" presStyleIdx="3" presStyleCnt="12">
        <dgm:presLayoutVars>
          <dgm:bulletEnabled val="1"/>
        </dgm:presLayoutVars>
      </dgm:prSet>
      <dgm:spPr/>
    </dgm:pt>
    <dgm:pt modelId="{DBBA59A8-128F-45CA-9B8B-09E9914B5FD3}" type="pres">
      <dgm:prSet presAssocID="{4045AF4B-94F4-4C99-8452-003165059A68}" presName="sibTrans" presStyleCnt="0"/>
      <dgm:spPr/>
    </dgm:pt>
    <dgm:pt modelId="{28927408-6B61-44A0-8820-B383D25BAD17}" type="pres">
      <dgm:prSet presAssocID="{365FD5EA-53D1-4FCF-B773-B4D33940F375}" presName="node" presStyleLbl="node1" presStyleIdx="4" presStyleCnt="12">
        <dgm:presLayoutVars>
          <dgm:bulletEnabled val="1"/>
        </dgm:presLayoutVars>
      </dgm:prSet>
      <dgm:spPr/>
    </dgm:pt>
    <dgm:pt modelId="{F1C575D2-0B57-4041-B9C7-DCD25D34AFC7}" type="pres">
      <dgm:prSet presAssocID="{28C507DD-F314-43EF-9A24-F732ED6B436F}" presName="sibTrans" presStyleCnt="0"/>
      <dgm:spPr/>
    </dgm:pt>
    <dgm:pt modelId="{05CF0537-855F-478A-99D7-18CE8738DA74}" type="pres">
      <dgm:prSet presAssocID="{B3425003-91C6-4BC3-95C7-97C093F476DF}" presName="node" presStyleLbl="node1" presStyleIdx="5" presStyleCnt="12" custLinFactNeighborY="2425">
        <dgm:presLayoutVars>
          <dgm:bulletEnabled val="1"/>
        </dgm:presLayoutVars>
      </dgm:prSet>
      <dgm:spPr/>
    </dgm:pt>
    <dgm:pt modelId="{3C171868-4382-4797-B955-A16A1A7E6EA5}" type="pres">
      <dgm:prSet presAssocID="{5D50AD03-353E-4A69-9684-AD802F8B38CF}" presName="sibTrans" presStyleCnt="0"/>
      <dgm:spPr/>
    </dgm:pt>
    <dgm:pt modelId="{07E3C229-7F1A-49FE-93F9-2B73E34CFE18}" type="pres">
      <dgm:prSet presAssocID="{5F32786A-0CDF-4E32-9535-5834DF2918B7}" presName="node" presStyleLbl="node1" presStyleIdx="6" presStyleCnt="12">
        <dgm:presLayoutVars>
          <dgm:bulletEnabled val="1"/>
        </dgm:presLayoutVars>
      </dgm:prSet>
      <dgm:spPr/>
    </dgm:pt>
    <dgm:pt modelId="{93444EDB-CF0E-4658-A72E-446967B7E65E}" type="pres">
      <dgm:prSet presAssocID="{78C5172D-CF5F-4C67-BD1E-1AB8D279E3E7}" presName="sibTrans" presStyleCnt="0"/>
      <dgm:spPr/>
    </dgm:pt>
    <dgm:pt modelId="{560CEDA4-AB71-460C-9F2C-EDA2EF6A730E}" type="pres">
      <dgm:prSet presAssocID="{1743C40D-AF1C-4F93-890C-4EF51E7DEC92}" presName="node" presStyleLbl="node1" presStyleIdx="7" presStyleCnt="12">
        <dgm:presLayoutVars>
          <dgm:bulletEnabled val="1"/>
        </dgm:presLayoutVars>
      </dgm:prSet>
      <dgm:spPr/>
    </dgm:pt>
    <dgm:pt modelId="{FE1D58E4-37F2-4350-A450-9A4DEB10C4E8}" type="pres">
      <dgm:prSet presAssocID="{42430AB8-249F-4AA2-87F4-ADAC674D3AF1}" presName="sibTrans" presStyleCnt="0"/>
      <dgm:spPr/>
    </dgm:pt>
    <dgm:pt modelId="{5CB1BA71-D534-4571-8C97-6248DD5B2908}" type="pres">
      <dgm:prSet presAssocID="{AC683EBE-E0C3-4BD0-9FD7-3DA121DFE614}" presName="node" presStyleLbl="node1" presStyleIdx="8" presStyleCnt="12">
        <dgm:presLayoutVars>
          <dgm:bulletEnabled val="1"/>
        </dgm:presLayoutVars>
      </dgm:prSet>
      <dgm:spPr/>
    </dgm:pt>
    <dgm:pt modelId="{6688BA2C-6365-407C-88FE-B45B4791019A}" type="pres">
      <dgm:prSet presAssocID="{FA0E9820-58EB-429A-87ED-10DF19F0C6B9}" presName="sibTrans" presStyleCnt="0"/>
      <dgm:spPr/>
    </dgm:pt>
    <dgm:pt modelId="{CEBFE8D2-2E04-4FD1-BE3A-B5CD403ECBC6}" type="pres">
      <dgm:prSet presAssocID="{2171CCF1-21F8-4E6D-8F32-8E055EE59C2B}" presName="node" presStyleLbl="node1" presStyleIdx="9" presStyleCnt="12">
        <dgm:presLayoutVars>
          <dgm:bulletEnabled val="1"/>
        </dgm:presLayoutVars>
      </dgm:prSet>
      <dgm:spPr/>
    </dgm:pt>
    <dgm:pt modelId="{DE7222DD-EE0C-4F80-A3A6-25D14A7BD95A}" type="pres">
      <dgm:prSet presAssocID="{3A8A23BC-45AE-40A2-A850-6F0066516D82}" presName="sibTrans" presStyleCnt="0"/>
      <dgm:spPr/>
    </dgm:pt>
    <dgm:pt modelId="{07FF1A59-03CB-47F7-9734-EFB6B85DE0BE}" type="pres">
      <dgm:prSet presAssocID="{43D1D987-3316-4B91-849F-920C911FD48B}" presName="node" presStyleLbl="node1" presStyleIdx="10" presStyleCnt="12">
        <dgm:presLayoutVars>
          <dgm:bulletEnabled val="1"/>
        </dgm:presLayoutVars>
      </dgm:prSet>
      <dgm:spPr/>
    </dgm:pt>
    <dgm:pt modelId="{4F07E917-4BE5-40E7-965A-4747453902A8}" type="pres">
      <dgm:prSet presAssocID="{6744CA71-07CE-4FAE-9A73-EF27CCDCAD9E}" presName="sibTrans" presStyleCnt="0"/>
      <dgm:spPr/>
    </dgm:pt>
    <dgm:pt modelId="{4E7B56EA-7F9E-481D-A3ED-C075C1F3A876}" type="pres">
      <dgm:prSet presAssocID="{E5DBC293-6FDB-4B14-9C1B-9F8E715684E4}" presName="node" presStyleLbl="node1" presStyleIdx="11" presStyleCnt="12">
        <dgm:presLayoutVars>
          <dgm:bulletEnabled val="1"/>
        </dgm:presLayoutVars>
      </dgm:prSet>
      <dgm:spPr/>
    </dgm:pt>
  </dgm:ptLst>
  <dgm:cxnLst>
    <dgm:cxn modelId="{5F412F0E-3B7E-483F-8016-7B59A87D4D70}" srcId="{B0A0D2B0-AB26-486F-A32B-B63D10D4E21D}" destId="{E5DBC293-6FDB-4B14-9C1B-9F8E715684E4}" srcOrd="11" destOrd="0" parTransId="{D589FB43-1B18-4FF7-8552-62F335086126}" sibTransId="{F0FBD3AD-8B57-456B-9240-8D2FD0019ECB}"/>
    <dgm:cxn modelId="{1F6A3718-FF9F-4996-8A2D-5298FFB43F56}" srcId="{B0A0D2B0-AB26-486F-A32B-B63D10D4E21D}" destId="{A9E2E0CE-299A-4454-A1F2-404645FA4AF9}" srcOrd="3" destOrd="0" parTransId="{7BC76D36-3620-4234-B82D-59F524DC1558}" sibTransId="{4045AF4B-94F4-4C99-8452-003165059A68}"/>
    <dgm:cxn modelId="{FF139F18-9393-4716-BBDF-180DFD0DDABF}" srcId="{B0A0D2B0-AB26-486F-A32B-B63D10D4E21D}" destId="{1743C40D-AF1C-4F93-890C-4EF51E7DEC92}" srcOrd="7" destOrd="0" parTransId="{573F9FD5-CB45-4ACF-82D0-945304BCF9BE}" sibTransId="{42430AB8-249F-4AA2-87F4-ADAC674D3AF1}"/>
    <dgm:cxn modelId="{06C95025-A77A-443B-A7DF-5E0565433D77}" type="presOf" srcId="{DA5BFB72-A196-445F-AC45-581DBEBBA839}" destId="{1D607963-1BBF-4ACE-9CBC-3CF0F1B72533}" srcOrd="0" destOrd="0" presId="urn:microsoft.com/office/officeart/2005/8/layout/default"/>
    <dgm:cxn modelId="{329EA33B-B927-44BC-926F-6416A2636D90}" srcId="{B0A0D2B0-AB26-486F-A32B-B63D10D4E21D}" destId="{43D1D987-3316-4B91-849F-920C911FD48B}" srcOrd="10" destOrd="0" parTransId="{397917A2-2CD1-437C-B696-080A707BA1AF}" sibTransId="{6744CA71-07CE-4FAE-9A73-EF27CCDCAD9E}"/>
    <dgm:cxn modelId="{015E0B49-2392-4FA8-8BCD-C2FA851AEE5D}" srcId="{B0A0D2B0-AB26-486F-A32B-B63D10D4E21D}" destId="{AC683EBE-E0C3-4BD0-9FD7-3DA121DFE614}" srcOrd="8" destOrd="0" parTransId="{DA90D9BE-2271-4794-B1F7-1F5D20EB4D1D}" sibTransId="{FA0E9820-58EB-429A-87ED-10DF19F0C6B9}"/>
    <dgm:cxn modelId="{FE37A46F-7B4D-4039-8B93-1629E166B47B}" type="presOf" srcId="{A9E2E0CE-299A-4454-A1F2-404645FA4AF9}" destId="{7E19D2CF-352F-43C9-BD63-EA6023E6F4B9}" srcOrd="0" destOrd="0" presId="urn:microsoft.com/office/officeart/2005/8/layout/default"/>
    <dgm:cxn modelId="{57132150-14D7-4B14-9C26-C37F7932979C}" type="presOf" srcId="{1743C40D-AF1C-4F93-890C-4EF51E7DEC92}" destId="{560CEDA4-AB71-460C-9F2C-EDA2EF6A730E}" srcOrd="0" destOrd="0" presId="urn:microsoft.com/office/officeart/2005/8/layout/default"/>
    <dgm:cxn modelId="{60858552-D112-495C-9152-56CACB16367B}" type="presOf" srcId="{6A8D6A37-33A7-45E3-81B6-229599689C8C}" destId="{10B81927-F049-497D-A1AB-28F85D371B27}" srcOrd="0" destOrd="0" presId="urn:microsoft.com/office/officeart/2005/8/layout/default"/>
    <dgm:cxn modelId="{4CF75C59-3EAB-40F4-BB2B-EA742FB2121D}" type="presOf" srcId="{FB9060AD-8984-4D8F-B4DB-7918A8B701A0}" destId="{15ECFEAA-6527-4F1F-9600-A9F6CB1231EA}" srcOrd="0" destOrd="0" presId="urn:microsoft.com/office/officeart/2005/8/layout/default"/>
    <dgm:cxn modelId="{01DA8C84-634D-4644-8C4F-DF098AC5A35E}" srcId="{B0A0D2B0-AB26-486F-A32B-B63D10D4E21D}" destId="{B3425003-91C6-4BC3-95C7-97C093F476DF}" srcOrd="5" destOrd="0" parTransId="{02FF7FBC-2637-4686-94BA-9014074F367A}" sibTransId="{5D50AD03-353E-4A69-9684-AD802F8B38CF}"/>
    <dgm:cxn modelId="{8DC7B785-6942-4A2C-8D5E-F2AB1C20FB50}" type="presOf" srcId="{B3425003-91C6-4BC3-95C7-97C093F476DF}" destId="{05CF0537-855F-478A-99D7-18CE8738DA74}" srcOrd="0" destOrd="0" presId="urn:microsoft.com/office/officeart/2005/8/layout/default"/>
    <dgm:cxn modelId="{14A7FB85-5F5E-4556-9935-7A182234BBA7}" type="presOf" srcId="{E5DBC293-6FDB-4B14-9C1B-9F8E715684E4}" destId="{4E7B56EA-7F9E-481D-A3ED-C075C1F3A876}" srcOrd="0" destOrd="0" presId="urn:microsoft.com/office/officeart/2005/8/layout/default"/>
    <dgm:cxn modelId="{C03FEE86-2EC4-4441-B6D5-90BFFAFF9B59}" type="presOf" srcId="{AC683EBE-E0C3-4BD0-9FD7-3DA121DFE614}" destId="{5CB1BA71-D534-4571-8C97-6248DD5B2908}" srcOrd="0" destOrd="0" presId="urn:microsoft.com/office/officeart/2005/8/layout/default"/>
    <dgm:cxn modelId="{75C65B8E-E8A2-40CA-83E5-B0EB2DB90781}" srcId="{B0A0D2B0-AB26-486F-A32B-B63D10D4E21D}" destId="{365FD5EA-53D1-4FCF-B773-B4D33940F375}" srcOrd="4" destOrd="0" parTransId="{2B5286B8-4B31-41BE-A7A6-2909D87955DA}" sibTransId="{28C507DD-F314-43EF-9A24-F732ED6B436F}"/>
    <dgm:cxn modelId="{FF0A5B90-6909-4595-AC05-359DDDB5E743}" type="presOf" srcId="{5F32786A-0CDF-4E32-9535-5834DF2918B7}" destId="{07E3C229-7F1A-49FE-93F9-2B73E34CFE18}" srcOrd="0" destOrd="0" presId="urn:microsoft.com/office/officeart/2005/8/layout/default"/>
    <dgm:cxn modelId="{C682ED94-82A5-4E6D-8FB3-58858EB2B726}" srcId="{B0A0D2B0-AB26-486F-A32B-B63D10D4E21D}" destId="{6A8D6A37-33A7-45E3-81B6-229599689C8C}" srcOrd="0" destOrd="0" parTransId="{E652E4D2-923B-41BE-ADF2-D43BEAC6CE31}" sibTransId="{2B75215A-37AD-4D26-8E07-7BFD567C90A8}"/>
    <dgm:cxn modelId="{99984DAC-60F6-4A5E-9D25-ADA6688078C1}" type="presOf" srcId="{2171CCF1-21F8-4E6D-8F32-8E055EE59C2B}" destId="{CEBFE8D2-2E04-4FD1-BE3A-B5CD403ECBC6}" srcOrd="0" destOrd="0" presId="urn:microsoft.com/office/officeart/2005/8/layout/default"/>
    <dgm:cxn modelId="{0E91BDC0-1053-4656-A28A-3B1C072CDD8F}" type="presOf" srcId="{B0A0D2B0-AB26-486F-A32B-B63D10D4E21D}" destId="{02F365F1-DF4E-4285-B705-668FB2DBC20A}" srcOrd="0" destOrd="0" presId="urn:microsoft.com/office/officeart/2005/8/layout/default"/>
    <dgm:cxn modelId="{53D0E0CB-EA11-412A-97B2-8EA2E44E0A51}" srcId="{B0A0D2B0-AB26-486F-A32B-B63D10D4E21D}" destId="{5F32786A-0CDF-4E32-9535-5834DF2918B7}" srcOrd="6" destOrd="0" parTransId="{0285503E-B947-4ED3-B60F-276E390692F4}" sibTransId="{78C5172D-CF5F-4C67-BD1E-1AB8D279E3E7}"/>
    <dgm:cxn modelId="{2FC9A5D0-C9C2-4725-ACAD-AF86BCEE5269}" srcId="{B0A0D2B0-AB26-486F-A32B-B63D10D4E21D}" destId="{FB9060AD-8984-4D8F-B4DB-7918A8B701A0}" srcOrd="1" destOrd="0" parTransId="{B58485EC-066B-486A-AEA9-221846A4B681}" sibTransId="{71306FC8-00EE-45B4-AF06-6C6D954E9B63}"/>
    <dgm:cxn modelId="{7A05F3D4-C7EB-4D6A-BF70-E51755E4BB9C}" srcId="{B0A0D2B0-AB26-486F-A32B-B63D10D4E21D}" destId="{DA5BFB72-A196-445F-AC45-581DBEBBA839}" srcOrd="2" destOrd="0" parTransId="{94117AEB-5DAA-434A-A140-1F7F1EA59BB9}" sibTransId="{504834FA-92F1-4AE6-9106-4F3BF5B8C9D1}"/>
    <dgm:cxn modelId="{309377DE-2227-468C-B170-E5198D6F8F0E}" type="presOf" srcId="{365FD5EA-53D1-4FCF-B773-B4D33940F375}" destId="{28927408-6B61-44A0-8820-B383D25BAD17}" srcOrd="0" destOrd="0" presId="urn:microsoft.com/office/officeart/2005/8/layout/default"/>
    <dgm:cxn modelId="{46DFBBEA-ABBE-4276-ABBD-2EF7174C885E}" type="presOf" srcId="{43D1D987-3316-4B91-849F-920C911FD48B}" destId="{07FF1A59-03CB-47F7-9734-EFB6B85DE0BE}" srcOrd="0" destOrd="0" presId="urn:microsoft.com/office/officeart/2005/8/layout/default"/>
    <dgm:cxn modelId="{418505F4-4E87-47CD-B2A8-F94488E268FC}" srcId="{B0A0D2B0-AB26-486F-A32B-B63D10D4E21D}" destId="{2171CCF1-21F8-4E6D-8F32-8E055EE59C2B}" srcOrd="9" destOrd="0" parTransId="{75233DC3-EC62-4301-8987-D59E69C0C647}" sibTransId="{3A8A23BC-45AE-40A2-A850-6F0066516D82}"/>
    <dgm:cxn modelId="{6063DDB5-41B4-4955-A9A4-FDD97C7D8C21}" type="presParOf" srcId="{02F365F1-DF4E-4285-B705-668FB2DBC20A}" destId="{10B81927-F049-497D-A1AB-28F85D371B27}" srcOrd="0" destOrd="0" presId="urn:microsoft.com/office/officeart/2005/8/layout/default"/>
    <dgm:cxn modelId="{55BA6123-591E-4057-91DD-326E2C1E1AE6}" type="presParOf" srcId="{02F365F1-DF4E-4285-B705-668FB2DBC20A}" destId="{B4CA3B26-2BF8-436A-B3F2-F3A93B513DC8}" srcOrd="1" destOrd="0" presId="urn:microsoft.com/office/officeart/2005/8/layout/default"/>
    <dgm:cxn modelId="{26E9188D-938B-4D7E-B1C9-DAE0425AFF52}" type="presParOf" srcId="{02F365F1-DF4E-4285-B705-668FB2DBC20A}" destId="{15ECFEAA-6527-4F1F-9600-A9F6CB1231EA}" srcOrd="2" destOrd="0" presId="urn:microsoft.com/office/officeart/2005/8/layout/default"/>
    <dgm:cxn modelId="{DEFF026D-4D2F-4968-ABFE-4CB8DD99CCE3}" type="presParOf" srcId="{02F365F1-DF4E-4285-B705-668FB2DBC20A}" destId="{3989B807-7867-4229-8035-95EC40105A12}" srcOrd="3" destOrd="0" presId="urn:microsoft.com/office/officeart/2005/8/layout/default"/>
    <dgm:cxn modelId="{05BCB81B-3DCA-4780-9BC0-942CFE25E99C}" type="presParOf" srcId="{02F365F1-DF4E-4285-B705-668FB2DBC20A}" destId="{1D607963-1BBF-4ACE-9CBC-3CF0F1B72533}" srcOrd="4" destOrd="0" presId="urn:microsoft.com/office/officeart/2005/8/layout/default"/>
    <dgm:cxn modelId="{18D37530-9C81-4325-9A7F-FEE1E0298BDE}" type="presParOf" srcId="{02F365F1-DF4E-4285-B705-668FB2DBC20A}" destId="{FC7B0FD4-B8C1-471F-BAA1-29FC8B104D0D}" srcOrd="5" destOrd="0" presId="urn:microsoft.com/office/officeart/2005/8/layout/default"/>
    <dgm:cxn modelId="{28EEF88B-DF06-4DF0-BA0A-44D66F9A4009}" type="presParOf" srcId="{02F365F1-DF4E-4285-B705-668FB2DBC20A}" destId="{7E19D2CF-352F-43C9-BD63-EA6023E6F4B9}" srcOrd="6" destOrd="0" presId="urn:microsoft.com/office/officeart/2005/8/layout/default"/>
    <dgm:cxn modelId="{360E4485-55C0-4C25-BFCB-885D7655D599}" type="presParOf" srcId="{02F365F1-DF4E-4285-B705-668FB2DBC20A}" destId="{DBBA59A8-128F-45CA-9B8B-09E9914B5FD3}" srcOrd="7" destOrd="0" presId="urn:microsoft.com/office/officeart/2005/8/layout/default"/>
    <dgm:cxn modelId="{A646F6EE-D8EF-42A6-906F-8E0A6F87DBDB}" type="presParOf" srcId="{02F365F1-DF4E-4285-B705-668FB2DBC20A}" destId="{28927408-6B61-44A0-8820-B383D25BAD17}" srcOrd="8" destOrd="0" presId="urn:microsoft.com/office/officeart/2005/8/layout/default"/>
    <dgm:cxn modelId="{D233AB4D-7DB3-4A31-AF76-8B8A3881CEB5}" type="presParOf" srcId="{02F365F1-DF4E-4285-B705-668FB2DBC20A}" destId="{F1C575D2-0B57-4041-B9C7-DCD25D34AFC7}" srcOrd="9" destOrd="0" presId="urn:microsoft.com/office/officeart/2005/8/layout/default"/>
    <dgm:cxn modelId="{EEDDBA22-04F2-488D-B402-650667B906A9}" type="presParOf" srcId="{02F365F1-DF4E-4285-B705-668FB2DBC20A}" destId="{05CF0537-855F-478A-99D7-18CE8738DA74}" srcOrd="10" destOrd="0" presId="urn:microsoft.com/office/officeart/2005/8/layout/default"/>
    <dgm:cxn modelId="{1D1F2E8B-68B1-4FF5-8627-484CEC116548}" type="presParOf" srcId="{02F365F1-DF4E-4285-B705-668FB2DBC20A}" destId="{3C171868-4382-4797-B955-A16A1A7E6EA5}" srcOrd="11" destOrd="0" presId="urn:microsoft.com/office/officeart/2005/8/layout/default"/>
    <dgm:cxn modelId="{BCB489B6-E30C-4B13-905C-7C8B68954E6E}" type="presParOf" srcId="{02F365F1-DF4E-4285-B705-668FB2DBC20A}" destId="{07E3C229-7F1A-49FE-93F9-2B73E34CFE18}" srcOrd="12" destOrd="0" presId="urn:microsoft.com/office/officeart/2005/8/layout/default"/>
    <dgm:cxn modelId="{F7BCB7E8-7774-47F6-9637-64E037888E3C}" type="presParOf" srcId="{02F365F1-DF4E-4285-B705-668FB2DBC20A}" destId="{93444EDB-CF0E-4658-A72E-446967B7E65E}" srcOrd="13" destOrd="0" presId="urn:microsoft.com/office/officeart/2005/8/layout/default"/>
    <dgm:cxn modelId="{1410AB4B-FCBF-49B0-930C-4B43C420B9F2}" type="presParOf" srcId="{02F365F1-DF4E-4285-B705-668FB2DBC20A}" destId="{560CEDA4-AB71-460C-9F2C-EDA2EF6A730E}" srcOrd="14" destOrd="0" presId="urn:microsoft.com/office/officeart/2005/8/layout/default"/>
    <dgm:cxn modelId="{39D639B8-EC06-4460-ACC8-F377C405BB2B}" type="presParOf" srcId="{02F365F1-DF4E-4285-B705-668FB2DBC20A}" destId="{FE1D58E4-37F2-4350-A450-9A4DEB10C4E8}" srcOrd="15" destOrd="0" presId="urn:microsoft.com/office/officeart/2005/8/layout/default"/>
    <dgm:cxn modelId="{BCAB76E3-86E5-4123-9BCB-FDABF4D9692C}" type="presParOf" srcId="{02F365F1-DF4E-4285-B705-668FB2DBC20A}" destId="{5CB1BA71-D534-4571-8C97-6248DD5B2908}" srcOrd="16" destOrd="0" presId="urn:microsoft.com/office/officeart/2005/8/layout/default"/>
    <dgm:cxn modelId="{CFFD06E3-3904-48FF-8F89-6F71B80C2445}" type="presParOf" srcId="{02F365F1-DF4E-4285-B705-668FB2DBC20A}" destId="{6688BA2C-6365-407C-88FE-B45B4791019A}" srcOrd="17" destOrd="0" presId="urn:microsoft.com/office/officeart/2005/8/layout/default"/>
    <dgm:cxn modelId="{1F24B984-66CA-427D-A04A-FD84A686D511}" type="presParOf" srcId="{02F365F1-DF4E-4285-B705-668FB2DBC20A}" destId="{CEBFE8D2-2E04-4FD1-BE3A-B5CD403ECBC6}" srcOrd="18" destOrd="0" presId="urn:microsoft.com/office/officeart/2005/8/layout/default"/>
    <dgm:cxn modelId="{A28D67F0-6650-4EA5-88B4-0CB863182CFB}" type="presParOf" srcId="{02F365F1-DF4E-4285-B705-668FB2DBC20A}" destId="{DE7222DD-EE0C-4F80-A3A6-25D14A7BD95A}" srcOrd="19" destOrd="0" presId="urn:microsoft.com/office/officeart/2005/8/layout/default"/>
    <dgm:cxn modelId="{C5DF817D-BD3E-47B4-85DF-134C283CDE35}" type="presParOf" srcId="{02F365F1-DF4E-4285-B705-668FB2DBC20A}" destId="{07FF1A59-03CB-47F7-9734-EFB6B85DE0BE}" srcOrd="20" destOrd="0" presId="urn:microsoft.com/office/officeart/2005/8/layout/default"/>
    <dgm:cxn modelId="{9DC5BECB-B7DA-4E40-9A03-A58BEB888917}" type="presParOf" srcId="{02F365F1-DF4E-4285-B705-668FB2DBC20A}" destId="{4F07E917-4BE5-40E7-965A-4747453902A8}" srcOrd="21" destOrd="0" presId="urn:microsoft.com/office/officeart/2005/8/layout/default"/>
    <dgm:cxn modelId="{750C2AC7-604D-419A-AAF0-E3D555F0F437}" type="presParOf" srcId="{02F365F1-DF4E-4285-B705-668FB2DBC20A}" destId="{4E7B56EA-7F9E-481D-A3ED-C075C1F3A876}"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47BEEA-FFE7-455A-BFF6-FB0204BBDD78}" type="doc">
      <dgm:prSet loTypeId="urn:microsoft.com/office/officeart/2005/8/layout/chevron1" loCatId="process" qsTypeId="urn:microsoft.com/office/officeart/2005/8/quickstyle/simple1" qsCatId="simple" csTypeId="urn:microsoft.com/office/officeart/2005/8/colors/accent1_2" csCatId="accent1" phldr="1"/>
      <dgm:spPr/>
    </dgm:pt>
    <dgm:pt modelId="{2FEEF55D-A999-4E70-A794-440FE93EDD1E}">
      <dgm:prSet phldrT="[Text]"/>
      <dgm:spPr>
        <a:solidFill>
          <a:srgbClr val="B4C6E7"/>
        </a:solidFill>
      </dgm:spPr>
      <dgm:t>
        <a:bodyPr/>
        <a:lstStyle/>
        <a:p>
          <a:r>
            <a:rPr lang="en-IE">
              <a:solidFill>
                <a:schemeClr val="tx1"/>
              </a:solidFill>
            </a:rPr>
            <a:t>2027</a:t>
          </a:r>
        </a:p>
      </dgm:t>
    </dgm:pt>
    <dgm:pt modelId="{5D3C4A90-E64B-4649-B4C8-2BE7DCC054E0}" type="parTrans" cxnId="{78E5C574-EDBE-48BE-9C1F-7B6715CB7858}">
      <dgm:prSet/>
      <dgm:spPr/>
      <dgm:t>
        <a:bodyPr/>
        <a:lstStyle/>
        <a:p>
          <a:endParaRPr lang="en-IE"/>
        </a:p>
      </dgm:t>
    </dgm:pt>
    <dgm:pt modelId="{BF296D2D-FA84-43B5-9EB6-3B67C7A027FC}" type="sibTrans" cxnId="{78E5C574-EDBE-48BE-9C1F-7B6715CB7858}">
      <dgm:prSet/>
      <dgm:spPr/>
      <dgm:t>
        <a:bodyPr/>
        <a:lstStyle/>
        <a:p>
          <a:endParaRPr lang="en-IE"/>
        </a:p>
      </dgm:t>
    </dgm:pt>
    <dgm:pt modelId="{654BE0A6-483C-4401-B736-8345AF467C62}">
      <dgm:prSet phldrT="[Text]"/>
      <dgm:spPr>
        <a:solidFill>
          <a:srgbClr val="8EAADB"/>
        </a:solidFill>
      </dgm:spPr>
      <dgm:t>
        <a:bodyPr/>
        <a:lstStyle/>
        <a:p>
          <a:r>
            <a:rPr lang="en-IE">
              <a:solidFill>
                <a:schemeClr val="tx1"/>
              </a:solidFill>
            </a:rPr>
            <a:t>2030</a:t>
          </a:r>
        </a:p>
      </dgm:t>
    </dgm:pt>
    <dgm:pt modelId="{460A6D75-C47C-4889-A555-62C0910C337D}" type="parTrans" cxnId="{8424D7D5-D6BD-40F4-B8A2-093A09542162}">
      <dgm:prSet/>
      <dgm:spPr/>
      <dgm:t>
        <a:bodyPr/>
        <a:lstStyle/>
        <a:p>
          <a:endParaRPr lang="en-IE"/>
        </a:p>
      </dgm:t>
    </dgm:pt>
    <dgm:pt modelId="{4FB4611A-2032-4A0D-9255-BE3A23326594}" type="sibTrans" cxnId="{8424D7D5-D6BD-40F4-B8A2-093A09542162}">
      <dgm:prSet/>
      <dgm:spPr/>
      <dgm:t>
        <a:bodyPr/>
        <a:lstStyle/>
        <a:p>
          <a:endParaRPr lang="en-IE"/>
        </a:p>
      </dgm:t>
    </dgm:pt>
    <dgm:pt modelId="{240D8CCC-9338-44F4-A490-5AC3E6297193}">
      <dgm:prSet phldrT="[Text]"/>
      <dgm:spPr>
        <a:solidFill>
          <a:srgbClr val="2F5496"/>
        </a:solidFill>
      </dgm:spPr>
      <dgm:t>
        <a:bodyPr/>
        <a:lstStyle/>
        <a:p>
          <a:r>
            <a:rPr lang="en-IE"/>
            <a:t>2040</a:t>
          </a:r>
        </a:p>
      </dgm:t>
    </dgm:pt>
    <dgm:pt modelId="{5AA470E0-88EC-4590-BF7A-F4D5CBE9189E}" type="parTrans" cxnId="{8E3DE00C-3C90-4C19-9F4D-F8FB9F39DD14}">
      <dgm:prSet/>
      <dgm:spPr/>
      <dgm:t>
        <a:bodyPr/>
        <a:lstStyle/>
        <a:p>
          <a:endParaRPr lang="en-IE"/>
        </a:p>
      </dgm:t>
    </dgm:pt>
    <dgm:pt modelId="{259116E5-3C49-43EA-BD82-F8878FBC74D9}" type="sibTrans" cxnId="{8E3DE00C-3C90-4C19-9F4D-F8FB9F39DD14}">
      <dgm:prSet/>
      <dgm:spPr/>
      <dgm:t>
        <a:bodyPr/>
        <a:lstStyle/>
        <a:p>
          <a:endParaRPr lang="en-IE"/>
        </a:p>
      </dgm:t>
    </dgm:pt>
    <dgm:pt modelId="{FCD72C5E-4AD3-459C-B2C8-F1E522945D81}">
      <dgm:prSet phldrT="[Text]"/>
      <dgm:spPr>
        <a:solidFill>
          <a:srgbClr val="D3E8F9"/>
        </a:solidFill>
      </dgm:spPr>
      <dgm:t>
        <a:bodyPr/>
        <a:lstStyle/>
        <a:p>
          <a:r>
            <a:rPr lang="en-IE">
              <a:solidFill>
                <a:schemeClr val="tx1"/>
              </a:solidFill>
            </a:rPr>
            <a:t>2025</a:t>
          </a:r>
        </a:p>
      </dgm:t>
    </dgm:pt>
    <dgm:pt modelId="{DE009365-08B8-412E-93D4-1A6155D1B9CF}" type="parTrans" cxnId="{981AD9BA-5515-4369-BD72-91B17FF1AB16}">
      <dgm:prSet/>
      <dgm:spPr/>
      <dgm:t>
        <a:bodyPr/>
        <a:lstStyle/>
        <a:p>
          <a:endParaRPr lang="en-IE"/>
        </a:p>
      </dgm:t>
    </dgm:pt>
    <dgm:pt modelId="{F4EF0C61-F04B-47C0-95D4-2ED9211149EA}" type="sibTrans" cxnId="{981AD9BA-5515-4369-BD72-91B17FF1AB16}">
      <dgm:prSet/>
      <dgm:spPr/>
      <dgm:t>
        <a:bodyPr/>
        <a:lstStyle/>
        <a:p>
          <a:endParaRPr lang="en-IE"/>
        </a:p>
      </dgm:t>
    </dgm:pt>
    <dgm:pt modelId="{434B5B57-3AA4-4E8A-A067-338434D7BC2D}" type="pres">
      <dgm:prSet presAssocID="{DC47BEEA-FFE7-455A-BFF6-FB0204BBDD78}" presName="Name0" presStyleCnt="0">
        <dgm:presLayoutVars>
          <dgm:dir/>
          <dgm:animLvl val="lvl"/>
          <dgm:resizeHandles val="exact"/>
        </dgm:presLayoutVars>
      </dgm:prSet>
      <dgm:spPr/>
    </dgm:pt>
    <dgm:pt modelId="{8731246A-28EF-4851-977C-9131DCA945A4}" type="pres">
      <dgm:prSet presAssocID="{FCD72C5E-4AD3-459C-B2C8-F1E522945D81}" presName="parTxOnly" presStyleLbl="node1" presStyleIdx="0" presStyleCnt="4">
        <dgm:presLayoutVars>
          <dgm:chMax val="0"/>
          <dgm:chPref val="0"/>
          <dgm:bulletEnabled val="1"/>
        </dgm:presLayoutVars>
      </dgm:prSet>
      <dgm:spPr/>
    </dgm:pt>
    <dgm:pt modelId="{EB3C710F-F4B8-4FEF-BD49-EEF205E564C8}" type="pres">
      <dgm:prSet presAssocID="{F4EF0C61-F04B-47C0-95D4-2ED9211149EA}" presName="parTxOnlySpace" presStyleCnt="0"/>
      <dgm:spPr/>
    </dgm:pt>
    <dgm:pt modelId="{E6D54031-F1BE-4553-A5EF-2B712FDBC394}" type="pres">
      <dgm:prSet presAssocID="{2FEEF55D-A999-4E70-A794-440FE93EDD1E}" presName="parTxOnly" presStyleLbl="node1" presStyleIdx="1" presStyleCnt="4">
        <dgm:presLayoutVars>
          <dgm:chMax val="0"/>
          <dgm:chPref val="0"/>
          <dgm:bulletEnabled val="1"/>
        </dgm:presLayoutVars>
      </dgm:prSet>
      <dgm:spPr/>
    </dgm:pt>
    <dgm:pt modelId="{D2219419-B00C-477C-AA36-F21610E31AAD}" type="pres">
      <dgm:prSet presAssocID="{BF296D2D-FA84-43B5-9EB6-3B67C7A027FC}" presName="parTxOnlySpace" presStyleCnt="0"/>
      <dgm:spPr/>
    </dgm:pt>
    <dgm:pt modelId="{5DEB5E60-51D4-4294-8764-65CAE612C97B}" type="pres">
      <dgm:prSet presAssocID="{654BE0A6-483C-4401-B736-8345AF467C62}" presName="parTxOnly" presStyleLbl="node1" presStyleIdx="2" presStyleCnt="4">
        <dgm:presLayoutVars>
          <dgm:chMax val="0"/>
          <dgm:chPref val="0"/>
          <dgm:bulletEnabled val="1"/>
        </dgm:presLayoutVars>
      </dgm:prSet>
      <dgm:spPr/>
    </dgm:pt>
    <dgm:pt modelId="{96230DAA-68BC-46ED-B93A-3FE775F96CCD}" type="pres">
      <dgm:prSet presAssocID="{4FB4611A-2032-4A0D-9255-BE3A23326594}" presName="parTxOnlySpace" presStyleCnt="0"/>
      <dgm:spPr/>
    </dgm:pt>
    <dgm:pt modelId="{89427AB7-552E-4541-A1A1-013BAC5BAAAA}" type="pres">
      <dgm:prSet presAssocID="{240D8CCC-9338-44F4-A490-5AC3E6297193}" presName="parTxOnly" presStyleLbl="node1" presStyleIdx="3" presStyleCnt="4">
        <dgm:presLayoutVars>
          <dgm:chMax val="0"/>
          <dgm:chPref val="0"/>
          <dgm:bulletEnabled val="1"/>
        </dgm:presLayoutVars>
      </dgm:prSet>
      <dgm:spPr/>
    </dgm:pt>
  </dgm:ptLst>
  <dgm:cxnLst>
    <dgm:cxn modelId="{E409370B-C61E-4FD5-872C-C0F1B364AA7F}" type="presOf" srcId="{2FEEF55D-A999-4E70-A794-440FE93EDD1E}" destId="{E6D54031-F1BE-4553-A5EF-2B712FDBC394}" srcOrd="0" destOrd="0" presId="urn:microsoft.com/office/officeart/2005/8/layout/chevron1"/>
    <dgm:cxn modelId="{8E3DE00C-3C90-4C19-9F4D-F8FB9F39DD14}" srcId="{DC47BEEA-FFE7-455A-BFF6-FB0204BBDD78}" destId="{240D8CCC-9338-44F4-A490-5AC3E6297193}" srcOrd="3" destOrd="0" parTransId="{5AA470E0-88EC-4590-BF7A-F4D5CBE9189E}" sibTransId="{259116E5-3C49-43EA-BD82-F8878FBC74D9}"/>
    <dgm:cxn modelId="{916A3A4E-866E-46DD-9184-0A7046A9D3F8}" type="presOf" srcId="{654BE0A6-483C-4401-B736-8345AF467C62}" destId="{5DEB5E60-51D4-4294-8764-65CAE612C97B}" srcOrd="0" destOrd="0" presId="urn:microsoft.com/office/officeart/2005/8/layout/chevron1"/>
    <dgm:cxn modelId="{78E5C574-EDBE-48BE-9C1F-7B6715CB7858}" srcId="{DC47BEEA-FFE7-455A-BFF6-FB0204BBDD78}" destId="{2FEEF55D-A999-4E70-A794-440FE93EDD1E}" srcOrd="1" destOrd="0" parTransId="{5D3C4A90-E64B-4649-B4C8-2BE7DCC054E0}" sibTransId="{BF296D2D-FA84-43B5-9EB6-3B67C7A027FC}"/>
    <dgm:cxn modelId="{4665437B-D667-40CC-9DEC-35D5816757CD}" type="presOf" srcId="{DC47BEEA-FFE7-455A-BFF6-FB0204BBDD78}" destId="{434B5B57-3AA4-4E8A-A067-338434D7BC2D}" srcOrd="0" destOrd="0" presId="urn:microsoft.com/office/officeart/2005/8/layout/chevron1"/>
    <dgm:cxn modelId="{E1C2DF90-9139-4777-8EEC-9282820ABB17}" type="presOf" srcId="{FCD72C5E-4AD3-459C-B2C8-F1E522945D81}" destId="{8731246A-28EF-4851-977C-9131DCA945A4}" srcOrd="0" destOrd="0" presId="urn:microsoft.com/office/officeart/2005/8/layout/chevron1"/>
    <dgm:cxn modelId="{981AD9BA-5515-4369-BD72-91B17FF1AB16}" srcId="{DC47BEEA-FFE7-455A-BFF6-FB0204BBDD78}" destId="{FCD72C5E-4AD3-459C-B2C8-F1E522945D81}" srcOrd="0" destOrd="0" parTransId="{DE009365-08B8-412E-93D4-1A6155D1B9CF}" sibTransId="{F4EF0C61-F04B-47C0-95D4-2ED9211149EA}"/>
    <dgm:cxn modelId="{19A1ABC5-BB49-4AB6-8D95-320FCF278709}" type="presOf" srcId="{240D8CCC-9338-44F4-A490-5AC3E6297193}" destId="{89427AB7-552E-4541-A1A1-013BAC5BAAAA}" srcOrd="0" destOrd="0" presId="urn:microsoft.com/office/officeart/2005/8/layout/chevron1"/>
    <dgm:cxn modelId="{8424D7D5-D6BD-40F4-B8A2-093A09542162}" srcId="{DC47BEEA-FFE7-455A-BFF6-FB0204BBDD78}" destId="{654BE0A6-483C-4401-B736-8345AF467C62}" srcOrd="2" destOrd="0" parTransId="{460A6D75-C47C-4889-A555-62C0910C337D}" sibTransId="{4FB4611A-2032-4A0D-9255-BE3A23326594}"/>
    <dgm:cxn modelId="{4C233440-FC74-4B8B-A27A-9AF1744DB74E}" type="presParOf" srcId="{434B5B57-3AA4-4E8A-A067-338434D7BC2D}" destId="{8731246A-28EF-4851-977C-9131DCA945A4}" srcOrd="0" destOrd="0" presId="urn:microsoft.com/office/officeart/2005/8/layout/chevron1"/>
    <dgm:cxn modelId="{16389DAC-69A7-4FB5-AB60-20C24511FC0C}" type="presParOf" srcId="{434B5B57-3AA4-4E8A-A067-338434D7BC2D}" destId="{EB3C710F-F4B8-4FEF-BD49-EEF205E564C8}" srcOrd="1" destOrd="0" presId="urn:microsoft.com/office/officeart/2005/8/layout/chevron1"/>
    <dgm:cxn modelId="{76F1FD8E-50AD-42FE-A855-7FB233389103}" type="presParOf" srcId="{434B5B57-3AA4-4E8A-A067-338434D7BC2D}" destId="{E6D54031-F1BE-4553-A5EF-2B712FDBC394}" srcOrd="2" destOrd="0" presId="urn:microsoft.com/office/officeart/2005/8/layout/chevron1"/>
    <dgm:cxn modelId="{FC1534D7-AA7E-4BDF-9F72-DC0658630972}" type="presParOf" srcId="{434B5B57-3AA4-4E8A-A067-338434D7BC2D}" destId="{D2219419-B00C-477C-AA36-F21610E31AAD}" srcOrd="3" destOrd="0" presId="urn:microsoft.com/office/officeart/2005/8/layout/chevron1"/>
    <dgm:cxn modelId="{94A811C0-4642-4EA3-84E1-4B9433F8B13E}" type="presParOf" srcId="{434B5B57-3AA4-4E8A-A067-338434D7BC2D}" destId="{5DEB5E60-51D4-4294-8764-65CAE612C97B}" srcOrd="4" destOrd="0" presId="urn:microsoft.com/office/officeart/2005/8/layout/chevron1"/>
    <dgm:cxn modelId="{03F8E380-F134-4284-82DD-1900249B3A08}" type="presParOf" srcId="{434B5B57-3AA4-4E8A-A067-338434D7BC2D}" destId="{96230DAA-68BC-46ED-B93A-3FE775F96CCD}" srcOrd="5" destOrd="0" presId="urn:microsoft.com/office/officeart/2005/8/layout/chevron1"/>
    <dgm:cxn modelId="{F48D7A8A-CDE9-4C7F-9ACF-307A9A064BA7}" type="presParOf" srcId="{434B5B57-3AA4-4E8A-A067-338434D7BC2D}" destId="{89427AB7-552E-4541-A1A1-013BAC5BAAA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81927-F049-497D-A1AB-28F85D371B27}">
      <dsp:nvSpPr>
        <dsp:cNvPr id="0" name=""/>
        <dsp:cNvSpPr/>
      </dsp:nvSpPr>
      <dsp:spPr>
        <a:xfrm>
          <a:off x="773113" y="1356"/>
          <a:ext cx="1447393" cy="868436"/>
        </a:xfrm>
        <a:prstGeom prst="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2"/>
              </a:solidFill>
            </a:rPr>
            <a:t>A reinforced approach </a:t>
          </a:r>
          <a:br>
            <a:rPr lang="en-US" sz="1400" kern="1200">
              <a:solidFill>
                <a:schemeClr val="tx2"/>
              </a:solidFill>
            </a:rPr>
          </a:br>
          <a:r>
            <a:rPr lang="en-US" sz="1400" kern="1200">
              <a:solidFill>
                <a:schemeClr val="tx2"/>
              </a:solidFill>
            </a:rPr>
            <a:t>to TEN-T urban nodes</a:t>
          </a:r>
        </a:p>
      </dsp:txBody>
      <dsp:txXfrm>
        <a:off x="773113" y="1356"/>
        <a:ext cx="1447393" cy="868436"/>
      </dsp:txXfrm>
    </dsp:sp>
    <dsp:sp modelId="{15ECFEAA-6527-4F1F-9600-A9F6CB1231EA}">
      <dsp:nvSpPr>
        <dsp:cNvPr id="0" name=""/>
        <dsp:cNvSpPr/>
      </dsp:nvSpPr>
      <dsp:spPr>
        <a:xfrm>
          <a:off x="2365246" y="1356"/>
          <a:ext cx="1447393" cy="868436"/>
        </a:xfrm>
        <a:prstGeom prst="rect">
          <a:avLst/>
        </a:prstGeom>
        <a:solidFill>
          <a:schemeClr val="accent5">
            <a:hueOff val="198581"/>
            <a:satOff val="-4283"/>
            <a:lumOff val="39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2"/>
              </a:solidFill>
            </a:rPr>
            <a:t>A reinforced approach </a:t>
          </a:r>
          <a:br>
            <a:rPr lang="en-US" sz="1200" kern="1200">
              <a:solidFill>
                <a:schemeClr val="tx2"/>
              </a:solidFill>
            </a:rPr>
          </a:br>
          <a:r>
            <a:rPr lang="en-US" sz="1200" kern="1200">
              <a:solidFill>
                <a:schemeClr val="tx2"/>
              </a:solidFill>
            </a:rPr>
            <a:t>to SUMPs and mobility management plans</a:t>
          </a:r>
        </a:p>
      </dsp:txBody>
      <dsp:txXfrm>
        <a:off x="2365246" y="1356"/>
        <a:ext cx="1447393" cy="868436"/>
      </dsp:txXfrm>
    </dsp:sp>
    <dsp:sp modelId="{1D607963-1BBF-4ACE-9CBC-3CF0F1B72533}">
      <dsp:nvSpPr>
        <dsp:cNvPr id="0" name=""/>
        <dsp:cNvSpPr/>
      </dsp:nvSpPr>
      <dsp:spPr>
        <a:xfrm>
          <a:off x="3957379" y="1356"/>
          <a:ext cx="1447393" cy="868436"/>
        </a:xfrm>
        <a:prstGeom prst="rect">
          <a:avLst/>
        </a:prstGeom>
        <a:solidFill>
          <a:schemeClr val="accent5">
            <a:hueOff val="397162"/>
            <a:satOff val="-8565"/>
            <a:lumOff val="78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2"/>
              </a:solidFill>
              <a:effectLst/>
              <a:latin typeface="+mj-lt"/>
              <a:ea typeface="+mj-ea"/>
              <a:cs typeface="+mj-cs"/>
            </a:rPr>
            <a:t>Monitoring progress</a:t>
          </a:r>
          <a:br>
            <a:rPr lang="en-US" sz="1400" b="0" kern="1200">
              <a:solidFill>
                <a:schemeClr val="tx2"/>
              </a:solidFill>
              <a:effectLst/>
              <a:latin typeface="+mj-lt"/>
              <a:ea typeface="+mj-ea"/>
              <a:cs typeface="+mj-cs"/>
            </a:rPr>
          </a:br>
          <a:r>
            <a:rPr lang="en-US" sz="1400" b="0" kern="1200">
              <a:solidFill>
                <a:schemeClr val="tx2"/>
              </a:solidFill>
              <a:effectLst/>
              <a:latin typeface="+mj-lt"/>
              <a:ea typeface="+mj-ea"/>
              <a:cs typeface="+mj-cs"/>
            </a:rPr>
            <a:t>sustainable urban mobility indicators</a:t>
          </a:r>
          <a:endParaRPr lang="en-US" sz="1400" kern="1200">
            <a:solidFill>
              <a:schemeClr val="tx2"/>
            </a:solidFill>
          </a:endParaRPr>
        </a:p>
      </dsp:txBody>
      <dsp:txXfrm>
        <a:off x="3957379" y="1356"/>
        <a:ext cx="1447393" cy="868436"/>
      </dsp:txXfrm>
    </dsp:sp>
    <dsp:sp modelId="{7E19D2CF-352F-43C9-BD63-EA6023E6F4B9}">
      <dsp:nvSpPr>
        <dsp:cNvPr id="0" name=""/>
        <dsp:cNvSpPr/>
      </dsp:nvSpPr>
      <dsp:spPr>
        <a:xfrm>
          <a:off x="5549512" y="1356"/>
          <a:ext cx="1447393" cy="868436"/>
        </a:xfrm>
        <a:prstGeom prst="rect">
          <a:avLst/>
        </a:prstGeom>
        <a:solidFill>
          <a:schemeClr val="accent5">
            <a:hueOff val="595744"/>
            <a:satOff val="-12848"/>
            <a:lumOff val="117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tx2"/>
              </a:solidFill>
              <a:effectLst/>
              <a:latin typeface="+mj-lt"/>
              <a:ea typeface="+mj-ea"/>
              <a:cs typeface="+mj-cs"/>
            </a:rPr>
            <a:t>Attractive public transport </a:t>
          </a:r>
          <a:br>
            <a:rPr lang="en-US" sz="1100" b="0" kern="1200">
              <a:solidFill>
                <a:schemeClr val="tx2"/>
              </a:solidFill>
              <a:effectLst/>
              <a:latin typeface="+mj-lt"/>
              <a:ea typeface="+mj-ea"/>
              <a:cs typeface="+mj-cs"/>
            </a:rPr>
          </a:br>
          <a:r>
            <a:rPr lang="en-US" sz="1100" b="0" kern="1200">
              <a:solidFill>
                <a:schemeClr val="tx2"/>
              </a:solidFill>
              <a:effectLst/>
              <a:latin typeface="+mj-lt"/>
              <a:ea typeface="+mj-ea"/>
              <a:cs typeface="+mj-cs"/>
            </a:rPr>
            <a:t>services, supported by a multimodal approach and by digitalization</a:t>
          </a:r>
          <a:endParaRPr lang="en-US" sz="1100" kern="1200">
            <a:solidFill>
              <a:schemeClr val="tx2"/>
            </a:solidFill>
          </a:endParaRPr>
        </a:p>
      </dsp:txBody>
      <dsp:txXfrm>
        <a:off x="5549512" y="1356"/>
        <a:ext cx="1447393" cy="868436"/>
      </dsp:txXfrm>
    </dsp:sp>
    <dsp:sp modelId="{28927408-6B61-44A0-8820-B383D25BAD17}">
      <dsp:nvSpPr>
        <dsp:cNvPr id="0" name=""/>
        <dsp:cNvSpPr/>
      </dsp:nvSpPr>
      <dsp:spPr>
        <a:xfrm>
          <a:off x="773113" y="1014532"/>
          <a:ext cx="1447393" cy="868436"/>
        </a:xfrm>
        <a:prstGeom prst="rect">
          <a:avLst/>
        </a:prstGeom>
        <a:solidFill>
          <a:schemeClr val="accent5">
            <a:hueOff val="794325"/>
            <a:satOff val="-17130"/>
            <a:lumOff val="156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kern="1200">
              <a:solidFill>
                <a:schemeClr val="tx2"/>
              </a:solidFill>
              <a:effectLst/>
              <a:latin typeface="+mj-lt"/>
              <a:ea typeface="+mj-ea"/>
              <a:cs typeface="+mj-cs"/>
            </a:rPr>
            <a:t>Healthier and safer mobility </a:t>
          </a:r>
          <a:br>
            <a:rPr lang="en-US" sz="1200" b="0" kern="1200">
              <a:solidFill>
                <a:schemeClr val="tx2"/>
              </a:solidFill>
              <a:effectLst/>
              <a:latin typeface="+mj-lt"/>
              <a:ea typeface="+mj-ea"/>
              <a:cs typeface="+mj-cs"/>
            </a:rPr>
          </a:br>
          <a:r>
            <a:rPr lang="en-US" sz="1200" b="0" kern="1200">
              <a:solidFill>
                <a:schemeClr val="tx2"/>
              </a:solidFill>
              <a:effectLst/>
              <a:latin typeface="+mj-lt"/>
              <a:ea typeface="+mj-ea"/>
              <a:cs typeface="+mj-cs"/>
            </a:rPr>
            <a:t>a renewed focus on walking, cycling and micromobility</a:t>
          </a:r>
          <a:endParaRPr lang="en-US" sz="1200" kern="1200">
            <a:solidFill>
              <a:schemeClr val="tx2"/>
            </a:solidFill>
          </a:endParaRPr>
        </a:p>
      </dsp:txBody>
      <dsp:txXfrm>
        <a:off x="773113" y="1014532"/>
        <a:ext cx="1447393" cy="868436"/>
      </dsp:txXfrm>
    </dsp:sp>
    <dsp:sp modelId="{05CF0537-855F-478A-99D7-18CE8738DA74}">
      <dsp:nvSpPr>
        <dsp:cNvPr id="0" name=""/>
        <dsp:cNvSpPr/>
      </dsp:nvSpPr>
      <dsp:spPr>
        <a:xfrm>
          <a:off x="2365246" y="1035591"/>
          <a:ext cx="1447393" cy="868436"/>
        </a:xfrm>
        <a:prstGeom prst="rect">
          <a:avLst/>
        </a:prstGeom>
        <a:solidFill>
          <a:schemeClr val="accent5">
            <a:hueOff val="992906"/>
            <a:satOff val="-21413"/>
            <a:lumOff val="19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kern="1200">
              <a:solidFill>
                <a:schemeClr val="tx2"/>
              </a:solidFill>
            </a:rPr>
            <a:t>Z</a:t>
          </a:r>
          <a:r>
            <a:rPr lang="en-US" sz="1600" kern="1200" err="1">
              <a:solidFill>
                <a:schemeClr val="tx2"/>
              </a:solidFill>
            </a:rPr>
            <a:t>ero</a:t>
          </a:r>
          <a:r>
            <a:rPr lang="en-US" sz="1600" kern="1200">
              <a:solidFill>
                <a:schemeClr val="tx2"/>
              </a:solidFill>
            </a:rPr>
            <a:t>-emission urban logistics </a:t>
          </a:r>
        </a:p>
      </dsp:txBody>
      <dsp:txXfrm>
        <a:off x="2365246" y="1035591"/>
        <a:ext cx="1447393" cy="868436"/>
      </dsp:txXfrm>
    </dsp:sp>
    <dsp:sp modelId="{07E3C229-7F1A-49FE-93F9-2B73E34CFE18}">
      <dsp:nvSpPr>
        <dsp:cNvPr id="0" name=""/>
        <dsp:cNvSpPr/>
      </dsp:nvSpPr>
      <dsp:spPr>
        <a:xfrm>
          <a:off x="3957379" y="1014532"/>
          <a:ext cx="1447393" cy="868436"/>
        </a:xfrm>
        <a:prstGeom prst="rect">
          <a:avLst/>
        </a:prstGeom>
        <a:solidFill>
          <a:schemeClr val="accent5">
            <a:hueOff val="1191487"/>
            <a:satOff val="-25695"/>
            <a:lumOff val="2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err="1">
              <a:solidFill>
                <a:schemeClr val="tx2"/>
              </a:solidFill>
              <a:effectLst/>
              <a:latin typeface="+mj-lt"/>
              <a:ea typeface="+mj-ea"/>
              <a:cs typeface="+mj-cs"/>
            </a:rPr>
            <a:t>Digitalisation</a:t>
          </a:r>
          <a:r>
            <a:rPr lang="en-US" sz="1400" b="0" kern="1200">
              <a:solidFill>
                <a:schemeClr val="tx2"/>
              </a:solidFill>
              <a:effectLst/>
              <a:latin typeface="+mj-lt"/>
              <a:ea typeface="+mj-ea"/>
              <a:cs typeface="+mj-cs"/>
            </a:rPr>
            <a:t>, innovation and new mobility services</a:t>
          </a:r>
          <a:endParaRPr lang="en-US" sz="1400" kern="1200">
            <a:solidFill>
              <a:schemeClr val="tx2"/>
            </a:solidFill>
          </a:endParaRPr>
        </a:p>
      </dsp:txBody>
      <dsp:txXfrm>
        <a:off x="3957379" y="1014532"/>
        <a:ext cx="1447393" cy="868436"/>
      </dsp:txXfrm>
    </dsp:sp>
    <dsp:sp modelId="{560CEDA4-AB71-460C-9F2C-EDA2EF6A730E}">
      <dsp:nvSpPr>
        <dsp:cNvPr id="0" name=""/>
        <dsp:cNvSpPr/>
      </dsp:nvSpPr>
      <dsp:spPr>
        <a:xfrm>
          <a:off x="5549512" y="1014532"/>
          <a:ext cx="1447393" cy="868436"/>
        </a:xfrm>
        <a:prstGeom prst="rect">
          <a:avLst/>
        </a:prstGeom>
        <a:solidFill>
          <a:schemeClr val="accent5">
            <a:hueOff val="1390068"/>
            <a:satOff val="-29978"/>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0" kern="1200">
              <a:solidFill>
                <a:schemeClr val="tx2"/>
              </a:solidFill>
              <a:effectLst/>
              <a:latin typeface="+mj-lt"/>
              <a:ea typeface="+mj-ea"/>
              <a:cs typeface="+mj-cs"/>
            </a:rPr>
            <a:t>Towards climate-neutral cities: resilient, environmentally friendly and energy-efficient urban transport</a:t>
          </a:r>
          <a:endParaRPr lang="en-US" sz="1050" kern="1200">
            <a:solidFill>
              <a:schemeClr val="tx2"/>
            </a:solidFill>
          </a:endParaRPr>
        </a:p>
      </dsp:txBody>
      <dsp:txXfrm>
        <a:off x="5549512" y="1014532"/>
        <a:ext cx="1447393" cy="868436"/>
      </dsp:txXfrm>
    </dsp:sp>
    <dsp:sp modelId="{5CB1BA71-D534-4571-8C97-6248DD5B2908}">
      <dsp:nvSpPr>
        <dsp:cNvPr id="0" name=""/>
        <dsp:cNvSpPr/>
      </dsp:nvSpPr>
      <dsp:spPr>
        <a:xfrm>
          <a:off x="773113" y="2027707"/>
          <a:ext cx="1447393" cy="868436"/>
        </a:xfrm>
        <a:prstGeom prst="rect">
          <a:avLst/>
        </a:prstGeom>
        <a:solidFill>
          <a:schemeClr val="accent5">
            <a:hueOff val="1588650"/>
            <a:satOff val="-34260"/>
            <a:lumOff val="313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err="1">
              <a:solidFill>
                <a:schemeClr val="tx2"/>
              </a:solidFill>
            </a:rPr>
            <a:t>Increas</a:t>
          </a:r>
          <a:r>
            <a:rPr lang="pl-PL" sz="1200" kern="1200">
              <a:solidFill>
                <a:schemeClr val="tx2"/>
              </a:solidFill>
            </a:rPr>
            <a:t>ing</a:t>
          </a:r>
          <a:r>
            <a:rPr lang="en-US" sz="1200" kern="1200">
              <a:solidFill>
                <a:schemeClr val="tx2"/>
              </a:solidFill>
            </a:rPr>
            <a:t> awareness</a:t>
          </a:r>
          <a:r>
            <a:rPr lang="pl-PL" sz="1200" kern="1200">
              <a:solidFill>
                <a:schemeClr val="tx2"/>
              </a:solidFill>
            </a:rPr>
            <a:t>,</a:t>
          </a:r>
          <a:r>
            <a:rPr lang="en-US" sz="1200" kern="1200">
              <a:solidFill>
                <a:schemeClr val="tx2"/>
              </a:solidFill>
            </a:rPr>
            <a:t> citizen engagement </a:t>
          </a:r>
          <a:r>
            <a:rPr lang="pl-PL" sz="1200" kern="1200">
              <a:solidFill>
                <a:schemeClr val="tx2"/>
              </a:solidFill>
            </a:rPr>
            <a:t>and assistance to local authorities</a:t>
          </a:r>
          <a:endParaRPr lang="en-US" sz="1200" kern="1200">
            <a:solidFill>
              <a:schemeClr val="tx2"/>
            </a:solidFill>
          </a:endParaRPr>
        </a:p>
      </dsp:txBody>
      <dsp:txXfrm>
        <a:off x="773113" y="2027707"/>
        <a:ext cx="1447393" cy="868436"/>
      </dsp:txXfrm>
    </dsp:sp>
    <dsp:sp modelId="{CEBFE8D2-2E04-4FD1-BE3A-B5CD403ECBC6}">
      <dsp:nvSpPr>
        <dsp:cNvPr id="0" name=""/>
        <dsp:cNvSpPr/>
      </dsp:nvSpPr>
      <dsp:spPr>
        <a:xfrm>
          <a:off x="2365246" y="2027707"/>
          <a:ext cx="1447393" cy="868436"/>
        </a:xfrm>
        <a:prstGeom prst="rect">
          <a:avLst/>
        </a:prstGeom>
        <a:solidFill>
          <a:schemeClr val="accent5">
            <a:hueOff val="1787231"/>
            <a:satOff val="-38543"/>
            <a:lumOff val="353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2"/>
              </a:solidFill>
            </a:rPr>
            <a:t>Governance and coordination - </a:t>
          </a:r>
          <a:r>
            <a:rPr lang="fr-BE" sz="1200" kern="1200" err="1">
              <a:solidFill>
                <a:schemeClr val="tx2"/>
              </a:solidFill>
            </a:rPr>
            <a:t>Reformed</a:t>
          </a:r>
          <a:r>
            <a:rPr lang="pl-PL" sz="1200" kern="1200">
              <a:solidFill>
                <a:schemeClr val="tx2"/>
              </a:solidFill>
            </a:rPr>
            <a:t> </a:t>
          </a:r>
          <a:r>
            <a:rPr lang="en-US" sz="1200" kern="1200">
              <a:solidFill>
                <a:schemeClr val="tx2"/>
              </a:solidFill>
            </a:rPr>
            <a:t>expert group on urban mobility</a:t>
          </a:r>
        </a:p>
      </dsp:txBody>
      <dsp:txXfrm>
        <a:off x="2365246" y="2027707"/>
        <a:ext cx="1447393" cy="868436"/>
      </dsp:txXfrm>
    </dsp:sp>
    <dsp:sp modelId="{07FF1A59-03CB-47F7-9734-EFB6B85DE0BE}">
      <dsp:nvSpPr>
        <dsp:cNvPr id="0" name=""/>
        <dsp:cNvSpPr/>
      </dsp:nvSpPr>
      <dsp:spPr>
        <a:xfrm>
          <a:off x="3957379" y="2027707"/>
          <a:ext cx="1447393" cy="868436"/>
        </a:xfrm>
        <a:prstGeom prst="rect">
          <a:avLst/>
        </a:prstGeom>
        <a:solidFill>
          <a:schemeClr val="accent5">
            <a:hueOff val="1985812"/>
            <a:satOff val="-42825"/>
            <a:lumOff val="392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2"/>
              </a:solidFill>
            </a:rPr>
            <a:t>Funding and financing Urban Mobility Projects</a:t>
          </a:r>
        </a:p>
      </dsp:txBody>
      <dsp:txXfrm>
        <a:off x="3957379" y="2027707"/>
        <a:ext cx="1447393" cy="868436"/>
      </dsp:txXfrm>
    </dsp:sp>
    <dsp:sp modelId="{4E7B56EA-7F9E-481D-A3ED-C075C1F3A876}">
      <dsp:nvSpPr>
        <dsp:cNvPr id="0" name=""/>
        <dsp:cNvSpPr/>
      </dsp:nvSpPr>
      <dsp:spPr>
        <a:xfrm>
          <a:off x="5549512" y="2027707"/>
          <a:ext cx="1447393" cy="868436"/>
        </a:xfrm>
        <a:prstGeom prst="rect">
          <a:avLst/>
        </a:prstGeom>
        <a:solidFill>
          <a:schemeClr val="accent5">
            <a:hueOff val="2184393"/>
            <a:satOff val="-47108"/>
            <a:lumOff val="431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a:solidFill>
                <a:schemeClr val="tx2"/>
              </a:solidFill>
            </a:rPr>
            <a:t>Global </a:t>
          </a:r>
          <a:r>
            <a:rPr lang="fr-BE" sz="1600" kern="1200" err="1">
              <a:solidFill>
                <a:schemeClr val="tx2"/>
              </a:solidFill>
            </a:rPr>
            <a:t>outreach</a:t>
          </a:r>
          <a:endParaRPr lang="en-US" sz="1600" kern="1200">
            <a:solidFill>
              <a:schemeClr val="tx2"/>
            </a:solidFill>
          </a:endParaRPr>
        </a:p>
      </dsp:txBody>
      <dsp:txXfrm>
        <a:off x="5549512" y="2027707"/>
        <a:ext cx="1447393" cy="868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1246A-28EF-4851-977C-9131DCA945A4}">
      <dsp:nvSpPr>
        <dsp:cNvPr id="0" name=""/>
        <dsp:cNvSpPr/>
      </dsp:nvSpPr>
      <dsp:spPr>
        <a:xfrm>
          <a:off x="3418" y="0"/>
          <a:ext cx="1989943" cy="303571"/>
        </a:xfrm>
        <a:prstGeom prst="chevron">
          <a:avLst/>
        </a:prstGeom>
        <a:solidFill>
          <a:srgbClr val="D3E8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IE" sz="1800" kern="1200">
              <a:solidFill>
                <a:schemeClr val="tx1"/>
              </a:solidFill>
            </a:rPr>
            <a:t>2025</a:t>
          </a:r>
        </a:p>
      </dsp:txBody>
      <dsp:txXfrm>
        <a:off x="155204" y="0"/>
        <a:ext cx="1686372" cy="303571"/>
      </dsp:txXfrm>
    </dsp:sp>
    <dsp:sp modelId="{E6D54031-F1BE-4553-A5EF-2B712FDBC394}">
      <dsp:nvSpPr>
        <dsp:cNvPr id="0" name=""/>
        <dsp:cNvSpPr/>
      </dsp:nvSpPr>
      <dsp:spPr>
        <a:xfrm>
          <a:off x="1794367" y="0"/>
          <a:ext cx="1989943" cy="303571"/>
        </a:xfrm>
        <a:prstGeom prst="chevron">
          <a:avLst/>
        </a:prstGeom>
        <a:solidFill>
          <a:srgbClr val="B4C6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IE" sz="1800" kern="1200">
              <a:solidFill>
                <a:schemeClr val="tx1"/>
              </a:solidFill>
            </a:rPr>
            <a:t>2027</a:t>
          </a:r>
        </a:p>
      </dsp:txBody>
      <dsp:txXfrm>
        <a:off x="1946153" y="0"/>
        <a:ext cx="1686372" cy="303571"/>
      </dsp:txXfrm>
    </dsp:sp>
    <dsp:sp modelId="{5DEB5E60-51D4-4294-8764-65CAE612C97B}">
      <dsp:nvSpPr>
        <dsp:cNvPr id="0" name=""/>
        <dsp:cNvSpPr/>
      </dsp:nvSpPr>
      <dsp:spPr>
        <a:xfrm>
          <a:off x="3585316" y="0"/>
          <a:ext cx="1989943" cy="303571"/>
        </a:xfrm>
        <a:prstGeom prst="chevron">
          <a:avLst/>
        </a:prstGeom>
        <a:solidFill>
          <a:srgbClr val="8EAA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IE" sz="1800" kern="1200">
              <a:solidFill>
                <a:schemeClr val="tx1"/>
              </a:solidFill>
            </a:rPr>
            <a:t>2030</a:t>
          </a:r>
        </a:p>
      </dsp:txBody>
      <dsp:txXfrm>
        <a:off x="3737102" y="0"/>
        <a:ext cx="1686372" cy="303571"/>
      </dsp:txXfrm>
    </dsp:sp>
    <dsp:sp modelId="{89427AB7-552E-4541-A1A1-013BAC5BAAAA}">
      <dsp:nvSpPr>
        <dsp:cNvPr id="0" name=""/>
        <dsp:cNvSpPr/>
      </dsp:nvSpPr>
      <dsp:spPr>
        <a:xfrm>
          <a:off x="5376265" y="0"/>
          <a:ext cx="1989943" cy="303571"/>
        </a:xfrm>
        <a:prstGeom prst="chevron">
          <a:avLst/>
        </a:prstGeom>
        <a:solidFill>
          <a:srgbClr val="2F54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IE" sz="1800" kern="1200"/>
            <a:t>2040</a:t>
          </a:r>
        </a:p>
      </dsp:txBody>
      <dsp:txXfrm>
        <a:off x="5528051" y="0"/>
        <a:ext cx="1686372" cy="3035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Relationships xmlns="http://schemas.openxmlformats.org/package/2006/relationships"><Relationship Type="http://schemas.openxmlformats.org/officeDocument/2006/relationships/theme" Target="/ppt/theme/theme20.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09E5A0-033E-4828-878F-7F8E7038FFB9}" type="datetimeFigureOut">
              <a:rPr lang="en-GB" smtClean="0"/>
              <a:t>02/12/2025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20F6FD-F7AA-4877-9B45-30365D8B972C}" type="slidenum">
              <a:rPr lang="en-GB" smtClean="0"/>
              <a:t>‹#›</a:t>
            </a:fld>
            <a:endParaRPr lang="en-GB"/>
          </a:p>
        </p:txBody>
      </p:sp>
    </p:spTree>
    <p:extLst>
      <p:ext uri="{BB962C8B-B14F-4D97-AF65-F5344CB8AC3E}">
        <p14:creationId xmlns:p14="http://schemas.microsoft.com/office/powerpoint/2010/main" val="131693300"/>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ppt/theme/theme19.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DBF510-2B15-4469-B3E9-BBC7F1325BE2}" type="datetimeFigureOut">
              <a:rPr lang="en-GB" smtClean="0"/>
              <a:t>02/12/2025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75E986-C8E5-49A2-93B8-EA67D8C22081}" type="slidenum">
              <a:rPr lang="en-GB" smtClean="0"/>
              <a:t>‹#›</a:t>
            </a:fld>
            <a:endParaRPr lang="en-GB"/>
          </a:p>
        </p:txBody>
      </p:sp>
    </p:spTree>
    <p:extLst>
      <p:ext uri="{BB962C8B-B14F-4D97-AF65-F5344CB8AC3E}">
        <p14:creationId xmlns:p14="http://schemas.microsoft.com/office/powerpoint/2010/main" val="284828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63.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69.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70.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71.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72.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73.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74.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75.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76.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77.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78.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80.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81.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82.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83.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84.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85.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86.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87.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95.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96.xml" Id="rId2" /><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slide" Target="/ppt/slides/slide102.xml" Id="rId2" /><Relationship Type="http://schemas.openxmlformats.org/officeDocument/2006/relationships/notesMaster" Target="/ppt/notesMasters/notesMaster1.xml" Id="rId1" /></Relationships>
</file>

<file path=ppt/notesSlides/_rels/notesSlide32.xml.rels>&#65279;<?xml version="1.0" encoding="utf-8"?><Relationships xmlns="http://schemas.openxmlformats.org/package/2006/relationships"><Relationship Type="http://schemas.openxmlformats.org/officeDocument/2006/relationships/slide" Target="/ppt/slides/slide103.xml" Id="rId2" /><Relationship Type="http://schemas.openxmlformats.org/officeDocument/2006/relationships/notesMaster" Target="/ppt/notesMasters/notesMaster1.xml" Id="rId1" /></Relationships>
</file>

<file path=ppt/notesSlides/_rels/notesSlide33.xml.rels>&#65279;<?xml version="1.0" encoding="utf-8"?><Relationships xmlns="http://schemas.openxmlformats.org/package/2006/relationships"><Relationship Type="http://schemas.openxmlformats.org/officeDocument/2006/relationships/slide" Target="/ppt/slides/slide104.xml" Id="rId2" /><Relationship Type="http://schemas.openxmlformats.org/officeDocument/2006/relationships/notesMaster" Target="/ppt/notesMasters/notesMaster1.xml" Id="rId1" /></Relationships>
</file>

<file path=ppt/notesSlides/_rels/notesSlide34.xml.rels>&#65279;<?xml version="1.0" encoding="utf-8"?><Relationships xmlns="http://schemas.openxmlformats.org/package/2006/relationships"><Relationship Type="http://schemas.openxmlformats.org/officeDocument/2006/relationships/slide" Target="/ppt/slides/slide106.xml" Id="rId2" /><Relationship Type="http://schemas.openxmlformats.org/officeDocument/2006/relationships/notesMaster" Target="/ppt/notesMasters/notesMaster1.xml" Id="rId1" /></Relationships>
</file>

<file path=ppt/notesSlides/_rels/notesSlide35.xml.rels>&#65279;<?xml version="1.0" encoding="utf-8"?><Relationships xmlns="http://schemas.openxmlformats.org/package/2006/relationships"><Relationship Type="http://schemas.openxmlformats.org/officeDocument/2006/relationships/slide" Target="/ppt/slides/slide126.xml" Id="rId2" /><Relationship Type="http://schemas.openxmlformats.org/officeDocument/2006/relationships/notesMaster" Target="/ppt/notesMasters/notesMaster1.xml" Id="rId1" /></Relationships>
</file>

<file path=ppt/notesSlides/_rels/notesSlide36.xml.rels>&#65279;<?xml version="1.0" encoding="utf-8"?><Relationships xmlns="http://schemas.openxmlformats.org/package/2006/relationships"><Relationship Type="http://schemas.openxmlformats.org/officeDocument/2006/relationships/slide" Target="/ppt/slides/slide129.xml" Id="rId2" /><Relationship Type="http://schemas.openxmlformats.org/officeDocument/2006/relationships/notesMaster" Target="/ppt/notesMasters/notesMaster1.xml" Id="rId1" /></Relationships>
</file>

<file path=ppt/notesSlides/_rels/notesSlide37.xml.rels>&#65279;<?xml version="1.0" encoding="utf-8"?><Relationships xmlns="http://schemas.openxmlformats.org/package/2006/relationships"><Relationship Type="http://schemas.openxmlformats.org/officeDocument/2006/relationships/slide" Target="/ppt/slides/slide130.xml" Id="rId2" /><Relationship Type="http://schemas.openxmlformats.org/officeDocument/2006/relationships/notesMaster" Target="/ppt/notesMasters/notesMaster1.xml" Id="rId1" /></Relationships>
</file>

<file path=ppt/notesSlides/_rels/notesSlide38.xml.rels>&#65279;<?xml version="1.0" encoding="utf-8"?><Relationships xmlns="http://schemas.openxmlformats.org/package/2006/relationships"><Relationship Type="http://schemas.openxmlformats.org/officeDocument/2006/relationships/slide" Target="/ppt/slides/slide137.xml" Id="rId2" /><Relationship Type="http://schemas.openxmlformats.org/officeDocument/2006/relationships/notesMaster" Target="/ppt/notesMasters/notesMaster1.xml" Id="rId1" /></Relationships>
</file>

<file path=ppt/notesSlides/_rels/notesSlide39.xml.rels>&#65279;<?xml version="1.0" encoding="utf-8"?><Relationships xmlns="http://schemas.openxmlformats.org/package/2006/relationships"><Relationship Type="http://schemas.openxmlformats.org/officeDocument/2006/relationships/slide" Target="/ppt/slides/slide139.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40.xml.rels>&#65279;<?xml version="1.0" encoding="utf-8"?><Relationships xmlns="http://schemas.openxmlformats.org/package/2006/relationships"><Relationship Type="http://schemas.openxmlformats.org/officeDocument/2006/relationships/slide" Target="/ppt/slides/slide140.xml" Id="rId2" /><Relationship Type="http://schemas.openxmlformats.org/officeDocument/2006/relationships/notesMaster" Target="/ppt/notesMasters/notesMaster1.xml" Id="rId1" /></Relationships>
</file>

<file path=ppt/notesSlides/_rels/notesSlide41.xml.rels>&#65279;<?xml version="1.0" encoding="utf-8"?><Relationships xmlns="http://schemas.openxmlformats.org/package/2006/relationships"><Relationship Type="http://schemas.openxmlformats.org/officeDocument/2006/relationships/slide" Target="/ppt/slides/slide148.xml" Id="rId2" /><Relationship Type="http://schemas.openxmlformats.org/officeDocument/2006/relationships/notesMaster" Target="/ppt/notesMasters/notesMaster1.xml" Id="rId1" /></Relationships>
</file>

<file path=ppt/notesSlides/_rels/notesSlide42.xml.rels>&#65279;<?xml version="1.0" encoding="utf-8"?><Relationships xmlns="http://schemas.openxmlformats.org/package/2006/relationships"><Relationship Type="http://schemas.openxmlformats.org/officeDocument/2006/relationships/slide" Target="/ppt/slides/slide178.xml" Id="rId2" /><Relationship Type="http://schemas.openxmlformats.org/officeDocument/2006/relationships/notesMaster" Target="/ppt/notesMasters/notesMaster1.xml" Id="rId1" /></Relationships>
</file>

<file path=ppt/notesSlides/_rels/notesSlide43.xml.rels>&#65279;<?xml version="1.0" encoding="utf-8"?><Relationships xmlns="http://schemas.openxmlformats.org/package/2006/relationships"><Relationship Type="http://schemas.openxmlformats.org/officeDocument/2006/relationships/slide" Target="/ppt/slides/slide181.xml" Id="rId2" /><Relationship Type="http://schemas.openxmlformats.org/officeDocument/2006/relationships/notesMaster" Target="/ppt/notesMasters/notesMaster1.xml" Id="rId1" /></Relationships>
</file>

<file path=ppt/notesSlides/_rels/notesSlide44.xml.rels>&#65279;<?xml version="1.0" encoding="utf-8"?><Relationships xmlns="http://schemas.openxmlformats.org/package/2006/relationships"><Relationship Type="http://schemas.openxmlformats.org/officeDocument/2006/relationships/slide" Target="/ppt/slides/slide185.xml" Id="rId2" /><Relationship Type="http://schemas.openxmlformats.org/officeDocument/2006/relationships/notesMaster" Target="/ppt/notesMasters/notesMaster1.xml" Id="rId1" /></Relationships>
</file>

<file path=ppt/notesSlides/_rels/notesSlide45.xml.rels>&#65279;<?xml version="1.0" encoding="utf-8"?><Relationships xmlns="http://schemas.openxmlformats.org/package/2006/relationships"><Relationship Type="http://schemas.openxmlformats.org/officeDocument/2006/relationships/slide" Target="/ppt/slides/slide191.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30.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39.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58.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61.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62.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337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421721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469381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180976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93289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824960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4249211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38995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811831693_3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373" name="Google Shape;373;ge811831693_3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942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01009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European Green Deal</a:t>
            </a:r>
          </a:p>
          <a:p>
            <a:r>
              <a:rPr lang="en-GB"/>
              <a:t>Sustainable &amp; Smart Mobility Strategy</a:t>
            </a:r>
          </a:p>
          <a:p>
            <a:r>
              <a:rPr lang="en-GB"/>
              <a:t>Clean Industrial Deal</a:t>
            </a:r>
          </a:p>
        </p:txBody>
      </p:sp>
      <p:sp>
        <p:nvSpPr>
          <p:cNvPr id="4" name="Slide Number Placeholder 3"/>
          <p:cNvSpPr>
            <a:spLocks noGrp="1"/>
          </p:cNvSpPr>
          <p:nvPr>
            <p:ph type="sldNum" sz="quarter" idx="5"/>
          </p:nvPr>
        </p:nvSpPr>
        <p:spPr/>
        <p:txBody>
          <a:bodyPr/>
          <a:lstStyle/>
          <a:p>
            <a:fld id="{5D75E986-C8E5-49A2-93B8-EA67D8C22081}" type="slidenum">
              <a:rPr lang="en-GB" smtClean="0"/>
              <a:t>25</a:t>
            </a:fld>
            <a:endParaRPr lang="en-GB"/>
          </a:p>
        </p:txBody>
      </p:sp>
    </p:spTree>
    <p:extLst>
      <p:ext uri="{BB962C8B-B14F-4D97-AF65-F5344CB8AC3E}">
        <p14:creationId xmlns:p14="http://schemas.microsoft.com/office/powerpoint/2010/main" val="102121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82053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255085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811831693_3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373" name="Google Shape;373;ge811831693_3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526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964398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4140433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811831693_3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373" name="Google Shape;373;ge811831693_3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006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47258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481982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275420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504BC-1AA1-2E95-F985-49D8C82018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E7C628-6847-F21A-CF66-58F1FF5031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2968A87-FE1F-099B-ADC3-BDBCAE2272AA}"/>
              </a:ext>
            </a:extLst>
          </p:cNvPr>
          <p:cNvSpPr>
            <a:spLocks noGrp="1"/>
          </p:cNvSpPr>
          <p:nvPr>
            <p:ph type="body" idx="1"/>
          </p:nvPr>
        </p:nvSpPr>
        <p:spPr/>
        <p:txBody>
          <a:bodyPr/>
          <a:lstStyle/>
          <a:p>
            <a:r>
              <a:rPr lang="en-GB" sz="1600"/>
              <a:t>One of our Port Vision's goals is to become climate-neutral by 2050 at the latest. </a:t>
            </a:r>
          </a:p>
          <a:p>
            <a:endParaRPr lang="en-GB" sz="1600"/>
          </a:p>
          <a:p>
            <a:r>
              <a:rPr lang="en-GB" sz="1600"/>
              <a:t>This will create social value and foster broad prosperity.</a:t>
            </a:r>
          </a:p>
        </p:txBody>
      </p:sp>
      <p:sp>
        <p:nvSpPr>
          <p:cNvPr id="4" name="Tijdelijke aanduiding voor dianummer 3">
            <a:extLst>
              <a:ext uri="{FF2B5EF4-FFF2-40B4-BE49-F238E27FC236}">
                <a16:creationId xmlns:a16="http://schemas.microsoft.com/office/drawing/2014/main" id="{14E4C7A3-6D46-5729-FBA4-D3E9426E78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193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They will be joined by representatives from inland ports and from experts across Europe.</a:t>
            </a:r>
          </a:p>
        </p:txBody>
      </p:sp>
      <p:sp>
        <p:nvSpPr>
          <p:cNvPr id="4" name="Slide Number Placeholder 3"/>
          <p:cNvSpPr>
            <a:spLocks noGrp="1"/>
          </p:cNvSpPr>
          <p:nvPr>
            <p:ph type="sldNum" sz="quarter" idx="5"/>
          </p:nvPr>
        </p:nvSpPr>
        <p:spPr/>
        <p:txBody>
          <a:bodyPr/>
          <a:lstStyle/>
          <a:p>
            <a:fld id="{5D75E986-C8E5-49A2-93B8-EA67D8C22081}" type="slidenum">
              <a:rPr lang="en-GB" smtClean="0"/>
              <a:t>26</a:t>
            </a:fld>
            <a:endParaRPr lang="en-GB"/>
          </a:p>
        </p:txBody>
      </p:sp>
    </p:spTree>
    <p:extLst>
      <p:ext uri="{BB962C8B-B14F-4D97-AF65-F5344CB8AC3E}">
        <p14:creationId xmlns:p14="http://schemas.microsoft.com/office/powerpoint/2010/main" val="2825688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75C15-01CA-C5A4-D65A-8FBD9E9A75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F3FE13-ABDC-810E-4A9D-6C3291F543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20271B-CF6B-2179-88B5-5B0022E86ED0}"/>
              </a:ext>
            </a:extLst>
          </p:cNvPr>
          <p:cNvSpPr>
            <a:spLocks noGrp="1"/>
          </p:cNvSpPr>
          <p:nvPr>
            <p:ph type="body" idx="1"/>
          </p:nvPr>
        </p:nvSpPr>
        <p:spPr/>
        <p:txBody>
          <a:bodyPr/>
          <a:lstStyle/>
          <a:p>
            <a:r>
              <a:rPr lang="en-GB" sz="1600"/>
              <a:t>The collaboration between GRIP and Pioneers in Venlo generated a lot of positive energy. I wish you a similar experience!</a:t>
            </a:r>
          </a:p>
        </p:txBody>
      </p:sp>
      <p:sp>
        <p:nvSpPr>
          <p:cNvPr id="4" name="Tijdelijke aanduiding voor dianummer 3">
            <a:extLst>
              <a:ext uri="{FF2B5EF4-FFF2-40B4-BE49-F238E27FC236}">
                <a16:creationId xmlns:a16="http://schemas.microsoft.com/office/drawing/2014/main" id="{85C8594E-FDDE-691C-BD97-56F1D27026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333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337C7-091E-4745-9B52-36D6765D64E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0675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337C7-091E-4745-9B52-36D6765D64E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4405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Public Budget Allocations: </a:t>
            </a:r>
            <a:r>
              <a:rPr lang="en-US">
                <a:latin typeface="Arial" panose="020B0604020202020204" pitchFamily="34" charset="0"/>
                <a:cs typeface="Arial" panose="020B0604020202020204" pitchFamily="34" charset="0"/>
              </a:rPr>
              <a:t>Public budgets remain the backbone of inland waterway infrastructure funding. National and regional governments allocate resources, often as part of broader infrastructure or environmental programs. These funds usually cover:</a:t>
            </a:r>
          </a:p>
          <a:p>
            <a:r>
              <a:rPr lang="en-US">
                <a:latin typeface="Arial" panose="020B0604020202020204" pitchFamily="34" charset="0"/>
                <a:cs typeface="Arial" panose="020B0604020202020204" pitchFamily="34" charset="0"/>
              </a:rPr>
              <a:t>• Maintenance of river fairways, channels and locks.</a:t>
            </a:r>
          </a:p>
          <a:p>
            <a:r>
              <a:rPr lang="en-US">
                <a:latin typeface="Arial" panose="020B0604020202020204" pitchFamily="34" charset="0"/>
                <a:cs typeface="Arial" panose="020B0604020202020204" pitchFamily="34" charset="0"/>
              </a:rPr>
              <a:t>• Upgrades to navigation systems and safety features.</a:t>
            </a:r>
          </a:p>
          <a:p>
            <a:r>
              <a:rPr lang="en-US">
                <a:latin typeface="Arial" panose="020B0604020202020204" pitchFamily="34" charset="0"/>
                <a:cs typeface="Arial" panose="020B0604020202020204" pitchFamily="34" charset="0"/>
              </a:rPr>
              <a:t>• Climate adaptation and flood control measures.</a:t>
            </a:r>
          </a:p>
          <a:p>
            <a:r>
              <a:rPr lang="en-US">
                <a:latin typeface="Arial" panose="020B0604020202020204" pitchFamily="34" charset="0"/>
                <a:cs typeface="Arial" panose="020B0604020202020204" pitchFamily="34" charset="0"/>
              </a:rPr>
              <a:t>While public budgets provide stability, they are often subject to political cycles and fiscal constraints. Long-term infrastructure planning can be disrupted by shifting priorities. Moreover, maintenance backlogs and aging infrastructure require consistent investment, which is not always guaranteed. Countries with strong regional governance (e.g., Germany) tend to have more decentralized and responsive funding mechanisms.</a:t>
            </a:r>
          </a:p>
          <a:p>
            <a:endParaRPr lang="en-US">
              <a:latin typeface="Arial" panose="020B0604020202020204" pitchFamily="34" charset="0"/>
              <a:cs typeface="Arial" panose="020B0604020202020204" pitchFamily="34" charset="0"/>
            </a:endParaRPr>
          </a:p>
          <a:p>
            <a:r>
              <a:rPr lang="en-US" sz="1200" b="1" kern="1200">
                <a:solidFill>
                  <a:schemeClr val="tx1"/>
                </a:solidFill>
                <a:latin typeface="Arial" panose="020B0604020202020204" pitchFamily="34" charset="0"/>
                <a:ea typeface="+mn-ea"/>
                <a:cs typeface="Arial" panose="020B0604020202020204" pitchFamily="34" charset="0"/>
              </a:rPr>
              <a:t>EU, National and Regional Grants: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Arial" panose="020B0604020202020204" pitchFamily="34" charset="0"/>
                <a:ea typeface="+mn-ea"/>
                <a:cs typeface="Arial" panose="020B0604020202020204" pitchFamily="34" charset="0"/>
              </a:rPr>
              <a:t>EU grants </a:t>
            </a:r>
            <a:r>
              <a:rPr lang="en-US" sz="1200" kern="1200">
                <a:solidFill>
                  <a:schemeClr val="tx1"/>
                </a:solidFill>
                <a:latin typeface="Arial" panose="020B0604020202020204" pitchFamily="34" charset="0"/>
                <a:ea typeface="+mn-ea"/>
                <a:cs typeface="Arial" panose="020B0604020202020204" pitchFamily="34" charset="0"/>
              </a:rPr>
              <a:t>are non-repayable funds aimed at enhancing infrastructure and innovation. Most relevant programmes include </a:t>
            </a:r>
            <a:r>
              <a:rPr lang="en-US" sz="1200" b="1" kern="1200">
                <a:solidFill>
                  <a:schemeClr val="tx1"/>
                </a:solidFill>
                <a:latin typeface="Arial" panose="020B0604020202020204" pitchFamily="34" charset="0"/>
                <a:ea typeface="+mn-ea"/>
                <a:cs typeface="Arial" panose="020B0604020202020204" pitchFamily="34" charset="0"/>
              </a:rPr>
              <a:t>Connecting Europe Facility, sector “Transport”</a:t>
            </a:r>
            <a:r>
              <a:rPr lang="en-US" sz="1200" kern="1200">
                <a:solidFill>
                  <a:schemeClr val="tx1"/>
                </a:solidFill>
                <a:latin typeface="Arial" panose="020B0604020202020204" pitchFamily="34" charset="0"/>
                <a:ea typeface="+mn-ea"/>
                <a:cs typeface="Arial" panose="020B0604020202020204" pitchFamily="34" charset="0"/>
              </a:rPr>
              <a:t> (maintenance, modernization, and climate adaptation of river fairways, channels and locks; upgrades to inland waterway ports for multimodal connectivity, digitalization and sustainability; deployment of alternative fuel infrastructure, renewable energy integration, and emission reduction; enhancing Cross-Border Connectivity); </a:t>
            </a:r>
            <a:r>
              <a:rPr lang="en-US" sz="1200" b="1" kern="1200">
                <a:solidFill>
                  <a:schemeClr val="tx1"/>
                </a:solidFill>
                <a:latin typeface="Arial" panose="020B0604020202020204" pitchFamily="34" charset="0"/>
                <a:ea typeface="+mn-ea"/>
                <a:cs typeface="Arial" panose="020B0604020202020204" pitchFamily="34" charset="0"/>
              </a:rPr>
              <a:t>Horizon Europe </a:t>
            </a:r>
            <a:r>
              <a:rPr lang="en-US" sz="1200" kern="1200">
                <a:solidFill>
                  <a:schemeClr val="tx1"/>
                </a:solidFill>
                <a:latin typeface="Arial" panose="020B0604020202020204" pitchFamily="34" charset="0"/>
                <a:ea typeface="+mn-ea"/>
                <a:cs typeface="Arial" panose="020B0604020202020204" pitchFamily="34" charset="0"/>
              </a:rPr>
              <a:t>(supporting R&amp;D in vessel innovation (electrification), alternative fuels, and digitalization); </a:t>
            </a:r>
            <a:r>
              <a:rPr lang="en-US" sz="1200" b="1" kern="1200">
                <a:solidFill>
                  <a:schemeClr val="tx1"/>
                </a:solidFill>
                <a:latin typeface="Arial" panose="020B0604020202020204" pitchFamily="34" charset="0"/>
                <a:ea typeface="+mn-ea"/>
                <a:cs typeface="Arial" panose="020B0604020202020204" pitchFamily="34" charset="0"/>
              </a:rPr>
              <a:t>LIFE Programme (</a:t>
            </a:r>
            <a:r>
              <a:rPr lang="en-US" sz="1200" b="0" kern="1200">
                <a:solidFill>
                  <a:schemeClr val="tx1"/>
                </a:solidFill>
                <a:latin typeface="Arial" panose="020B0604020202020204" pitchFamily="34" charset="0"/>
                <a:ea typeface="+mn-ea"/>
                <a:cs typeface="Arial" panose="020B0604020202020204" pitchFamily="34" charset="0"/>
              </a:rPr>
              <a:t>funds environmental and climate adaptation projects); </a:t>
            </a:r>
            <a:r>
              <a:rPr lang="en-US" sz="1200" b="1" kern="1200">
                <a:solidFill>
                  <a:schemeClr val="tx1"/>
                </a:solidFill>
                <a:latin typeface="Arial" panose="020B0604020202020204" pitchFamily="34" charset="0"/>
                <a:ea typeface="+mn-ea"/>
                <a:cs typeface="Arial" panose="020B0604020202020204" pitchFamily="34" charset="0"/>
              </a:rPr>
              <a:t>Innovation Fund </a:t>
            </a:r>
            <a:r>
              <a:rPr lang="en-US" sz="1200" b="0" kern="1200">
                <a:solidFill>
                  <a:schemeClr val="tx1"/>
                </a:solidFill>
                <a:latin typeface="Arial" panose="020B0604020202020204" pitchFamily="34" charset="0"/>
                <a:ea typeface="+mn-ea"/>
                <a:cs typeface="Arial" panose="020B0604020202020204" pitchFamily="34" charset="0"/>
              </a:rPr>
              <a:t>(supporting low-carbon technologies and decarbonization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Arial" panose="020B0604020202020204" pitchFamily="34" charset="0"/>
                <a:ea typeface="+mn-ea"/>
                <a:cs typeface="Arial" panose="020B0604020202020204" pitchFamily="34" charset="0"/>
              </a:rPr>
              <a:t>EU Grants are essential for initiating projects that lack immediate commercial viability. They support innovation and sustainability goals but are competitive and require detailed proposals. EU grants often serve as seed funding, encouraging further investment from national or private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Arial" panose="020B0604020202020204" pitchFamily="34" charset="0"/>
                <a:ea typeface="+mn-ea"/>
                <a:cs typeface="Arial" panose="020B0604020202020204" pitchFamily="34" charset="0"/>
              </a:rPr>
              <a:t>National and Regional Grants: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Arial" panose="020B0604020202020204" pitchFamily="34" charset="0"/>
                <a:ea typeface="+mn-ea"/>
                <a:cs typeface="Arial" panose="020B0604020202020204" pitchFamily="34" charset="0"/>
              </a:rPr>
              <a:t>National and regional grants are usually used for: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latin typeface="Arial" panose="020B0604020202020204" pitchFamily="34" charset="0"/>
                <a:ea typeface="+mn-ea"/>
                <a:cs typeface="Arial" panose="020B0604020202020204" pitchFamily="34" charset="0"/>
              </a:rPr>
              <a:t>Fleet modernization;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latin typeface="Arial" panose="020B0604020202020204" pitchFamily="34" charset="0"/>
                <a:ea typeface="+mn-ea"/>
                <a:cs typeface="Arial" panose="020B0604020202020204" pitchFamily="34" charset="0"/>
              </a:rPr>
              <a:t>Modal shift incentives (road to waterborne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latin typeface="Arial" panose="020B0604020202020204" pitchFamily="34" charset="0"/>
                <a:ea typeface="+mn-ea"/>
                <a:cs typeface="Arial" panose="020B0604020202020204" pitchFamily="34" charset="0"/>
              </a:rPr>
              <a:t>Emission reduction and environmental compliance.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a:solidFill>
                  <a:schemeClr val="tx1"/>
                </a:solidFill>
                <a:latin typeface="Arial" panose="020B0604020202020204" pitchFamily="34" charset="0"/>
                <a:ea typeface="+mn-ea"/>
                <a:cs typeface="Arial" panose="020B0604020202020204" pitchFamily="34" charset="0"/>
              </a:rPr>
              <a:t>National and regional grants are more flexible and can be tailored to local needs. They are effective in promoting modal shift and environmental upgrades. However, their availability depends on national policy priorities and budgetary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Arial" panose="020B0604020202020204" pitchFamily="34" charset="0"/>
                <a:ea typeface="+mn-ea"/>
                <a:cs typeface="Arial" panose="020B0604020202020204" pitchFamily="34" charset="0"/>
              </a:rPr>
              <a:t>Public-Private Partnerships (PPPs):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latin typeface="Arial" panose="020B0604020202020204" pitchFamily="34" charset="0"/>
                <a:ea typeface="+mn-ea"/>
                <a:cs typeface="Arial" panose="020B0604020202020204" pitchFamily="34" charset="0"/>
              </a:rPr>
              <a:t>PPPs leverage private investment while maintaining public oversight: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latin typeface="Arial" panose="020B0604020202020204" pitchFamily="34" charset="0"/>
                <a:ea typeface="+mn-ea"/>
                <a:cs typeface="Arial" panose="020B0604020202020204" pitchFamily="34" charset="0"/>
              </a:rPr>
              <a:t>• Design-Build-Finance-Operate-Maintain (DBFOM).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latin typeface="Arial" panose="020B0604020202020204" pitchFamily="34" charset="0"/>
                <a:ea typeface="+mn-ea"/>
                <a:cs typeface="Arial" panose="020B0604020202020204" pitchFamily="34" charset="0"/>
              </a:rPr>
              <a:t>• Availability Payment PPPs: Payments based on infrastructure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latin typeface="Arial" panose="020B0604020202020204" pitchFamily="34" charset="0"/>
                <a:ea typeface="+mn-ea"/>
                <a:cs typeface="Arial" panose="020B0604020202020204" pitchFamily="34" charset="0"/>
              </a:rPr>
              <a:t>• Concession Models: Private operation with user fee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Arial" panose="020B0604020202020204" pitchFamily="34" charset="0"/>
                <a:ea typeface="+mn-ea"/>
                <a:cs typeface="Arial" panose="020B0604020202020204" pitchFamily="34" charset="0"/>
              </a:rPr>
              <a:t>PPPs can accelerate project delivery and introduce efficiency. They are suitable for large-scale infrastructure with clear revenue streams. However, they require strong legal frameworks, transparent procurement, and careful risk allocation to avoid cost overruns or service failures.</a:t>
            </a:r>
            <a:endParaRPr lang="en-GB"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Arial" panose="020B0604020202020204" pitchFamily="34" charset="0"/>
                <a:ea typeface="+mn-ea"/>
                <a:cs typeface="Arial" panose="020B0604020202020204" pitchFamily="34" charset="0"/>
              </a:rPr>
              <a:t>Risk management is central to PPP success. Poorly structured contracts can lead to disputes or financial losses. Blending instruments (e.g., guarantees, grants) reduce risk and improve bankability, especially in emerging markets.</a:t>
            </a:r>
            <a:endParaRPr lang="en-GB" sz="1200" b="0" kern="1200">
              <a:solidFill>
                <a:schemeClr val="tx1"/>
              </a:solidFill>
              <a:latin typeface="Arial" panose="020B0604020202020204" pitchFamily="34" charset="0"/>
              <a:ea typeface="+mn-ea"/>
              <a:cs typeface="Arial" panose="020B0604020202020204" pitchFamily="34" charset="0"/>
            </a:endParaRPr>
          </a:p>
          <a:p>
            <a:endParaRPr lang="en-GB" sz="1200" b="1" kern="1200">
              <a:solidFill>
                <a:schemeClr val="tx1"/>
              </a:solidFill>
              <a:latin typeface="+mn-lt"/>
              <a:ea typeface="+mn-ea"/>
              <a:cs typeface="+mn-cs"/>
            </a:endParaRPr>
          </a:p>
          <a:p>
            <a:r>
              <a:rPr lang="en-GB" sz="1200" b="1" kern="1200">
                <a:solidFill>
                  <a:schemeClr val="tx1"/>
                </a:solidFill>
                <a:latin typeface="Arial" panose="020B0604020202020204" pitchFamily="34" charset="0"/>
                <a:ea typeface="+mn-ea"/>
                <a:cs typeface="Arial" panose="020B0604020202020204" pitchFamily="34" charset="0"/>
              </a:rPr>
              <a:t>Revenue Generating Models:</a:t>
            </a:r>
          </a:p>
          <a:p>
            <a:endParaRPr lang="en-GB" sz="1200" b="1" kern="1200">
              <a:solidFill>
                <a:schemeClr val="tx1"/>
              </a:solidFill>
              <a:latin typeface="Arial" panose="020B0604020202020204" pitchFamily="34" charset="0"/>
              <a:ea typeface="+mn-ea"/>
              <a:cs typeface="Arial" panose="020B0604020202020204" pitchFamily="34" charset="0"/>
            </a:endParaRPr>
          </a:p>
          <a:p>
            <a:r>
              <a:rPr lang="en-US" sz="1200" b="0" kern="1200">
                <a:solidFill>
                  <a:schemeClr val="tx1"/>
                </a:solidFill>
                <a:latin typeface="Arial" panose="020B0604020202020204" pitchFamily="34" charset="0"/>
                <a:ea typeface="+mn-ea"/>
                <a:cs typeface="Arial" panose="020B0604020202020204" pitchFamily="34" charset="0"/>
              </a:rPr>
              <a:t>Direct Revenues</a:t>
            </a:r>
          </a:p>
          <a:p>
            <a:r>
              <a:rPr lang="en-US" sz="1200" b="0" kern="1200">
                <a:solidFill>
                  <a:schemeClr val="tx1"/>
                </a:solidFill>
                <a:latin typeface="Arial" panose="020B0604020202020204" pitchFamily="34" charset="0"/>
                <a:ea typeface="+mn-ea"/>
                <a:cs typeface="Arial" panose="020B0604020202020204" pitchFamily="34" charset="0"/>
              </a:rPr>
              <a:t>• User fees: Lockage tolls, port charges.</a:t>
            </a:r>
          </a:p>
          <a:p>
            <a:r>
              <a:rPr lang="en-US" sz="1200" b="0" kern="1200">
                <a:solidFill>
                  <a:schemeClr val="tx1"/>
                </a:solidFill>
                <a:latin typeface="Arial" panose="020B0604020202020204" pitchFamily="34" charset="0"/>
                <a:ea typeface="+mn-ea"/>
                <a:cs typeface="Arial" panose="020B0604020202020204" pitchFamily="34" charset="0"/>
              </a:rPr>
              <a:t>• Leases and concessions: Terminal operations.</a:t>
            </a:r>
          </a:p>
          <a:p>
            <a:r>
              <a:rPr lang="en-US" sz="1200" b="0" kern="1200">
                <a:solidFill>
                  <a:schemeClr val="tx1"/>
                </a:solidFill>
                <a:latin typeface="Arial" panose="020B0604020202020204" pitchFamily="34" charset="0"/>
                <a:ea typeface="+mn-ea"/>
                <a:cs typeface="Arial" panose="020B0604020202020204" pitchFamily="34" charset="0"/>
              </a:rPr>
              <a:t>• Ancillary services: Tourism, energy generation.</a:t>
            </a:r>
          </a:p>
          <a:p>
            <a:r>
              <a:rPr lang="en-US" sz="1200" b="0" kern="1200">
                <a:solidFill>
                  <a:schemeClr val="tx1"/>
                </a:solidFill>
                <a:latin typeface="Arial" panose="020B0604020202020204" pitchFamily="34" charset="0"/>
                <a:ea typeface="+mn-ea"/>
                <a:cs typeface="Arial" panose="020B0604020202020204" pitchFamily="34" charset="0"/>
              </a:rPr>
              <a:t>Revenue generation is vital for financial sustainability. However, fee structures must balance cost recovery with competitiveness. Over-reliance on user fees can deter usage, especially for low-margin cargo.</a:t>
            </a:r>
          </a:p>
          <a:p>
            <a:endParaRPr lang="en-US" sz="1200" b="0" kern="1200">
              <a:solidFill>
                <a:schemeClr val="tx1"/>
              </a:solidFill>
              <a:latin typeface="+mn-lt"/>
              <a:ea typeface="+mn-ea"/>
              <a:cs typeface="+mn-cs"/>
            </a:endParaRPr>
          </a:p>
          <a:p>
            <a:r>
              <a:rPr lang="en-GB" sz="1200" b="1" kern="1200">
                <a:solidFill>
                  <a:schemeClr val="tx1"/>
                </a:solidFill>
                <a:latin typeface="Arial" panose="020B0604020202020204" pitchFamily="34" charset="0"/>
                <a:ea typeface="+mn-ea"/>
                <a:cs typeface="Arial" panose="020B0604020202020204" pitchFamily="34" charset="0"/>
              </a:rPr>
              <a:t>Blended Finance Models:</a:t>
            </a:r>
          </a:p>
          <a:p>
            <a:endParaRPr lang="en-GB" sz="1200" b="1" kern="1200">
              <a:solidFill>
                <a:schemeClr val="tx1"/>
              </a:solidFill>
              <a:latin typeface="Arial" panose="020B0604020202020204" pitchFamily="34" charset="0"/>
              <a:ea typeface="+mn-ea"/>
              <a:cs typeface="Arial" panose="020B0604020202020204" pitchFamily="34" charset="0"/>
            </a:endParaRPr>
          </a:p>
          <a:p>
            <a:r>
              <a:rPr lang="en-US" sz="1200" b="0" kern="1200">
                <a:solidFill>
                  <a:schemeClr val="tx1"/>
                </a:solidFill>
                <a:latin typeface="Arial" panose="020B0604020202020204" pitchFamily="34" charset="0"/>
                <a:ea typeface="+mn-ea"/>
                <a:cs typeface="Arial" panose="020B0604020202020204" pitchFamily="34" charset="0"/>
              </a:rPr>
              <a:t>Blended finance combines grants with loans or equity:</a:t>
            </a:r>
          </a:p>
          <a:p>
            <a:r>
              <a:rPr lang="en-US" sz="1200" b="0" kern="1200">
                <a:solidFill>
                  <a:schemeClr val="tx1"/>
                </a:solidFill>
                <a:latin typeface="Arial" panose="020B0604020202020204" pitchFamily="34" charset="0"/>
                <a:ea typeface="+mn-ea"/>
                <a:cs typeface="Arial" panose="020B0604020202020204" pitchFamily="34" charset="0"/>
              </a:rPr>
              <a:t>• Investment grants.</a:t>
            </a:r>
          </a:p>
          <a:p>
            <a:r>
              <a:rPr lang="en-US" sz="1200" b="0" kern="1200">
                <a:solidFill>
                  <a:schemeClr val="tx1"/>
                </a:solidFill>
                <a:latin typeface="Arial" panose="020B0604020202020204" pitchFamily="34" charset="0"/>
                <a:ea typeface="+mn-ea"/>
                <a:cs typeface="Arial" panose="020B0604020202020204" pitchFamily="34" charset="0"/>
              </a:rPr>
              <a:t>• Interest rate subsidies.</a:t>
            </a:r>
          </a:p>
          <a:p>
            <a:r>
              <a:rPr lang="en-US" sz="1200" b="0" kern="1200">
                <a:solidFill>
                  <a:schemeClr val="tx1"/>
                </a:solidFill>
                <a:latin typeface="Arial" panose="020B0604020202020204" pitchFamily="34" charset="0"/>
                <a:ea typeface="+mn-ea"/>
                <a:cs typeface="Arial" panose="020B0604020202020204" pitchFamily="34" charset="0"/>
              </a:rPr>
              <a:t>• Technical assistance.</a:t>
            </a:r>
          </a:p>
          <a:p>
            <a:r>
              <a:rPr lang="en-US" sz="1200" b="0" kern="1200">
                <a:solidFill>
                  <a:schemeClr val="tx1"/>
                </a:solidFill>
                <a:latin typeface="Arial" panose="020B0604020202020204" pitchFamily="34" charset="0"/>
                <a:ea typeface="+mn-ea"/>
                <a:cs typeface="Arial" panose="020B0604020202020204" pitchFamily="34" charset="0"/>
              </a:rPr>
              <a:t>• Guarantees.</a:t>
            </a:r>
          </a:p>
          <a:p>
            <a:r>
              <a:rPr lang="en-US" sz="1200" b="0" kern="1200">
                <a:solidFill>
                  <a:schemeClr val="tx1"/>
                </a:solidFill>
                <a:latin typeface="Arial" panose="020B0604020202020204" pitchFamily="34" charset="0"/>
                <a:ea typeface="+mn-ea"/>
                <a:cs typeface="Arial" panose="020B0604020202020204" pitchFamily="34" charset="0"/>
              </a:rPr>
              <a:t>• Concessional Loans (Low-interest Loans);</a:t>
            </a:r>
          </a:p>
          <a:p>
            <a:r>
              <a:rPr lang="en-US" sz="1200" b="0" kern="1200">
                <a:solidFill>
                  <a:schemeClr val="tx1"/>
                </a:solidFill>
                <a:latin typeface="Arial" panose="020B0604020202020204" pitchFamily="34" charset="0"/>
                <a:ea typeface="+mn-ea"/>
                <a:cs typeface="Arial" panose="020B0604020202020204" pitchFamily="34" charset="0"/>
              </a:rPr>
              <a:t>• Equity financing (direct equity, fund investments, first-loss equity). </a:t>
            </a:r>
          </a:p>
          <a:p>
            <a:pPr marL="0" algn="l" defTabSz="914400" rtl="0" eaLnBrk="1" latinLnBrk="0" hangingPunct="1"/>
            <a:r>
              <a:rPr lang="en-US" sz="1200" b="0" kern="1200">
                <a:solidFill>
                  <a:schemeClr val="tx1"/>
                </a:solidFill>
                <a:latin typeface="Arial" panose="020B0604020202020204" pitchFamily="34" charset="0"/>
                <a:ea typeface="+mn-ea"/>
                <a:cs typeface="Arial" panose="020B0604020202020204" pitchFamily="34" charset="0"/>
              </a:rPr>
              <a:t>Blended finance mobilizes private capital for public goods. It is especially useful for projects with high social impact but low financial returns. EU instruments help structure deals and attract institutional investors.</a:t>
            </a:r>
          </a:p>
          <a:p>
            <a:pPr marL="0" algn="l" defTabSz="914400" rtl="0" eaLnBrk="1" latinLnBrk="0" hangingPunct="1"/>
            <a:endParaRPr lang="en-US" sz="1200" b="1" kern="120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en-US" sz="1200" b="1" kern="1200">
                <a:solidFill>
                  <a:schemeClr val="tx1"/>
                </a:solidFill>
                <a:latin typeface="Arial" panose="020B0604020202020204" pitchFamily="34" charset="0"/>
                <a:ea typeface="+mn-ea"/>
                <a:cs typeface="Arial" panose="020B0604020202020204" pitchFamily="34" charset="0"/>
              </a:rPr>
              <a:t>Innovative Mechanisms:</a:t>
            </a:r>
          </a:p>
          <a:p>
            <a:pPr marL="0" algn="l" defTabSz="914400" rtl="0" eaLnBrk="1" latinLnBrk="0" hangingPunct="1"/>
            <a:r>
              <a:rPr lang="en-US" sz="1200" b="0" kern="1200">
                <a:solidFill>
                  <a:schemeClr val="tx1"/>
                </a:solidFill>
                <a:latin typeface="Arial" panose="020B0604020202020204" pitchFamily="34" charset="0"/>
                <a:ea typeface="+mn-ea"/>
                <a:cs typeface="Arial" panose="020B0604020202020204" pitchFamily="34" charset="0"/>
              </a:rPr>
              <a:t>• Commercial Value Capture (CVC): Retail and real estate near waterways.</a:t>
            </a:r>
          </a:p>
          <a:p>
            <a:pPr marL="0" algn="l" defTabSz="914400" rtl="0" eaLnBrk="1" latinLnBrk="0" hangingPunct="1"/>
            <a:r>
              <a:rPr lang="en-US" sz="1200" b="0" kern="1200">
                <a:solidFill>
                  <a:schemeClr val="tx1"/>
                </a:solidFill>
                <a:latin typeface="Arial" panose="020B0604020202020204" pitchFamily="34" charset="0"/>
                <a:ea typeface="+mn-ea"/>
                <a:cs typeface="Arial" panose="020B0604020202020204" pitchFamily="34" charset="0"/>
              </a:rPr>
              <a:t>• Land Value Capture (LVC): Taxing increased land value due to infrastructure.</a:t>
            </a:r>
          </a:p>
          <a:p>
            <a:pPr marL="0" algn="l" defTabSz="914400" rtl="0" eaLnBrk="1" latinLnBrk="0" hangingPunct="1"/>
            <a:r>
              <a:rPr lang="en-US" sz="1200" b="0" kern="1200">
                <a:solidFill>
                  <a:schemeClr val="tx1"/>
                </a:solidFill>
                <a:latin typeface="Arial" panose="020B0604020202020204" pitchFamily="34" charset="0"/>
                <a:ea typeface="+mn-ea"/>
                <a:cs typeface="Arial" panose="020B0604020202020204" pitchFamily="34" charset="0"/>
              </a:rPr>
              <a:t>Innovative mechanisms tap into indirect benefits of infrastructure. CVC and LVC require coordination with urban planning and taxation authorities. They are underutilized in many regions but offer significant potential.</a:t>
            </a:r>
          </a:p>
          <a:p>
            <a:pPr marL="0" algn="l" defTabSz="914400" rtl="0" eaLnBrk="1" latinLnBrk="0" hangingPunct="1"/>
            <a:endParaRPr lang="en-US" sz="1200" b="0" kern="120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en-US" sz="1200" b="1" kern="120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en-US" sz="1200" b="1" kern="120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en-US" sz="1200" b="1" kern="1200">
              <a:solidFill>
                <a:schemeClr val="tx1"/>
              </a:solidFill>
              <a:latin typeface="Arial" panose="020B0604020202020204" pitchFamily="34" charset="0"/>
              <a:ea typeface="+mn-ea"/>
              <a:cs typeface="Arial" panose="020B0604020202020204" pitchFamily="34" charset="0"/>
            </a:endParaRPr>
          </a:p>
          <a:p>
            <a:endParaRPr lang="en-US" sz="1200" b="0" kern="1200">
              <a:solidFill>
                <a:schemeClr val="tx1"/>
              </a:solidFill>
              <a:latin typeface="Arial" panose="020B0604020202020204" pitchFamily="34" charset="0"/>
              <a:ea typeface="+mn-ea"/>
              <a:cs typeface="Arial" panose="020B0604020202020204" pitchFamily="34" charset="0"/>
            </a:endParaRPr>
          </a:p>
          <a:p>
            <a:endParaRPr lang="en-US" sz="1200" b="0" kern="1200">
              <a:solidFill>
                <a:schemeClr val="tx1"/>
              </a:solidFill>
              <a:latin typeface="Arial" panose="020B0604020202020204" pitchFamily="34" charset="0"/>
              <a:ea typeface="+mn-ea"/>
              <a:cs typeface="Arial" panose="020B0604020202020204" pitchFamily="34" charset="0"/>
            </a:endParaRPr>
          </a:p>
          <a:p>
            <a:endParaRPr lang="en-US" sz="1200" b="0" kern="1200">
              <a:solidFill>
                <a:schemeClr val="tx1"/>
              </a:solidFill>
              <a:latin typeface="Arial" panose="020B0604020202020204" pitchFamily="34" charset="0"/>
              <a:ea typeface="+mn-ea"/>
              <a:cs typeface="Arial" panose="020B0604020202020204" pitchFamily="34" charset="0"/>
            </a:endParaRPr>
          </a:p>
          <a:p>
            <a:endParaRPr lang="en-GB" sz="1200" b="1" kern="1200">
              <a:solidFill>
                <a:schemeClr val="tx1"/>
              </a:solidFill>
              <a:latin typeface="+mn-lt"/>
              <a:ea typeface="+mn-ea"/>
              <a:cs typeface="+mn-cs"/>
            </a:endParaRPr>
          </a:p>
          <a:p>
            <a:endParaRPr lang="en-GB" sz="1200" b="1"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337C7-091E-4745-9B52-36D6765D64E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318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337C7-091E-4745-9B52-36D6765D64E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211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8014F-031F-0F2C-5C30-A35D365BB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FA0CB-C62A-5806-A901-6DD1A829F64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22407D2-D8F6-769F-04A4-A3EAF118B46A}"/>
              </a:ext>
            </a:extLst>
          </p:cNvPr>
          <p:cNvSpPr>
            <a:spLocks noGrp="1"/>
          </p:cNvSpPr>
          <p:nvPr>
            <p:ph type="body" idx="1"/>
          </p:nvPr>
        </p:nvSpPr>
        <p:spPr/>
        <p:txBody>
          <a:bodyPr/>
          <a:lstStyle/>
          <a:p>
            <a:r>
              <a:rPr lang="en-GB"/>
              <a:t>They will be joined by representatives from inland ports and from experts across Europe.</a:t>
            </a:r>
          </a:p>
        </p:txBody>
      </p:sp>
      <p:sp>
        <p:nvSpPr>
          <p:cNvPr id="4" name="Slide Number Placeholder 3">
            <a:extLst>
              <a:ext uri="{FF2B5EF4-FFF2-40B4-BE49-F238E27FC236}">
                <a16:creationId xmlns:a16="http://schemas.microsoft.com/office/drawing/2014/main" id="{1A4C7886-EE47-3921-7944-81475BB1D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07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D1CF9-331F-436F-8434-21ED0A3BAEE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088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7516F-1B4B-C18D-ADB7-9875E2389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19CF4-3031-5F43-6A7D-F52BCDC3657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71993D4-51A4-CEB5-3550-0EBCF57CC25B}"/>
              </a:ext>
            </a:extLst>
          </p:cNvPr>
          <p:cNvSpPr>
            <a:spLocks noGrp="1"/>
          </p:cNvSpPr>
          <p:nvPr>
            <p:ph type="body" idx="1"/>
          </p:nvPr>
        </p:nvSpPr>
        <p:spPr/>
        <p:txBody>
          <a:bodyPr/>
          <a:lstStyle/>
          <a:p>
            <a:endParaRPr lang="en-150"/>
          </a:p>
        </p:txBody>
      </p:sp>
      <p:sp>
        <p:nvSpPr>
          <p:cNvPr id="4" name="Slide Number Placeholder 3">
            <a:extLst>
              <a:ext uri="{FF2B5EF4-FFF2-40B4-BE49-F238E27FC236}">
                <a16:creationId xmlns:a16="http://schemas.microsoft.com/office/drawing/2014/main" id="{D53073AA-884C-4F66-6AAF-B4E2D901BC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D1CF9-331F-436F-8434-21ED0A3BAEE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732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232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36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2 minutes on </a:t>
            </a:r>
            <a:r>
              <a:rPr lang="en-US" err="1"/>
              <a:t>MultiRELOAD</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75FD1-DADA-4C86-AE99-6C6EEE5BD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138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D1CF9-331F-436F-8434-21ED0A3BAEE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779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5D96-2D2E-41C9-90BE-611BED0507E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648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47DE0-497B-469B-93C0-2001431721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5482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47DE0-497B-469B-93C0-2001431721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6630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47DE0-497B-469B-93C0-2001431721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6141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47DE0-497B-469B-93C0-2001431721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78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75FD1-DADA-4C86-AE99-6C6EEE5BD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7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800">
                <a:solidFill>
                  <a:srgbClr val="242424"/>
                </a:solidFill>
                <a:effectLst/>
                <a:latin typeface="Aptos" panose="020B0004020202020204" pitchFamily="34" charset="0"/>
                <a:ea typeface="Aptos" panose="020B0004020202020204" pitchFamily="34" charset="0"/>
                <a:cs typeface="Aptos" panose="020B0004020202020204" pitchFamily="34" charset="0"/>
              </a:rPr>
              <a:t>Are you familiar with the full list of Scope 3 categories?</a:t>
            </a:r>
          </a:p>
          <a:p>
            <a:r>
              <a:rPr lang="en-GB" sz="1800">
                <a:solidFill>
                  <a:srgbClr val="242424"/>
                </a:solidFill>
                <a:effectLst/>
                <a:latin typeface="Aptos" panose="020B0004020202020204" pitchFamily="34" charset="0"/>
                <a:ea typeface="Aptos" panose="020B0004020202020204" pitchFamily="34" charset="0"/>
                <a:cs typeface="Aptos" panose="020B0004020202020204" pitchFamily="34" charset="0"/>
              </a:rPr>
              <a:t>Are you trying to address them all?</a:t>
            </a:r>
          </a:p>
          <a:p>
            <a:r>
              <a:rPr lang="en-GB" sz="1800">
                <a:solidFill>
                  <a:srgbClr val="242424"/>
                </a:solidFill>
                <a:effectLst/>
                <a:latin typeface="Aptos" panose="020B0004020202020204" pitchFamily="34" charset="0"/>
                <a:ea typeface="Aptos" panose="020B0004020202020204" pitchFamily="34" charset="0"/>
                <a:cs typeface="Aptos" panose="020B0004020202020204" pitchFamily="34" charset="0"/>
              </a:rPr>
              <a:t>Which do you think are most important?</a:t>
            </a:r>
          </a:p>
          <a:p>
            <a:r>
              <a:rPr lang="en-GB" sz="1800">
                <a:solidFill>
                  <a:srgbClr val="242424"/>
                </a:solidFill>
                <a:effectLst/>
                <a:latin typeface="Aptos" panose="020B0004020202020204" pitchFamily="34" charset="0"/>
                <a:ea typeface="Aptos" panose="020B0004020202020204" pitchFamily="34" charset="0"/>
                <a:cs typeface="Aptos" panose="020B0004020202020204" pitchFamily="34" charset="0"/>
              </a:rPr>
              <a:t>Do you feel you have any responsibility or role in decarbonizing the transport chain outside the port / terminal boundary?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75FD1-DADA-4C86-AE99-6C6EEE5BD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45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4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571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E986-C8E5-49A2-93B8-EA67D8C2208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896791"/>
      </p:ext>
    </p:extLst>
  </p:cSld>
  <p:clrMapOvr>
    <a:masterClrMapping/>
  </p:clrMapOvr>
</p:notes>
</file>

<file path=ppt/slideLayouts/_rels/slideLayout10.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15.jpeg" Id="rId2" /><Relationship Type="http://schemas.openxmlformats.org/officeDocument/2006/relationships/slideMaster" Target="/ppt/slideMasters/slideMaster2.xml" Id="rId1" /></Relationships>
</file>

<file path=ppt/slideLayouts/_rels/slideLayout104.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8.xml.rels>&#65279;<?xml version="1.0" encoding="utf-8"?><Relationships xmlns="http://schemas.openxmlformats.org/package/2006/relationships"><Relationship Type="http://schemas.openxmlformats.org/officeDocument/2006/relationships/image" Target="/ppt/media/image39.jpeg" Id="rId2" /><Relationship Type="http://schemas.openxmlformats.org/officeDocument/2006/relationships/slideMaster" Target="/ppt/slideMasters/slideMaster11.xml" Id="rId1" /></Relationships>
</file>

<file path=ppt/slideLayouts/_rels/slideLayout110.xml.rels>&#65279;<?xml version="1.0" encoding="utf-8"?><Relationships xmlns="http://schemas.openxmlformats.org/package/2006/relationships"><Relationship Type="http://schemas.openxmlformats.org/officeDocument/2006/relationships/image" Target="/ppt/media/image38.jpeg" Id="rId3" /><Relationship Type="http://schemas.openxmlformats.org/officeDocument/2006/relationships/image" Target="/ppt/media/image44.svg" Id="rId7" /><Relationship Type="http://schemas.openxmlformats.org/officeDocument/2006/relationships/image" Target="/ppt/media/image40.jpeg" Id="rId2" /><Relationship Type="http://schemas.openxmlformats.org/officeDocument/2006/relationships/slideMaster" Target="/ppt/slideMasters/slideMaster11.xml" Id="rId1" /><Relationship Type="http://schemas.openxmlformats.org/officeDocument/2006/relationships/image" Target="/ppt/media/image43.png" Id="rId6" /><Relationship Type="http://schemas.openxmlformats.org/officeDocument/2006/relationships/image" Target="/ppt/media/image42.svg" Id="rId5" /><Relationship Type="http://schemas.openxmlformats.org/officeDocument/2006/relationships/image" Target="/ppt/media/image41.png" Id="rId4" /></Relationships>
</file>

<file path=ppt/slideLayouts/_rels/slideLayout112.xml.rels>&#65279;<?xml version="1.0" encoding="utf-8"?><Relationships xmlns="http://schemas.openxmlformats.org/package/2006/relationships"><Relationship Type="http://schemas.openxmlformats.org/officeDocument/2006/relationships/image" Target="/ppt/media/image42.svg" Id="rId3" /><Relationship Type="http://schemas.openxmlformats.org/officeDocument/2006/relationships/image" Target="/ppt/media/image41.png" Id="rId2" /><Relationship Type="http://schemas.openxmlformats.org/officeDocument/2006/relationships/slideMaster" Target="/ppt/slideMasters/slideMaster11.xml" Id="rId1" /><Relationship Type="http://schemas.openxmlformats.org/officeDocument/2006/relationships/image" Target="/ppt/media/image44.svg" Id="rId5" /><Relationship Type="http://schemas.openxmlformats.org/officeDocument/2006/relationships/image" Target="/ppt/media/image43.png" Id="rId4" /></Relationships>
</file>

<file path=ppt/slideLayouts/_rels/slideLayout113.xml.rels>&#65279;<?xml version="1.0" encoding="utf-8"?><Relationships xmlns="http://schemas.openxmlformats.org/package/2006/relationships"><Relationship Type="http://schemas.openxmlformats.org/officeDocument/2006/relationships/image" Target="/ppt/media/image42.svg" Id="rId3" /><Relationship Type="http://schemas.openxmlformats.org/officeDocument/2006/relationships/image" Target="/ppt/media/image41.png" Id="rId2" /><Relationship Type="http://schemas.openxmlformats.org/officeDocument/2006/relationships/slideMaster" Target="/ppt/slideMasters/slideMaster11.xml" Id="rId1" /><Relationship Type="http://schemas.openxmlformats.org/officeDocument/2006/relationships/image" Target="/ppt/media/image44.svg" Id="rId5" /><Relationship Type="http://schemas.openxmlformats.org/officeDocument/2006/relationships/image" Target="/ppt/media/image43.png" Id="rId4" /></Relationships>
</file>

<file path=ppt/slideLayouts/_rels/slideLayout119.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2.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17.jpeg" Id="rId2" /><Relationship Type="http://schemas.openxmlformats.org/officeDocument/2006/relationships/slideMaster" Target="/ppt/slideMasters/slideMaster2.xml" Id="rId1" /></Relationships>
</file>

<file path=ppt/slideLayouts/_rels/slideLayout121.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2.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3.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18.jpeg" Id="rId2" /><Relationship Type="http://schemas.openxmlformats.org/officeDocument/2006/relationships/slideMaster" Target="/ppt/slideMasters/slideMaster2.xml" Id="rId1" /></Relationships>
</file>

<file path=ppt/slideLayouts/_rels/slideLayout132.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7.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5.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image" Target="/ppt/media/image6.jpeg" Id="rId2" /><Relationship Type="http://schemas.openxmlformats.org/officeDocument/2006/relationships/slideMaster" Target="/ppt/slideMasters/slideMaster2.xml" Id="rId1" /><Relationship Type="http://schemas.openxmlformats.org/officeDocument/2006/relationships/image" Target="/ppt/media/image5.png" Id="rId5" /><Relationship Type="http://schemas.openxmlformats.org/officeDocument/2006/relationships/image" Target="/ppt/media/image4.svg" Id="rId4" /></Relationships>
</file>

<file path=ppt/slideLayouts/_rels/slideLayout167.xml.rels>&#65279;<?xml version="1.0" encoding="utf-8"?><Relationships xmlns="http://schemas.openxmlformats.org/package/2006/relationships"><Relationship Type="http://schemas.openxmlformats.org/officeDocument/2006/relationships/oleObject" Target="/ppt/embeddings/oleObject1.bin" Id="rId3" /><Relationship Type="http://schemas.openxmlformats.org/officeDocument/2006/relationships/slideMaster" Target="/ppt/slideMasters/slideMaster15.xml" Id="rId2" /><Relationship Type="http://schemas.openxmlformats.org/officeDocument/2006/relationships/tags" Target="/ppt/tags/tag1.xml" Id="rId1" /><Relationship Type="http://schemas.openxmlformats.org/officeDocument/2006/relationships/image" Target="/ppt/media/image51.emf" Id="rId4" /></Relationships>
</file>

<file path=ppt/slideLayouts/_rels/slideLayout168.xml.rels>&#65279;<?xml version="1.0" encoding="utf-8"?><Relationships xmlns="http://schemas.openxmlformats.org/package/2006/relationships"><Relationship Type="http://schemas.openxmlformats.org/officeDocument/2006/relationships/image" Target="/ppt/media/image52.jpeg" Id="rId2" /><Relationship Type="http://schemas.openxmlformats.org/officeDocument/2006/relationships/slideMaster" Target="/ppt/slideMasters/slideMaster16.xml" Id="rId1" /></Relationships>
</file>

<file path=ppt/slideLayouts/_rels/slideLayout169.xml.rels>&#65279;<?xml version="1.0" encoding="utf-8"?><Relationships xmlns="http://schemas.openxmlformats.org/package/2006/relationships"><Relationship Type="http://schemas.openxmlformats.org/officeDocument/2006/relationships/image" Target="/ppt/media/image53.jpeg" Id="rId2" /><Relationship Type="http://schemas.openxmlformats.org/officeDocument/2006/relationships/slideMaster" Target="/ppt/slideMasters/slideMaster16.xml" Id="rId1" /></Relationships>
</file>

<file path=ppt/slideLayouts/_rels/slideLayout170.xml.rels>&#65279;<?xml version="1.0" encoding="utf-8"?><Relationships xmlns="http://schemas.openxmlformats.org/package/2006/relationships"><Relationship Type="http://schemas.openxmlformats.org/officeDocument/2006/relationships/image" Target="/ppt/media/image55.jpeg" Id="rId3" /><Relationship Type="http://schemas.openxmlformats.org/officeDocument/2006/relationships/image" Target="/ppt/media/image54.png" Id="rId2" /><Relationship Type="http://schemas.openxmlformats.org/officeDocument/2006/relationships/slideMaster" Target="/ppt/slideMasters/slideMaster16.xml" Id="rId1" /></Relationships>
</file>

<file path=ppt/slideLayouts/_rels/slideLayout171.xml.rels>&#65279;<?xml version="1.0" encoding="utf-8"?><Relationships xmlns="http://schemas.openxmlformats.org/package/2006/relationships"><Relationship Type="http://schemas.openxmlformats.org/officeDocument/2006/relationships/slideMaster" Target="/ppt/slideMasters/slideMaster16.xml" Id="rId1" /></Relationships>
</file>

<file path=ppt/slideLayouts/_rels/slideLayout172.xml.rels>&#65279;<?xml version="1.0" encoding="utf-8"?><Relationships xmlns="http://schemas.openxmlformats.org/package/2006/relationships"><Relationship Type="http://schemas.openxmlformats.org/officeDocument/2006/relationships/image" Target="/ppt/media/image57.png" Id="rId3" /><Relationship Type="http://schemas.openxmlformats.org/officeDocument/2006/relationships/image" Target="/ppt/media/image56.jpeg" Id="rId2" /><Relationship Type="http://schemas.openxmlformats.org/officeDocument/2006/relationships/slideMaster" Target="/ppt/slideMasters/slideMaster16.xml" Id="rId1" /><Relationship Type="http://schemas.openxmlformats.org/officeDocument/2006/relationships/image" Target="/ppt/media/image58.svg" Id="rId4" /></Relationships>
</file>

<file path=ppt/slideLayouts/_rels/slideLayout173.xml.rels>&#65279;<?xml version="1.0" encoding="utf-8"?><Relationships xmlns="http://schemas.openxmlformats.org/package/2006/relationships"><Relationship Type="http://schemas.openxmlformats.org/officeDocument/2006/relationships/image" Target="/ppt/media/image60.svg" Id="rId3" /><Relationship Type="http://schemas.openxmlformats.org/officeDocument/2006/relationships/image" Target="/ppt/media/image59.png" Id="rId2" /><Relationship Type="http://schemas.openxmlformats.org/officeDocument/2006/relationships/slideMaster" Target="/ppt/slideMasters/slideMaster16.xml" Id="rId1" /></Relationships>
</file>

<file path=ppt/slideLayouts/_rels/slideLayout174.xml.rels>&#65279;<?xml version="1.0" encoding="utf-8"?><Relationships xmlns="http://schemas.openxmlformats.org/package/2006/relationships"><Relationship Type="http://schemas.openxmlformats.org/officeDocument/2006/relationships/slideMaster" Target="/ppt/slideMasters/slideMaster17.xml" Id="rId1" /></Relationships>
</file>

<file path=ppt/slideLayouts/_rels/slideLayout188.xml.rels>&#65279;<?xml version="1.0" encoding="utf-8"?><Relationships xmlns="http://schemas.openxmlformats.org/package/2006/relationships"><Relationship Type="http://schemas.openxmlformats.org/officeDocument/2006/relationships/image" Target="/ppt/media/image61.png" Id="rId3" /><Relationship Type="http://schemas.openxmlformats.org/officeDocument/2006/relationships/image" Target="/ppt/media/image69.jpeg" Id="rId2" /><Relationship Type="http://schemas.openxmlformats.org/officeDocument/2006/relationships/slideMaster" Target="/ppt/slideMasters/slideMaster18.xml" Id="rId1" /><Relationship Type="http://schemas.openxmlformats.org/officeDocument/2006/relationships/image" Target="/ppt/media/image62.svg" Id="rId4" /></Relationships>
</file>

<file path=ppt/slideLayouts/_rels/slideLayout191.xml.rels>&#65279;<?xml version="1.0" encoding="utf-8"?><Relationships xmlns="http://schemas.openxmlformats.org/package/2006/relationships"><Relationship Type="http://schemas.openxmlformats.org/officeDocument/2006/relationships/image" Target="/ppt/media/image62.svg" Id="rId3" /><Relationship Type="http://schemas.openxmlformats.org/officeDocument/2006/relationships/image" Target="/ppt/media/image61.png" Id="rId2" /><Relationship Type="http://schemas.openxmlformats.org/officeDocument/2006/relationships/slideMaster" Target="/ppt/slideMasters/slideMaster18.xml" Id="rId1" /></Relationships>
</file>

<file path=ppt/slideLayouts/_rels/slideLayout196.xml.rels>&#65279;<?xml version="1.0" encoding="utf-8"?><Relationships xmlns="http://schemas.openxmlformats.org/package/2006/relationships"><Relationship Type="http://schemas.openxmlformats.org/officeDocument/2006/relationships/slideMaster" Target="/ppt/slideMasters/slideMaster18.xml" Id="rId1" /></Relationships>
</file>

<file path=ppt/slideLayouts/_rels/slideLayout2.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image" Target="/ppt/media/image6.jpeg" Id="rId2" /><Relationship Type="http://schemas.openxmlformats.org/officeDocument/2006/relationships/slideMaster" Target="/ppt/slideMasters/slideMaster1.xml" Id="rId1" /><Relationship Type="http://schemas.openxmlformats.org/officeDocument/2006/relationships/image" Target="/ppt/media/image5.png" Id="rId5" /><Relationship Type="http://schemas.openxmlformats.org/officeDocument/2006/relationships/image" Target="/ppt/media/image4.svg" Id="rId4" /></Relationships>
</file>

<file path=ppt/slideLayouts/_rels/slideLayout236.xml.rels>&#65279;<?xml version="1.0" encoding="utf-8"?><Relationships xmlns="http://schemas.openxmlformats.org/package/2006/relationships"><Relationship Type="http://schemas.openxmlformats.org/officeDocument/2006/relationships/image" Target="/ppt/media/image62.svg" Id="rId3" /><Relationship Type="http://schemas.openxmlformats.org/officeDocument/2006/relationships/image" Target="/ppt/media/image61.png" Id="rId2" /><Relationship Type="http://schemas.openxmlformats.org/officeDocument/2006/relationships/slideMaster" Target="/ppt/slideMasters/slideMaster18.xml" Id="rId1" /></Relationships>
</file>

<file path=ppt/slideLayouts/_rels/slideLayout29.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30.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1.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2.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3.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4.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5.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6.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7.xml.rels>&#65279;<?xml version="1.0" encoding="utf-8"?><Relationships xmlns="http://schemas.openxmlformats.org/package/2006/relationships"><Relationship Type="http://schemas.openxmlformats.org/officeDocument/2006/relationships/image" Target="/ppt/media/image29.png" Id="rId3" /><Relationship Type="http://schemas.openxmlformats.org/officeDocument/2006/relationships/image" Target="/ppt/media/image28.jpeg" Id="rId2" /><Relationship Type="http://schemas.openxmlformats.org/officeDocument/2006/relationships/slideMaster" Target="/ppt/slideMasters/slideMaster4.xml" Id="rId1" /></Relationships>
</file>

<file path=ppt/slideLayouts/_rels/slideLayout4.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8.jpeg" Id="rId2" /><Relationship Type="http://schemas.openxmlformats.org/officeDocument/2006/relationships/slideMaster" Target="/ppt/slideMasters/slideMaster2.xml" Id="rId1" /></Relationships>
</file>

<file path=ppt/slideLayouts/_rels/slideLayout43.xml.rels>&#65279;<?xml version="1.0" encoding="utf-8"?><Relationships xmlns="http://schemas.openxmlformats.org/package/2006/relationships"><Relationship Type="http://schemas.openxmlformats.org/officeDocument/2006/relationships/image" Target="/ppt/media/image32.png" Id="rId3" /><Relationship Type="http://schemas.openxmlformats.org/officeDocument/2006/relationships/image" Target="/ppt/media/image28.jpeg" Id="rId2" /><Relationship Type="http://schemas.openxmlformats.org/officeDocument/2006/relationships/slideMaster" Target="/ppt/slideMasters/slideMaster4.xml" Id="rId1" /><Relationship Type="http://schemas.openxmlformats.org/officeDocument/2006/relationships/image" Target="/ppt/media/image33.png" Id="rId4" /></Relationships>
</file>

<file path=ppt/slideLayouts/_rels/slideLayout44.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45.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6.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7.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81.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9.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image" Target="/ppt/media/image14.jpeg" Id="rId2" /><Relationship Type="http://schemas.openxmlformats.org/officeDocument/2006/relationships/slideMaster" Target="/ppt/slideMasters/slideMaster2.xml" Id="rId1" /></Relationships>
</file>

<file path=ppt/slideLayouts/_rels/slideLayout93.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Choic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8586B7-BD02-ECC3-A543-C3D15AE555E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28753" y="-16175"/>
            <a:ext cx="9201505" cy="51758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55D6299-FDD6-4499-0B0B-D090AACA6747}"/>
              </a:ext>
            </a:extLst>
          </p:cNvPr>
          <p:cNvSpPr>
            <a:spLocks noGrp="1"/>
          </p:cNvSpPr>
          <p:nvPr>
            <p:ph type="title"/>
          </p:nvPr>
        </p:nvSpPr>
        <p:spPr>
          <a:xfrm>
            <a:off x="346825" y="2437389"/>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pic>
        <p:nvPicPr>
          <p:cNvPr id="3" name="Picture 2">
            <a:extLst>
              <a:ext uri="{FF2B5EF4-FFF2-40B4-BE49-F238E27FC236}">
                <a16:creationId xmlns:a16="http://schemas.microsoft.com/office/drawing/2014/main" id="{D2C64F81-12CA-94CA-6BD3-BA7D81A93F93}"/>
              </a:ext>
            </a:extLst>
          </p:cNvPr>
          <p:cNvPicPr>
            <a:picLocks noChangeAspect="1"/>
          </p:cNvPicPr>
          <p:nvPr userDrawn="1"/>
        </p:nvPicPr>
        <p:blipFill>
          <a:blip r:embed="rId3"/>
          <a:srcRect/>
          <a:stretch/>
        </p:blipFill>
        <p:spPr>
          <a:xfrm>
            <a:off x="306856" y="244978"/>
            <a:ext cx="1928122" cy="280936"/>
          </a:xfrm>
          <a:prstGeom prst="rect">
            <a:avLst/>
          </a:prstGeom>
        </p:spPr>
      </p:pic>
    </p:spTree>
    <p:extLst>
      <p:ext uri="{BB962C8B-B14F-4D97-AF65-F5344CB8AC3E}">
        <p14:creationId xmlns:p14="http://schemas.microsoft.com/office/powerpoint/2010/main" val="4140098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513304"/>
            <a:ext cx="4206180" cy="2874546"/>
          </a:xfrm>
          <a:prstGeom prst="rect">
            <a:avLst/>
          </a:prstGeom>
        </p:spPr>
        <p:txBody>
          <a:bodyPr/>
          <a:lstStyle>
            <a:lvl1pPr marL="171450" indent="-171450">
              <a:buClr>
                <a:schemeClr val="accent1"/>
              </a:buClr>
              <a:buFont typeface="Arial" panose="020B0604020202020204" pitchFamily="34" charset="0"/>
              <a:buChar char="•"/>
              <a:defRPr lang="en-GB" dirty="0"/>
            </a:lvl1pPr>
            <a:lvl2pPr marL="482850" indent="-171450">
              <a:buFont typeface="Arial" panose="020B0604020202020204" pitchFamily="34" charset="0"/>
              <a:buChar char="•"/>
              <a:defRPr/>
            </a:lvl2pPr>
            <a:lvl3pPr marL="842850" indent="-171450">
              <a:buFont typeface="Arial" panose="020B0604020202020204" pitchFamily="34" charset="0"/>
              <a:buChar char="•"/>
              <a:defRPr/>
            </a:lvl3pPr>
            <a:lvl4pPr marL="1202850" indent="-171450">
              <a:buFont typeface="Arial" panose="020B0604020202020204" pitchFamily="34" charset="0"/>
              <a:buChar char="•"/>
              <a:defRPr/>
            </a:lvl4pPr>
            <a:lvl5pPr marL="1562850" indent="-171450">
              <a:buFont typeface="Arial" panose="020B0604020202020204" pitchFamily="34" charset="0"/>
              <a:buChar char="•"/>
              <a:defRPr/>
            </a:lvl5pPr>
          </a:lstStyle>
          <a:p>
            <a:pPr lvl="0"/>
            <a:endParaRPr lang="en-GB"/>
          </a:p>
        </p:txBody>
      </p:sp>
      <p:sp>
        <p:nvSpPr>
          <p:cNvPr id="4" name="Title 1">
            <a:extLst>
              <a:ext uri="{FF2B5EF4-FFF2-40B4-BE49-F238E27FC236}">
                <a16:creationId xmlns:a16="http://schemas.microsoft.com/office/drawing/2014/main" id="{C8037A75-D920-4D56-6FFF-C46E99EE22FC}"/>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7264525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824361-8F21-481F-8983-F0AC89EB6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526"/>
            <a:ext cx="9144000" cy="5142974"/>
          </a:xfrm>
          <a:prstGeom prst="rect">
            <a:avLst/>
          </a:prstGeom>
        </p:spPr>
      </p:pic>
      <p:sp>
        <p:nvSpPr>
          <p:cNvPr id="10" name="Footer Placeholder 4">
            <a:extLst>
              <a:ext uri="{FF2B5EF4-FFF2-40B4-BE49-F238E27FC236}">
                <a16:creationId xmlns:a16="http://schemas.microsoft.com/office/drawing/2014/main" id="{56638A8D-C9F1-4839-BA53-6A2F27D08270}"/>
              </a:ext>
            </a:extLst>
          </p:cNvPr>
          <p:cNvSpPr>
            <a:spLocks noGrp="1"/>
          </p:cNvSpPr>
          <p:nvPr>
            <p:ph type="ftr" sz="quarter" idx="3"/>
          </p:nvPr>
        </p:nvSpPr>
        <p:spPr bwMode="gray">
          <a:xfrm>
            <a:off x="438686" y="4712013"/>
            <a:ext cx="3086100" cy="273844"/>
          </a:xfrm>
          <a:prstGeom prst="rect">
            <a:avLst/>
          </a:prstGeom>
        </p:spPr>
        <p:txBody>
          <a:bodyPr/>
          <a:lstStyle>
            <a:lvl1pPr algn="l">
              <a:defRPr sz="1112">
                <a:solidFill>
                  <a:schemeClr val="tx2"/>
                </a:solidFill>
              </a:defRPr>
            </a:lvl1pPr>
          </a:lstStyle>
          <a:p>
            <a:r>
              <a:rPr lang="fr-BE"/>
              <a:t>#MobilityStrategy   #EUGreenDeal</a:t>
            </a:r>
            <a:endParaRPr lang="en-GB"/>
          </a:p>
        </p:txBody>
      </p:sp>
      <p:sp>
        <p:nvSpPr>
          <p:cNvPr id="13" name="Title 1">
            <a:extLst>
              <a:ext uri="{FF2B5EF4-FFF2-40B4-BE49-F238E27FC236}">
                <a16:creationId xmlns:a16="http://schemas.microsoft.com/office/drawing/2014/main" id="{3C07F376-39E6-4B6A-B5F5-12FE9C652A49}"/>
              </a:ext>
            </a:extLst>
          </p:cNvPr>
          <p:cNvSpPr>
            <a:spLocks noGrp="1"/>
          </p:cNvSpPr>
          <p:nvPr>
            <p:ph type="title"/>
          </p:nvPr>
        </p:nvSpPr>
        <p:spPr bwMode="gray">
          <a:xfrm>
            <a:off x="1268624" y="552574"/>
            <a:ext cx="6612850" cy="994172"/>
          </a:xfrm>
          <a:prstGeom prst="rect">
            <a:avLst/>
          </a:prstGeom>
        </p:spPr>
        <p:txBody>
          <a:bodyPr anchor="t"/>
          <a:lstStyle>
            <a:lvl1pPr algn="ctr">
              <a:defRPr/>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4E9A0725-693A-460F-B227-D17A8668522D}"/>
              </a:ext>
            </a:extLst>
          </p:cNvPr>
          <p:cNvSpPr>
            <a:spLocks noGrp="1"/>
          </p:cNvSpPr>
          <p:nvPr>
            <p:ph idx="1"/>
          </p:nvPr>
        </p:nvSpPr>
        <p:spPr bwMode="gray">
          <a:xfrm>
            <a:off x="887400" y="3045694"/>
            <a:ext cx="7375307" cy="1446566"/>
          </a:xfrm>
        </p:spPr>
        <p:txBody>
          <a:bodyPr>
            <a:normAutofit/>
          </a:bodyPr>
          <a:lstStyle>
            <a:lvl1pPr algn="ctr">
              <a:defRPr sz="3810">
                <a:solidFill>
                  <a:schemeClr val="bg1"/>
                </a:solidFill>
                <a:latin typeface="PFSquareSansPro-Bold" panose="02000800000000020004" pitchFamily="50" charset="0"/>
              </a:defRPr>
            </a:lvl1pPr>
          </a:lstStyle>
          <a:p>
            <a:pPr lvl="0"/>
            <a:r>
              <a:rPr lang="en-US"/>
              <a:t>Click to edit Master text styles</a:t>
            </a:r>
            <a:endParaRPr lang="en-GB"/>
          </a:p>
        </p:txBody>
      </p:sp>
    </p:spTree>
    <p:extLst>
      <p:ext uri="{BB962C8B-B14F-4D97-AF65-F5344CB8AC3E}">
        <p14:creationId xmlns:p14="http://schemas.microsoft.com/office/powerpoint/2010/main" val="2340419953"/>
      </p:ext>
    </p:extLst>
  </p:cSld>
  <p:clrMapOvr>
    <a:masterClrMapping/>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4331D-706E-4906-9B43-5F14F98869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
            <a:ext cx="9144000" cy="5142974"/>
          </a:xfrm>
          <a:prstGeom prst="rect">
            <a:avLst/>
          </a:prstGeom>
        </p:spPr>
      </p:pic>
      <p:pic>
        <p:nvPicPr>
          <p:cNvPr id="12" name="Picture 11">
            <a:extLst>
              <a:ext uri="{FF2B5EF4-FFF2-40B4-BE49-F238E27FC236}">
                <a16:creationId xmlns:a16="http://schemas.microsoft.com/office/drawing/2014/main" id="{EC540D6B-6185-444B-B3B3-78668620F83F}"/>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gray">
          <a:xfrm>
            <a:off x="0" y="262"/>
            <a:ext cx="9144000" cy="5142974"/>
          </a:xfrm>
          <a:prstGeom prst="rect">
            <a:avLst/>
          </a:prstGeom>
        </p:spPr>
      </p:pic>
      <p:sp>
        <p:nvSpPr>
          <p:cNvPr id="11" name="Footer Placeholder 4">
            <a:extLst>
              <a:ext uri="{FF2B5EF4-FFF2-40B4-BE49-F238E27FC236}">
                <a16:creationId xmlns:a16="http://schemas.microsoft.com/office/drawing/2014/main" id="{F7D5C0D3-282E-48C1-8CD4-1EFEE7B0D9E6}"/>
              </a:ext>
            </a:extLst>
          </p:cNvPr>
          <p:cNvSpPr>
            <a:spLocks noGrp="1"/>
          </p:cNvSpPr>
          <p:nvPr>
            <p:ph type="ftr" sz="quarter" idx="3"/>
          </p:nvPr>
        </p:nvSpPr>
        <p:spPr bwMode="gray">
          <a:xfrm>
            <a:off x="438686" y="4712013"/>
            <a:ext cx="3086100" cy="273844"/>
          </a:xfrm>
          <a:prstGeom prst="rect">
            <a:avLst/>
          </a:prstGeom>
        </p:spPr>
        <p:txBody>
          <a:bodyPr/>
          <a:lstStyle>
            <a:lvl1pPr algn="l">
              <a:defRPr sz="1112">
                <a:solidFill>
                  <a:schemeClr val="tx2"/>
                </a:solidFill>
              </a:defRPr>
            </a:lvl1pPr>
          </a:lstStyle>
          <a:p>
            <a:r>
              <a:rPr lang="fr-BE"/>
              <a:t>#MobilityStrategy   #EUGreenDeal</a:t>
            </a:r>
            <a:endParaRPr lang="en-GB"/>
          </a:p>
        </p:txBody>
      </p:sp>
      <p:sp>
        <p:nvSpPr>
          <p:cNvPr id="16" name="Title 1">
            <a:extLst>
              <a:ext uri="{FF2B5EF4-FFF2-40B4-BE49-F238E27FC236}">
                <a16:creationId xmlns:a16="http://schemas.microsoft.com/office/drawing/2014/main" id="{1E40B7FD-08F1-430D-BCAA-BCBC84630FAE}"/>
              </a:ext>
            </a:extLst>
          </p:cNvPr>
          <p:cNvSpPr>
            <a:spLocks noGrp="1"/>
          </p:cNvSpPr>
          <p:nvPr>
            <p:ph type="title"/>
          </p:nvPr>
        </p:nvSpPr>
        <p:spPr bwMode="gray">
          <a:xfrm>
            <a:off x="677753" y="250978"/>
            <a:ext cx="7769555" cy="994172"/>
          </a:xfrm>
          <a:prstGeom prst="rect">
            <a:avLst/>
          </a:prstGeom>
        </p:spPr>
        <p:txBody>
          <a:bodyPr>
            <a:normAutofit/>
          </a:bodyPr>
          <a:lstStyle>
            <a:lvl1pPr>
              <a:defRPr sz="2540"/>
            </a:lvl1pPr>
          </a:lstStyle>
          <a:p>
            <a:r>
              <a:rPr lang="en-US"/>
              <a:t>Click to edit Master title style</a:t>
            </a:r>
            <a:endParaRPr lang="en-GB"/>
          </a:p>
        </p:txBody>
      </p:sp>
      <p:sp>
        <p:nvSpPr>
          <p:cNvPr id="17" name="Content Placeholder 2">
            <a:extLst>
              <a:ext uri="{FF2B5EF4-FFF2-40B4-BE49-F238E27FC236}">
                <a16:creationId xmlns:a16="http://schemas.microsoft.com/office/drawing/2014/main" id="{8BBBA04F-81B1-4509-A724-499B1654D1C6}"/>
              </a:ext>
            </a:extLst>
          </p:cNvPr>
          <p:cNvSpPr>
            <a:spLocks noGrp="1"/>
          </p:cNvSpPr>
          <p:nvPr>
            <p:ph idx="1"/>
          </p:nvPr>
        </p:nvSpPr>
        <p:spPr bwMode="gray">
          <a:xfrm>
            <a:off x="683377" y="1814305"/>
            <a:ext cx="7769555" cy="1301250"/>
          </a:xfrm>
        </p:spPr>
        <p:txBody>
          <a:bodyPr>
            <a:normAutofit/>
          </a:bodyPr>
          <a:lstStyle>
            <a:lvl1pPr>
              <a:defRPr sz="3810">
                <a:solidFill>
                  <a:schemeClr val="tx2"/>
                </a:solidFill>
                <a:latin typeface="PFSquareSansPro-Bold" panose="02000800000000020004" pitchFamily="50" charset="0"/>
              </a:defRPr>
            </a:lvl1pPr>
          </a:lstStyle>
          <a:p>
            <a:pPr lvl="0"/>
            <a:r>
              <a:rPr lang="en-US"/>
              <a:t>Click to edit Master text styles</a:t>
            </a:r>
            <a:endParaRPr lang="en-GB"/>
          </a:p>
        </p:txBody>
      </p:sp>
      <p:pic>
        <p:nvPicPr>
          <p:cNvPr id="7" name="Graphic 5">
            <a:extLst>
              <a:ext uri="{FF2B5EF4-FFF2-40B4-BE49-F238E27FC236}">
                <a16:creationId xmlns:a16="http://schemas.microsoft.com/office/drawing/2014/main" id="{57A7FB7D-0CDD-4D5F-93EC-002CD61F0E3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3720"/>
          <a:stretch/>
        </p:blipFill>
        <p:spPr bwMode="gray">
          <a:xfrm>
            <a:off x="6483254" y="40"/>
            <a:ext cx="2388526" cy="1476225"/>
          </a:xfrm>
          <a:prstGeom prst="rect">
            <a:avLst/>
          </a:prstGeom>
        </p:spPr>
      </p:pic>
      <p:grpSp>
        <p:nvGrpSpPr>
          <p:cNvPr id="8" name="Group 7">
            <a:extLst>
              <a:ext uri="{FF2B5EF4-FFF2-40B4-BE49-F238E27FC236}">
                <a16:creationId xmlns:a16="http://schemas.microsoft.com/office/drawing/2014/main" id="{F39810E6-9F65-423C-827B-8CC80F0E3ACC}"/>
              </a:ext>
            </a:extLst>
          </p:cNvPr>
          <p:cNvGrpSpPr/>
          <p:nvPr userDrawn="1"/>
        </p:nvGrpSpPr>
        <p:grpSpPr bwMode="gray">
          <a:xfrm>
            <a:off x="5967119" y="397986"/>
            <a:ext cx="2027183" cy="400033"/>
            <a:chOff x="7517948" y="501370"/>
            <a:chExt cx="2554040" cy="504000"/>
          </a:xfrm>
        </p:grpSpPr>
        <p:grpSp>
          <p:nvGrpSpPr>
            <p:cNvPr id="9" name="Graphic 37">
              <a:extLst>
                <a:ext uri="{FF2B5EF4-FFF2-40B4-BE49-F238E27FC236}">
                  <a16:creationId xmlns:a16="http://schemas.microsoft.com/office/drawing/2014/main" id="{974E4C6E-D94A-4358-BC53-252CB4E01028}"/>
                </a:ext>
              </a:extLst>
            </p:cNvPr>
            <p:cNvGrpSpPr>
              <a:grpSpLocks noChangeAspect="1"/>
            </p:cNvGrpSpPr>
            <p:nvPr/>
          </p:nvGrpSpPr>
          <p:grpSpPr bwMode="gray">
            <a:xfrm>
              <a:off x="8202141" y="501370"/>
              <a:ext cx="504000" cy="504000"/>
              <a:chOff x="2596908" y="1139730"/>
              <a:chExt cx="674941" cy="674941"/>
            </a:xfrm>
          </p:grpSpPr>
          <p:sp>
            <p:nvSpPr>
              <p:cNvPr id="23" name="Freeform: Shape 21">
                <a:extLst>
                  <a:ext uri="{FF2B5EF4-FFF2-40B4-BE49-F238E27FC236}">
                    <a16:creationId xmlns:a16="http://schemas.microsoft.com/office/drawing/2014/main" id="{367664F1-C564-496C-96B4-585ED597C21D}"/>
                  </a:ext>
                </a:extLst>
              </p:cNvPr>
              <p:cNvSpPr/>
              <p:nvPr/>
            </p:nvSpPr>
            <p:spPr bwMode="gray">
              <a:xfrm>
                <a:off x="2596908" y="1139730"/>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F6A400">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24" name="Freeform: Shape 22">
                <a:extLst>
                  <a:ext uri="{FF2B5EF4-FFF2-40B4-BE49-F238E27FC236}">
                    <a16:creationId xmlns:a16="http://schemas.microsoft.com/office/drawing/2014/main" id="{C0D4C43A-1813-49D8-A56B-9E7C517BC783}"/>
                  </a:ext>
                </a:extLst>
              </p:cNvPr>
              <p:cNvSpPr/>
              <p:nvPr/>
            </p:nvSpPr>
            <p:spPr bwMode="gray">
              <a:xfrm>
                <a:off x="2681850" y="1295750"/>
                <a:ext cx="505988" cy="348424"/>
              </a:xfrm>
              <a:custGeom>
                <a:avLst/>
                <a:gdLst>
                  <a:gd name="connsiteX0" fmla="*/ 227340 w 505988"/>
                  <a:gd name="connsiteY0" fmla="*/ 202718 h 348424"/>
                  <a:gd name="connsiteX1" fmla="*/ 208290 w 505988"/>
                  <a:gd name="connsiteY1" fmla="*/ 202718 h 348424"/>
                  <a:gd name="connsiteX2" fmla="*/ 208290 w 505988"/>
                  <a:gd name="connsiteY2" fmla="*/ 242914 h 348424"/>
                  <a:gd name="connsiteX3" fmla="*/ 227340 w 505988"/>
                  <a:gd name="connsiteY3" fmla="*/ 242914 h 348424"/>
                  <a:gd name="connsiteX4" fmla="*/ 227340 w 505988"/>
                  <a:gd name="connsiteY4" fmla="*/ 139663 h 348424"/>
                  <a:gd name="connsiteX5" fmla="*/ 208290 w 505988"/>
                  <a:gd name="connsiteY5" fmla="*/ 139663 h 348424"/>
                  <a:gd name="connsiteX6" fmla="*/ 208290 w 505988"/>
                  <a:gd name="connsiteY6" fmla="*/ 179858 h 348424"/>
                  <a:gd name="connsiteX7" fmla="*/ 227340 w 505988"/>
                  <a:gd name="connsiteY7" fmla="*/ 179858 h 348424"/>
                  <a:gd name="connsiteX8" fmla="*/ 192668 w 505988"/>
                  <a:gd name="connsiteY8" fmla="*/ 202718 h 348424"/>
                  <a:gd name="connsiteX9" fmla="*/ 173618 w 505988"/>
                  <a:gd name="connsiteY9" fmla="*/ 202718 h 348424"/>
                  <a:gd name="connsiteX10" fmla="*/ 173618 w 505988"/>
                  <a:gd name="connsiteY10" fmla="*/ 242914 h 348424"/>
                  <a:gd name="connsiteX11" fmla="*/ 192668 w 505988"/>
                  <a:gd name="connsiteY11" fmla="*/ 242914 h 348424"/>
                  <a:gd name="connsiteX12" fmla="*/ 192668 w 505988"/>
                  <a:gd name="connsiteY12" fmla="*/ 139663 h 348424"/>
                  <a:gd name="connsiteX13" fmla="*/ 173618 w 505988"/>
                  <a:gd name="connsiteY13" fmla="*/ 139663 h 348424"/>
                  <a:gd name="connsiteX14" fmla="*/ 173618 w 505988"/>
                  <a:gd name="connsiteY14" fmla="*/ 179858 h 348424"/>
                  <a:gd name="connsiteX15" fmla="*/ 192668 w 505988"/>
                  <a:gd name="connsiteY15" fmla="*/ 179858 h 348424"/>
                  <a:gd name="connsiteX16" fmla="*/ 157616 w 505988"/>
                  <a:gd name="connsiteY16" fmla="*/ 202718 h 348424"/>
                  <a:gd name="connsiteX17" fmla="*/ 138566 w 505988"/>
                  <a:gd name="connsiteY17" fmla="*/ 202718 h 348424"/>
                  <a:gd name="connsiteX18" fmla="*/ 138566 w 505988"/>
                  <a:gd name="connsiteY18" fmla="*/ 242914 h 348424"/>
                  <a:gd name="connsiteX19" fmla="*/ 157616 w 505988"/>
                  <a:gd name="connsiteY19" fmla="*/ 242914 h 348424"/>
                  <a:gd name="connsiteX20" fmla="*/ 157616 w 505988"/>
                  <a:gd name="connsiteY20" fmla="*/ 139663 h 348424"/>
                  <a:gd name="connsiteX21" fmla="*/ 138566 w 505988"/>
                  <a:gd name="connsiteY21" fmla="*/ 139663 h 348424"/>
                  <a:gd name="connsiteX22" fmla="*/ 138566 w 505988"/>
                  <a:gd name="connsiteY22" fmla="*/ 179858 h 348424"/>
                  <a:gd name="connsiteX23" fmla="*/ 157616 w 505988"/>
                  <a:gd name="connsiteY23" fmla="*/ 179858 h 348424"/>
                  <a:gd name="connsiteX24" fmla="*/ 322875 w 505988"/>
                  <a:gd name="connsiteY24" fmla="*/ 209671 h 348424"/>
                  <a:gd name="connsiteX25" fmla="*/ 303825 w 505988"/>
                  <a:gd name="connsiteY25" fmla="*/ 209671 h 348424"/>
                  <a:gd name="connsiteX26" fmla="*/ 303825 w 505988"/>
                  <a:gd name="connsiteY26" fmla="*/ 228721 h 348424"/>
                  <a:gd name="connsiteX27" fmla="*/ 322875 w 505988"/>
                  <a:gd name="connsiteY27" fmla="*/ 228721 h 348424"/>
                  <a:gd name="connsiteX28" fmla="*/ 296681 w 505988"/>
                  <a:gd name="connsiteY28" fmla="*/ 193860 h 348424"/>
                  <a:gd name="connsiteX29" fmla="*/ 364118 w 505988"/>
                  <a:gd name="connsiteY29" fmla="*/ 193860 h 348424"/>
                  <a:gd name="connsiteX30" fmla="*/ 364118 w 505988"/>
                  <a:gd name="connsiteY30" fmla="*/ 174810 h 348424"/>
                  <a:gd name="connsiteX31" fmla="*/ 295920 w 505988"/>
                  <a:gd name="connsiteY31" fmla="*/ 174810 h 348424"/>
                  <a:gd name="connsiteX32" fmla="*/ 331733 w 505988"/>
                  <a:gd name="connsiteY32" fmla="*/ 228912 h 348424"/>
                  <a:gd name="connsiteX33" fmla="*/ 385930 w 505988"/>
                  <a:gd name="connsiteY33" fmla="*/ 228912 h 348424"/>
                  <a:gd name="connsiteX34" fmla="*/ 385930 w 505988"/>
                  <a:gd name="connsiteY34" fmla="*/ 209862 h 348424"/>
                  <a:gd name="connsiteX35" fmla="*/ 331733 w 505988"/>
                  <a:gd name="connsiteY35" fmla="*/ 209862 h 348424"/>
                  <a:gd name="connsiteX36" fmla="*/ 471846 w 505988"/>
                  <a:gd name="connsiteY36" fmla="*/ 328829 h 348424"/>
                  <a:gd name="connsiteX37" fmla="*/ 413934 w 505988"/>
                  <a:gd name="connsiteY37" fmla="*/ 328829 h 348424"/>
                  <a:gd name="connsiteX38" fmla="*/ 413934 w 505988"/>
                  <a:gd name="connsiteY38" fmla="*/ 140425 h 348424"/>
                  <a:gd name="connsiteX39" fmla="*/ 392693 w 505988"/>
                  <a:gd name="connsiteY39" fmla="*/ 118422 h 348424"/>
                  <a:gd name="connsiteX40" fmla="*/ 392693 w 505988"/>
                  <a:gd name="connsiteY40" fmla="*/ 46508 h 348424"/>
                  <a:gd name="connsiteX41" fmla="*/ 471655 w 505988"/>
                  <a:gd name="connsiteY41" fmla="*/ 46508 h 348424"/>
                  <a:gd name="connsiteX42" fmla="*/ 392027 w 505988"/>
                  <a:gd name="connsiteY42" fmla="*/ 138329 h 348424"/>
                  <a:gd name="connsiteX43" fmla="*/ 394789 w 505988"/>
                  <a:gd name="connsiteY43" fmla="*/ 140901 h 348424"/>
                  <a:gd name="connsiteX44" fmla="*/ 394789 w 505988"/>
                  <a:gd name="connsiteY44" fmla="*/ 329306 h 348424"/>
                  <a:gd name="connsiteX45" fmla="*/ 287918 w 505988"/>
                  <a:gd name="connsiteY45" fmla="*/ 329306 h 348424"/>
                  <a:gd name="connsiteX46" fmla="*/ 287918 w 505988"/>
                  <a:gd name="connsiteY46" fmla="*/ 163666 h 348424"/>
                  <a:gd name="connsiteX47" fmla="*/ 391455 w 505988"/>
                  <a:gd name="connsiteY47" fmla="*/ 137948 h 348424"/>
                  <a:gd name="connsiteX48" fmla="*/ 243532 w 505988"/>
                  <a:gd name="connsiteY48" fmla="*/ 328829 h 348424"/>
                  <a:gd name="connsiteX49" fmla="*/ 122279 w 505988"/>
                  <a:gd name="connsiteY49" fmla="*/ 328829 h 348424"/>
                  <a:gd name="connsiteX50" fmla="*/ 122279 w 505988"/>
                  <a:gd name="connsiteY50" fmla="*/ 116803 h 348424"/>
                  <a:gd name="connsiteX51" fmla="*/ 242961 w 505988"/>
                  <a:gd name="connsiteY51" fmla="*/ 116803 h 348424"/>
                  <a:gd name="connsiteX52" fmla="*/ 229530 w 505988"/>
                  <a:gd name="connsiteY52" fmla="*/ 97658 h 348424"/>
                  <a:gd name="connsiteX53" fmla="*/ 136661 w 505988"/>
                  <a:gd name="connsiteY53" fmla="*/ 97658 h 348424"/>
                  <a:gd name="connsiteX54" fmla="*/ 136661 w 505988"/>
                  <a:gd name="connsiteY54" fmla="*/ 61272 h 348424"/>
                  <a:gd name="connsiteX55" fmla="*/ 229530 w 505988"/>
                  <a:gd name="connsiteY55" fmla="*/ 61272 h 348424"/>
                  <a:gd name="connsiteX56" fmla="*/ 208480 w 505988"/>
                  <a:gd name="connsiteY56" fmla="*/ 41555 h 348424"/>
                  <a:gd name="connsiteX57" fmla="*/ 157712 w 505988"/>
                  <a:gd name="connsiteY57" fmla="*/ 41555 h 348424"/>
                  <a:gd name="connsiteX58" fmla="*/ 157712 w 505988"/>
                  <a:gd name="connsiteY58" fmla="*/ 18791 h 348424"/>
                  <a:gd name="connsiteX59" fmla="*/ 208194 w 505988"/>
                  <a:gd name="connsiteY59" fmla="*/ 18791 h 348424"/>
                  <a:gd name="connsiteX60" fmla="*/ 60271 w 505988"/>
                  <a:gd name="connsiteY60" fmla="*/ 255010 h 348424"/>
                  <a:gd name="connsiteX61" fmla="*/ 60271 w 505988"/>
                  <a:gd name="connsiteY61" fmla="*/ 233579 h 348424"/>
                  <a:gd name="connsiteX62" fmla="*/ 41221 w 505988"/>
                  <a:gd name="connsiteY62" fmla="*/ 233579 h 348424"/>
                  <a:gd name="connsiteX63" fmla="*/ 41221 w 505988"/>
                  <a:gd name="connsiteY63" fmla="*/ 255010 h 348424"/>
                  <a:gd name="connsiteX64" fmla="*/ 18361 w 505988"/>
                  <a:gd name="connsiteY64" fmla="*/ 208052 h 348424"/>
                  <a:gd name="connsiteX65" fmla="*/ 50841 w 505988"/>
                  <a:gd name="connsiteY65" fmla="*/ 135376 h 348424"/>
                  <a:gd name="connsiteX66" fmla="*/ 83226 w 505988"/>
                  <a:gd name="connsiteY66" fmla="*/ 208052 h 348424"/>
                  <a:gd name="connsiteX67" fmla="*/ 60366 w 505988"/>
                  <a:gd name="connsiteY67" fmla="*/ 255010 h 348424"/>
                  <a:gd name="connsiteX68" fmla="*/ 505088 w 505988"/>
                  <a:gd name="connsiteY68" fmla="*/ 347975 h 348424"/>
                  <a:gd name="connsiteX69" fmla="*/ 505088 w 505988"/>
                  <a:gd name="connsiteY69" fmla="*/ 328925 h 348424"/>
                  <a:gd name="connsiteX70" fmla="*/ 491087 w 505988"/>
                  <a:gd name="connsiteY70" fmla="*/ 328925 h 348424"/>
                  <a:gd name="connsiteX71" fmla="*/ 491087 w 505988"/>
                  <a:gd name="connsiteY71" fmla="*/ 45556 h 348424"/>
                  <a:gd name="connsiteX72" fmla="*/ 473084 w 505988"/>
                  <a:gd name="connsiteY72" fmla="*/ 27553 h 348424"/>
                  <a:gd name="connsiteX73" fmla="*/ 391836 w 505988"/>
                  <a:gd name="connsiteY73" fmla="*/ 27553 h 348424"/>
                  <a:gd name="connsiteX74" fmla="*/ 373834 w 505988"/>
                  <a:gd name="connsiteY74" fmla="*/ 45556 h 348424"/>
                  <a:gd name="connsiteX75" fmla="*/ 373834 w 505988"/>
                  <a:gd name="connsiteY75" fmla="*/ 122613 h 348424"/>
                  <a:gd name="connsiteX76" fmla="*/ 279917 w 505988"/>
                  <a:gd name="connsiteY76" fmla="*/ 145854 h 348424"/>
                  <a:gd name="connsiteX77" fmla="*/ 268773 w 505988"/>
                  <a:gd name="connsiteY77" fmla="*/ 160523 h 348424"/>
                  <a:gd name="connsiteX78" fmla="*/ 268773 w 505988"/>
                  <a:gd name="connsiteY78" fmla="*/ 328829 h 348424"/>
                  <a:gd name="connsiteX79" fmla="*/ 262868 w 505988"/>
                  <a:gd name="connsiteY79" fmla="*/ 328829 h 348424"/>
                  <a:gd name="connsiteX80" fmla="*/ 262868 w 505988"/>
                  <a:gd name="connsiteY80" fmla="*/ 114517 h 348424"/>
                  <a:gd name="connsiteX81" fmla="*/ 248866 w 505988"/>
                  <a:gd name="connsiteY81" fmla="*/ 97943 h 348424"/>
                  <a:gd name="connsiteX82" fmla="*/ 248866 w 505988"/>
                  <a:gd name="connsiteY82" fmla="*/ 58700 h 348424"/>
                  <a:gd name="connsiteX83" fmla="*/ 231721 w 505988"/>
                  <a:gd name="connsiteY83" fmla="*/ 41555 h 348424"/>
                  <a:gd name="connsiteX84" fmla="*/ 227816 w 505988"/>
                  <a:gd name="connsiteY84" fmla="*/ 41555 h 348424"/>
                  <a:gd name="connsiteX85" fmla="*/ 227816 w 505988"/>
                  <a:gd name="connsiteY85" fmla="*/ 16504 h 348424"/>
                  <a:gd name="connsiteX86" fmla="*/ 210861 w 505988"/>
                  <a:gd name="connsiteY86" fmla="*/ -450 h 348424"/>
                  <a:gd name="connsiteX87" fmla="*/ 155521 w 505988"/>
                  <a:gd name="connsiteY87" fmla="*/ -450 h 348424"/>
                  <a:gd name="connsiteX88" fmla="*/ 138566 w 505988"/>
                  <a:gd name="connsiteY88" fmla="*/ 16504 h 348424"/>
                  <a:gd name="connsiteX89" fmla="*/ 138566 w 505988"/>
                  <a:gd name="connsiteY89" fmla="*/ 41555 h 348424"/>
                  <a:gd name="connsiteX90" fmla="*/ 134661 w 505988"/>
                  <a:gd name="connsiteY90" fmla="*/ 41555 h 348424"/>
                  <a:gd name="connsiteX91" fmla="*/ 117516 w 505988"/>
                  <a:gd name="connsiteY91" fmla="*/ 58700 h 348424"/>
                  <a:gd name="connsiteX92" fmla="*/ 117516 w 505988"/>
                  <a:gd name="connsiteY92" fmla="*/ 97943 h 348424"/>
                  <a:gd name="connsiteX93" fmla="*/ 103515 w 505988"/>
                  <a:gd name="connsiteY93" fmla="*/ 114517 h 348424"/>
                  <a:gd name="connsiteX94" fmla="*/ 103515 w 505988"/>
                  <a:gd name="connsiteY94" fmla="*/ 328829 h 348424"/>
                  <a:gd name="connsiteX95" fmla="*/ 60366 w 505988"/>
                  <a:gd name="connsiteY95" fmla="*/ 328829 h 348424"/>
                  <a:gd name="connsiteX96" fmla="*/ 60366 w 505988"/>
                  <a:gd name="connsiteY96" fmla="*/ 277299 h 348424"/>
                  <a:gd name="connsiteX97" fmla="*/ 102467 w 505988"/>
                  <a:gd name="connsiteY97" fmla="*/ 208052 h 348424"/>
                  <a:gd name="connsiteX98" fmla="*/ 57889 w 505988"/>
                  <a:gd name="connsiteY98" fmla="*/ 113945 h 348424"/>
                  <a:gd name="connsiteX99" fmla="*/ 50841 w 505988"/>
                  <a:gd name="connsiteY99" fmla="*/ 106230 h 348424"/>
                  <a:gd name="connsiteX100" fmla="*/ 43697 w 505988"/>
                  <a:gd name="connsiteY100" fmla="*/ 113945 h 348424"/>
                  <a:gd name="connsiteX101" fmla="*/ -880 w 505988"/>
                  <a:gd name="connsiteY101" fmla="*/ 208052 h 348424"/>
                  <a:gd name="connsiteX102" fmla="*/ 41221 w 505988"/>
                  <a:gd name="connsiteY102" fmla="*/ 277299 h 348424"/>
                  <a:gd name="connsiteX103" fmla="*/ 41221 w 505988"/>
                  <a:gd name="connsiteY103" fmla="*/ 328829 h 348424"/>
                  <a:gd name="connsiteX104" fmla="*/ 3121 w 505988"/>
                  <a:gd name="connsiteY104" fmla="*/ 328829 h 348424"/>
                  <a:gd name="connsiteX105" fmla="*/ 3121 w 505988"/>
                  <a:gd name="connsiteY105" fmla="*/ 347879 h 34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05988" h="348424">
                    <a:moveTo>
                      <a:pt x="227340" y="202718"/>
                    </a:moveTo>
                    <a:lnTo>
                      <a:pt x="208290" y="202718"/>
                    </a:lnTo>
                    <a:lnTo>
                      <a:pt x="208290" y="242914"/>
                    </a:lnTo>
                    <a:lnTo>
                      <a:pt x="227340" y="242914"/>
                    </a:lnTo>
                    <a:close/>
                    <a:moveTo>
                      <a:pt x="227340" y="139663"/>
                    </a:moveTo>
                    <a:lnTo>
                      <a:pt x="208290" y="139663"/>
                    </a:lnTo>
                    <a:lnTo>
                      <a:pt x="208290" y="179858"/>
                    </a:lnTo>
                    <a:lnTo>
                      <a:pt x="227340" y="179858"/>
                    </a:lnTo>
                    <a:close/>
                    <a:moveTo>
                      <a:pt x="192668" y="202718"/>
                    </a:moveTo>
                    <a:lnTo>
                      <a:pt x="173618" y="202718"/>
                    </a:lnTo>
                    <a:lnTo>
                      <a:pt x="173618" y="242914"/>
                    </a:lnTo>
                    <a:lnTo>
                      <a:pt x="192668" y="242914"/>
                    </a:lnTo>
                    <a:close/>
                    <a:moveTo>
                      <a:pt x="192668" y="139663"/>
                    </a:moveTo>
                    <a:lnTo>
                      <a:pt x="173618" y="139663"/>
                    </a:lnTo>
                    <a:lnTo>
                      <a:pt x="173618" y="179858"/>
                    </a:lnTo>
                    <a:lnTo>
                      <a:pt x="192668" y="179858"/>
                    </a:lnTo>
                    <a:close/>
                    <a:moveTo>
                      <a:pt x="157616" y="202718"/>
                    </a:moveTo>
                    <a:lnTo>
                      <a:pt x="138566" y="202718"/>
                    </a:lnTo>
                    <a:lnTo>
                      <a:pt x="138566" y="242914"/>
                    </a:lnTo>
                    <a:lnTo>
                      <a:pt x="157616" y="242914"/>
                    </a:lnTo>
                    <a:close/>
                    <a:moveTo>
                      <a:pt x="157616" y="139663"/>
                    </a:moveTo>
                    <a:lnTo>
                      <a:pt x="138566" y="139663"/>
                    </a:lnTo>
                    <a:lnTo>
                      <a:pt x="138566" y="179858"/>
                    </a:lnTo>
                    <a:lnTo>
                      <a:pt x="157616" y="179858"/>
                    </a:lnTo>
                    <a:close/>
                    <a:moveTo>
                      <a:pt x="322875" y="209671"/>
                    </a:moveTo>
                    <a:lnTo>
                      <a:pt x="303825" y="209671"/>
                    </a:lnTo>
                    <a:lnTo>
                      <a:pt x="303825" y="228721"/>
                    </a:lnTo>
                    <a:lnTo>
                      <a:pt x="322875" y="228721"/>
                    </a:lnTo>
                    <a:close/>
                    <a:moveTo>
                      <a:pt x="296681" y="193860"/>
                    </a:moveTo>
                    <a:lnTo>
                      <a:pt x="364118" y="193860"/>
                    </a:lnTo>
                    <a:lnTo>
                      <a:pt x="364118" y="174810"/>
                    </a:lnTo>
                    <a:lnTo>
                      <a:pt x="295920" y="174810"/>
                    </a:lnTo>
                    <a:close/>
                    <a:moveTo>
                      <a:pt x="331733" y="228912"/>
                    </a:moveTo>
                    <a:lnTo>
                      <a:pt x="385930" y="228912"/>
                    </a:lnTo>
                    <a:lnTo>
                      <a:pt x="385930" y="209862"/>
                    </a:lnTo>
                    <a:lnTo>
                      <a:pt x="331733" y="209862"/>
                    </a:lnTo>
                    <a:close/>
                    <a:moveTo>
                      <a:pt x="471846" y="328829"/>
                    </a:moveTo>
                    <a:lnTo>
                      <a:pt x="413934" y="328829"/>
                    </a:lnTo>
                    <a:lnTo>
                      <a:pt x="413934" y="140425"/>
                    </a:lnTo>
                    <a:cubicBezTo>
                      <a:pt x="414096" y="128500"/>
                      <a:pt x="404609" y="118679"/>
                      <a:pt x="392693" y="118422"/>
                    </a:cubicBezTo>
                    <a:lnTo>
                      <a:pt x="392693" y="46508"/>
                    </a:lnTo>
                    <a:lnTo>
                      <a:pt x="471655" y="46508"/>
                    </a:lnTo>
                    <a:close/>
                    <a:moveTo>
                      <a:pt x="392027" y="138329"/>
                    </a:moveTo>
                    <a:cubicBezTo>
                      <a:pt x="393465" y="138367"/>
                      <a:pt x="394646" y="139472"/>
                      <a:pt x="394789" y="140901"/>
                    </a:cubicBezTo>
                    <a:lnTo>
                      <a:pt x="394789" y="329306"/>
                    </a:lnTo>
                    <a:lnTo>
                      <a:pt x="287918" y="329306"/>
                    </a:lnTo>
                    <a:lnTo>
                      <a:pt x="287918" y="163666"/>
                    </a:lnTo>
                    <a:lnTo>
                      <a:pt x="391455" y="137948"/>
                    </a:lnTo>
                    <a:close/>
                    <a:moveTo>
                      <a:pt x="243532" y="328829"/>
                    </a:moveTo>
                    <a:lnTo>
                      <a:pt x="122279" y="328829"/>
                    </a:lnTo>
                    <a:lnTo>
                      <a:pt x="122279" y="116803"/>
                    </a:lnTo>
                    <a:lnTo>
                      <a:pt x="242961" y="116803"/>
                    </a:lnTo>
                    <a:close/>
                    <a:moveTo>
                      <a:pt x="229530" y="97658"/>
                    </a:moveTo>
                    <a:lnTo>
                      <a:pt x="136661" y="97658"/>
                    </a:lnTo>
                    <a:lnTo>
                      <a:pt x="136661" y="61272"/>
                    </a:lnTo>
                    <a:lnTo>
                      <a:pt x="229530" y="61272"/>
                    </a:lnTo>
                    <a:close/>
                    <a:moveTo>
                      <a:pt x="208480" y="41555"/>
                    </a:moveTo>
                    <a:lnTo>
                      <a:pt x="157712" y="41555"/>
                    </a:lnTo>
                    <a:lnTo>
                      <a:pt x="157712" y="18791"/>
                    </a:lnTo>
                    <a:lnTo>
                      <a:pt x="208194" y="18791"/>
                    </a:lnTo>
                    <a:close/>
                    <a:moveTo>
                      <a:pt x="60271" y="255010"/>
                    </a:moveTo>
                    <a:lnTo>
                      <a:pt x="60271" y="233579"/>
                    </a:lnTo>
                    <a:lnTo>
                      <a:pt x="41221" y="233579"/>
                    </a:lnTo>
                    <a:lnTo>
                      <a:pt x="41221" y="255010"/>
                    </a:lnTo>
                    <a:cubicBezTo>
                      <a:pt x="26257" y="244142"/>
                      <a:pt x="17685" y="226531"/>
                      <a:pt x="18361" y="208052"/>
                    </a:cubicBezTo>
                    <a:cubicBezTo>
                      <a:pt x="18361" y="180334"/>
                      <a:pt x="39602" y="149569"/>
                      <a:pt x="50841" y="135376"/>
                    </a:cubicBezTo>
                    <a:cubicBezTo>
                      <a:pt x="61986" y="149569"/>
                      <a:pt x="83226" y="180334"/>
                      <a:pt x="83226" y="208052"/>
                    </a:cubicBezTo>
                    <a:cubicBezTo>
                      <a:pt x="83902" y="226531"/>
                      <a:pt x="75330" y="244142"/>
                      <a:pt x="60366" y="255010"/>
                    </a:cubicBezTo>
                    <a:moveTo>
                      <a:pt x="505088" y="347975"/>
                    </a:moveTo>
                    <a:lnTo>
                      <a:pt x="505088" y="328925"/>
                    </a:lnTo>
                    <a:lnTo>
                      <a:pt x="491087" y="328925"/>
                    </a:lnTo>
                    <a:lnTo>
                      <a:pt x="491087" y="45556"/>
                    </a:lnTo>
                    <a:cubicBezTo>
                      <a:pt x="491087" y="35612"/>
                      <a:pt x="483029" y="27553"/>
                      <a:pt x="473084" y="27553"/>
                    </a:cubicBezTo>
                    <a:lnTo>
                      <a:pt x="391836" y="27553"/>
                    </a:lnTo>
                    <a:cubicBezTo>
                      <a:pt x="381892" y="27553"/>
                      <a:pt x="373834" y="35612"/>
                      <a:pt x="373834" y="45556"/>
                    </a:cubicBezTo>
                    <a:lnTo>
                      <a:pt x="373834" y="122613"/>
                    </a:lnTo>
                    <a:lnTo>
                      <a:pt x="279917" y="145854"/>
                    </a:lnTo>
                    <a:cubicBezTo>
                      <a:pt x="273355" y="147721"/>
                      <a:pt x="268811" y="153703"/>
                      <a:pt x="268773" y="160523"/>
                    </a:cubicBezTo>
                    <a:lnTo>
                      <a:pt x="268773" y="328829"/>
                    </a:lnTo>
                    <a:lnTo>
                      <a:pt x="262868" y="328829"/>
                    </a:lnTo>
                    <a:lnTo>
                      <a:pt x="262868" y="114517"/>
                    </a:lnTo>
                    <a:cubicBezTo>
                      <a:pt x="262887" y="106306"/>
                      <a:pt x="256962" y="99296"/>
                      <a:pt x="248866" y="97943"/>
                    </a:cubicBezTo>
                    <a:lnTo>
                      <a:pt x="248866" y="58700"/>
                    </a:lnTo>
                    <a:cubicBezTo>
                      <a:pt x="248818" y="49251"/>
                      <a:pt x="241170" y="41603"/>
                      <a:pt x="231721" y="41555"/>
                    </a:cubicBezTo>
                    <a:lnTo>
                      <a:pt x="227816" y="41555"/>
                    </a:lnTo>
                    <a:lnTo>
                      <a:pt x="227816" y="16504"/>
                    </a:lnTo>
                    <a:cubicBezTo>
                      <a:pt x="227816" y="7141"/>
                      <a:pt x="220224" y="-450"/>
                      <a:pt x="210861" y="-450"/>
                    </a:cubicBezTo>
                    <a:lnTo>
                      <a:pt x="155521" y="-450"/>
                    </a:lnTo>
                    <a:cubicBezTo>
                      <a:pt x="146158" y="-450"/>
                      <a:pt x="138566" y="7141"/>
                      <a:pt x="138566" y="16504"/>
                    </a:cubicBezTo>
                    <a:lnTo>
                      <a:pt x="138566" y="41555"/>
                    </a:lnTo>
                    <a:lnTo>
                      <a:pt x="134661" y="41555"/>
                    </a:lnTo>
                    <a:cubicBezTo>
                      <a:pt x="125213" y="41603"/>
                      <a:pt x="117564" y="49251"/>
                      <a:pt x="117516" y="58700"/>
                    </a:cubicBezTo>
                    <a:lnTo>
                      <a:pt x="117516" y="97943"/>
                    </a:lnTo>
                    <a:cubicBezTo>
                      <a:pt x="109420" y="99296"/>
                      <a:pt x="103495" y="106306"/>
                      <a:pt x="103515" y="114517"/>
                    </a:cubicBezTo>
                    <a:lnTo>
                      <a:pt x="103515" y="328829"/>
                    </a:lnTo>
                    <a:lnTo>
                      <a:pt x="60366" y="328829"/>
                    </a:lnTo>
                    <a:lnTo>
                      <a:pt x="60366" y="277299"/>
                    </a:lnTo>
                    <a:cubicBezTo>
                      <a:pt x="86712" y="264412"/>
                      <a:pt x="103143" y="237370"/>
                      <a:pt x="102467" y="208052"/>
                    </a:cubicBezTo>
                    <a:cubicBezTo>
                      <a:pt x="102467" y="162427"/>
                      <a:pt x="59699" y="115850"/>
                      <a:pt x="57889" y="113945"/>
                    </a:cubicBezTo>
                    <a:lnTo>
                      <a:pt x="50841" y="106230"/>
                    </a:lnTo>
                    <a:lnTo>
                      <a:pt x="43697" y="113945"/>
                    </a:lnTo>
                    <a:cubicBezTo>
                      <a:pt x="41887" y="115850"/>
                      <a:pt x="-880" y="162618"/>
                      <a:pt x="-880" y="208052"/>
                    </a:cubicBezTo>
                    <a:cubicBezTo>
                      <a:pt x="-1556" y="237370"/>
                      <a:pt x="14875" y="264412"/>
                      <a:pt x="41221" y="277299"/>
                    </a:cubicBezTo>
                    <a:lnTo>
                      <a:pt x="41221" y="328829"/>
                    </a:lnTo>
                    <a:lnTo>
                      <a:pt x="3121" y="328829"/>
                    </a:lnTo>
                    <a:lnTo>
                      <a:pt x="3121" y="347879"/>
                    </a:lnTo>
                    <a:close/>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0" name="Graphic 39">
              <a:extLst>
                <a:ext uri="{FF2B5EF4-FFF2-40B4-BE49-F238E27FC236}">
                  <a16:creationId xmlns:a16="http://schemas.microsoft.com/office/drawing/2014/main" id="{9D2EC9CD-BB68-41A8-826C-9835EAED3FB7}"/>
                </a:ext>
              </a:extLst>
            </p:cNvPr>
            <p:cNvGrpSpPr>
              <a:grpSpLocks noChangeAspect="1"/>
            </p:cNvGrpSpPr>
            <p:nvPr/>
          </p:nvGrpSpPr>
          <p:grpSpPr bwMode="gray">
            <a:xfrm>
              <a:off x="8884165" y="501370"/>
              <a:ext cx="504000" cy="504000"/>
              <a:chOff x="1778065" y="2013389"/>
              <a:chExt cx="674941" cy="674941"/>
            </a:xfrm>
          </p:grpSpPr>
          <p:sp>
            <p:nvSpPr>
              <p:cNvPr id="21" name="Freeform: Shape 19">
                <a:extLst>
                  <a:ext uri="{FF2B5EF4-FFF2-40B4-BE49-F238E27FC236}">
                    <a16:creationId xmlns:a16="http://schemas.microsoft.com/office/drawing/2014/main" id="{CB586E7A-4A7B-4B9F-8B87-1767B1288C00}"/>
                  </a:ext>
                </a:extLst>
              </p:cNvPr>
              <p:cNvSpPr/>
              <p:nvPr/>
            </p:nvSpPr>
            <p:spPr bwMode="gray">
              <a:xfrm>
                <a:off x="1778065" y="2013389"/>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8C5FA0">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22" name="Freeform: Shape 20">
                <a:extLst>
                  <a:ext uri="{FF2B5EF4-FFF2-40B4-BE49-F238E27FC236}">
                    <a16:creationId xmlns:a16="http://schemas.microsoft.com/office/drawing/2014/main" id="{4333C7ED-24FB-4AFA-ADDA-EAEA707E1BE6}"/>
                  </a:ext>
                </a:extLst>
              </p:cNvPr>
              <p:cNvSpPr/>
              <p:nvPr/>
            </p:nvSpPr>
            <p:spPr bwMode="gray">
              <a:xfrm>
                <a:off x="1925952" y="2107401"/>
                <a:ext cx="363432" cy="485872"/>
              </a:xfrm>
              <a:custGeom>
                <a:avLst/>
                <a:gdLst>
                  <a:gd name="connsiteX0" fmla="*/ 34473 w 363432"/>
                  <a:gd name="connsiteY0" fmla="*/ 386551 h 485872"/>
                  <a:gd name="connsiteX1" fmla="*/ 46666 w 363432"/>
                  <a:gd name="connsiteY1" fmla="*/ 396076 h 485872"/>
                  <a:gd name="connsiteX2" fmla="*/ 53333 w 363432"/>
                  <a:gd name="connsiteY2" fmla="*/ 394075 h 485872"/>
                  <a:gd name="connsiteX3" fmla="*/ 59048 w 363432"/>
                  <a:gd name="connsiteY3" fmla="*/ 380169 h 485872"/>
                  <a:gd name="connsiteX4" fmla="*/ 43798 w 363432"/>
                  <a:gd name="connsiteY4" fmla="*/ 370768 h 485872"/>
                  <a:gd name="connsiteX5" fmla="*/ 39998 w 363432"/>
                  <a:gd name="connsiteY5" fmla="*/ 372358 h 485872"/>
                  <a:gd name="connsiteX6" fmla="*/ 34187 w 363432"/>
                  <a:gd name="connsiteY6" fmla="*/ 386265 h 485872"/>
                  <a:gd name="connsiteX7" fmla="*/ 228593 w 363432"/>
                  <a:gd name="connsiteY7" fmla="*/ 329686 h 485872"/>
                  <a:gd name="connsiteX8" fmla="*/ 212781 w 363432"/>
                  <a:gd name="connsiteY8" fmla="*/ 313875 h 485872"/>
                  <a:gd name="connsiteX9" fmla="*/ 196970 w 363432"/>
                  <a:gd name="connsiteY9" fmla="*/ 329686 h 485872"/>
                  <a:gd name="connsiteX10" fmla="*/ 212781 w 363432"/>
                  <a:gd name="connsiteY10" fmla="*/ 345498 h 485872"/>
                  <a:gd name="connsiteX11" fmla="*/ 228593 w 363432"/>
                  <a:gd name="connsiteY11" fmla="*/ 329877 h 485872"/>
                  <a:gd name="connsiteX12" fmla="*/ 228593 w 363432"/>
                  <a:gd name="connsiteY12" fmla="*/ 329686 h 485872"/>
                  <a:gd name="connsiteX13" fmla="*/ 219068 w 363432"/>
                  <a:gd name="connsiteY13" fmla="*/ 183573 h 485872"/>
                  <a:gd name="connsiteX14" fmla="*/ 237356 w 363432"/>
                  <a:gd name="connsiteY14" fmla="*/ 183573 h 485872"/>
                  <a:gd name="connsiteX15" fmla="*/ 237356 w 363432"/>
                  <a:gd name="connsiteY15" fmla="*/ 195860 h 485872"/>
                  <a:gd name="connsiteX16" fmla="*/ 267264 w 363432"/>
                  <a:gd name="connsiteY16" fmla="*/ 195860 h 485872"/>
                  <a:gd name="connsiteX17" fmla="*/ 267264 w 363432"/>
                  <a:gd name="connsiteY17" fmla="*/ 180430 h 485872"/>
                  <a:gd name="connsiteX18" fmla="*/ 253453 w 363432"/>
                  <a:gd name="connsiteY18" fmla="*/ 180430 h 485872"/>
                  <a:gd name="connsiteX19" fmla="*/ 253453 w 363432"/>
                  <a:gd name="connsiteY19" fmla="*/ 168142 h 485872"/>
                  <a:gd name="connsiteX20" fmla="*/ 219068 w 363432"/>
                  <a:gd name="connsiteY20" fmla="*/ 168142 h 485872"/>
                  <a:gd name="connsiteX21" fmla="*/ 220020 w 363432"/>
                  <a:gd name="connsiteY21" fmla="*/ 208147 h 485872"/>
                  <a:gd name="connsiteX22" fmla="*/ 199446 w 363432"/>
                  <a:gd name="connsiteY22" fmla="*/ 208147 h 485872"/>
                  <a:gd name="connsiteX23" fmla="*/ 199446 w 363432"/>
                  <a:gd name="connsiteY23" fmla="*/ 239389 h 485872"/>
                  <a:gd name="connsiteX24" fmla="*/ 215544 w 363432"/>
                  <a:gd name="connsiteY24" fmla="*/ 239389 h 485872"/>
                  <a:gd name="connsiteX25" fmla="*/ 215544 w 363432"/>
                  <a:gd name="connsiteY25" fmla="*/ 224245 h 485872"/>
                  <a:gd name="connsiteX26" fmla="*/ 236117 w 363432"/>
                  <a:gd name="connsiteY26" fmla="*/ 224245 h 485872"/>
                  <a:gd name="connsiteX27" fmla="*/ 236117 w 363432"/>
                  <a:gd name="connsiteY27" fmla="*/ 196908 h 485872"/>
                  <a:gd name="connsiteX28" fmla="*/ 220020 w 363432"/>
                  <a:gd name="connsiteY28" fmla="*/ 196908 h 485872"/>
                  <a:gd name="connsiteX29" fmla="*/ 175919 w 363432"/>
                  <a:gd name="connsiteY29" fmla="*/ 220720 h 485872"/>
                  <a:gd name="connsiteX30" fmla="*/ 165156 w 363432"/>
                  <a:gd name="connsiteY30" fmla="*/ 220720 h 485872"/>
                  <a:gd name="connsiteX31" fmla="*/ 165156 w 363432"/>
                  <a:gd name="connsiteY31" fmla="*/ 209862 h 485872"/>
                  <a:gd name="connsiteX32" fmla="*/ 175919 w 363432"/>
                  <a:gd name="connsiteY32" fmla="*/ 209862 h 485872"/>
                  <a:gd name="connsiteX33" fmla="*/ 192017 w 363432"/>
                  <a:gd name="connsiteY33" fmla="*/ 193669 h 485872"/>
                  <a:gd name="connsiteX34" fmla="*/ 149059 w 363432"/>
                  <a:gd name="connsiteY34" fmla="*/ 193669 h 485872"/>
                  <a:gd name="connsiteX35" fmla="*/ 149059 w 363432"/>
                  <a:gd name="connsiteY35" fmla="*/ 237580 h 485872"/>
                  <a:gd name="connsiteX36" fmla="*/ 192017 w 363432"/>
                  <a:gd name="connsiteY36" fmla="*/ 237580 h 485872"/>
                  <a:gd name="connsiteX37" fmla="*/ 147916 w 363432"/>
                  <a:gd name="connsiteY37" fmla="*/ 185097 h 485872"/>
                  <a:gd name="connsiteX38" fmla="*/ 165823 w 363432"/>
                  <a:gd name="connsiteY38" fmla="*/ 185097 h 485872"/>
                  <a:gd name="connsiteX39" fmla="*/ 165823 w 363432"/>
                  <a:gd name="connsiteY39" fmla="*/ 168999 h 485872"/>
                  <a:gd name="connsiteX40" fmla="*/ 148773 w 363432"/>
                  <a:gd name="connsiteY40" fmla="*/ 168999 h 485872"/>
                  <a:gd name="connsiteX41" fmla="*/ 119341 w 363432"/>
                  <a:gd name="connsiteY41" fmla="*/ 233293 h 485872"/>
                  <a:gd name="connsiteX42" fmla="*/ 119341 w 363432"/>
                  <a:gd name="connsiteY42" fmla="*/ 258439 h 485872"/>
                  <a:gd name="connsiteX43" fmla="*/ 127818 w 363432"/>
                  <a:gd name="connsiteY43" fmla="*/ 266916 h 485872"/>
                  <a:gd name="connsiteX44" fmla="*/ 127914 w 363432"/>
                  <a:gd name="connsiteY44" fmla="*/ 266916 h 485872"/>
                  <a:gd name="connsiteX45" fmla="*/ 152964 w 363432"/>
                  <a:gd name="connsiteY45" fmla="*/ 266916 h 485872"/>
                  <a:gd name="connsiteX46" fmla="*/ 162394 w 363432"/>
                  <a:gd name="connsiteY46" fmla="*/ 259297 h 485872"/>
                  <a:gd name="connsiteX47" fmla="*/ 154765 w 363432"/>
                  <a:gd name="connsiteY47" fmla="*/ 249867 h 485872"/>
                  <a:gd name="connsiteX48" fmla="*/ 152964 w 363432"/>
                  <a:gd name="connsiteY48" fmla="*/ 249867 h 485872"/>
                  <a:gd name="connsiteX49" fmla="*/ 136486 w 363432"/>
                  <a:gd name="connsiteY49" fmla="*/ 249867 h 485872"/>
                  <a:gd name="connsiteX50" fmla="*/ 136486 w 363432"/>
                  <a:gd name="connsiteY50" fmla="*/ 233293 h 485872"/>
                  <a:gd name="connsiteX51" fmla="*/ 127914 w 363432"/>
                  <a:gd name="connsiteY51" fmla="*/ 224721 h 485872"/>
                  <a:gd name="connsiteX52" fmla="*/ 119341 w 363432"/>
                  <a:gd name="connsiteY52" fmla="*/ 233293 h 485872"/>
                  <a:gd name="connsiteX53" fmla="*/ 159060 w 363432"/>
                  <a:gd name="connsiteY53" fmla="*/ 103753 h 485872"/>
                  <a:gd name="connsiteX54" fmla="*/ 161156 w 363432"/>
                  <a:gd name="connsiteY54" fmla="*/ 97943 h 485872"/>
                  <a:gd name="connsiteX55" fmla="*/ 153164 w 363432"/>
                  <a:gd name="connsiteY55" fmla="*/ 89371 h 485872"/>
                  <a:gd name="connsiteX56" fmla="*/ 152678 w 363432"/>
                  <a:gd name="connsiteY56" fmla="*/ 89371 h 485872"/>
                  <a:gd name="connsiteX57" fmla="*/ 127914 w 363432"/>
                  <a:gd name="connsiteY57" fmla="*/ 89371 h 485872"/>
                  <a:gd name="connsiteX58" fmla="*/ 119341 w 363432"/>
                  <a:gd name="connsiteY58" fmla="*/ 97943 h 485872"/>
                  <a:gd name="connsiteX59" fmla="*/ 119341 w 363432"/>
                  <a:gd name="connsiteY59" fmla="*/ 122422 h 485872"/>
                  <a:gd name="connsiteX60" fmla="*/ 127914 w 363432"/>
                  <a:gd name="connsiteY60" fmla="*/ 130995 h 485872"/>
                  <a:gd name="connsiteX61" fmla="*/ 136486 w 363432"/>
                  <a:gd name="connsiteY61" fmla="*/ 122422 h 485872"/>
                  <a:gd name="connsiteX62" fmla="*/ 136486 w 363432"/>
                  <a:gd name="connsiteY62" fmla="*/ 106515 h 485872"/>
                  <a:gd name="connsiteX63" fmla="*/ 152678 w 363432"/>
                  <a:gd name="connsiteY63" fmla="*/ 106515 h 485872"/>
                  <a:gd name="connsiteX64" fmla="*/ 159060 w 363432"/>
                  <a:gd name="connsiteY64" fmla="*/ 103753 h 485872"/>
                  <a:gd name="connsiteX65" fmla="*/ 164966 w 363432"/>
                  <a:gd name="connsiteY65" fmla="*/ 135376 h 485872"/>
                  <a:gd name="connsiteX66" fmla="*/ 175729 w 363432"/>
                  <a:gd name="connsiteY66" fmla="*/ 135376 h 485872"/>
                  <a:gd name="connsiteX67" fmla="*/ 175729 w 363432"/>
                  <a:gd name="connsiteY67" fmla="*/ 146235 h 485872"/>
                  <a:gd name="connsiteX68" fmla="*/ 164966 w 363432"/>
                  <a:gd name="connsiteY68" fmla="*/ 146235 h 485872"/>
                  <a:gd name="connsiteX69" fmla="*/ 148869 w 363432"/>
                  <a:gd name="connsiteY69" fmla="*/ 162332 h 485872"/>
                  <a:gd name="connsiteX70" fmla="*/ 191826 w 363432"/>
                  <a:gd name="connsiteY70" fmla="*/ 162332 h 485872"/>
                  <a:gd name="connsiteX71" fmla="*/ 191826 w 363432"/>
                  <a:gd name="connsiteY71" fmla="*/ 119279 h 485872"/>
                  <a:gd name="connsiteX72" fmla="*/ 148869 w 363432"/>
                  <a:gd name="connsiteY72" fmla="*/ 119279 h 485872"/>
                  <a:gd name="connsiteX73" fmla="*/ 213258 w 363432"/>
                  <a:gd name="connsiteY73" fmla="*/ 154617 h 485872"/>
                  <a:gd name="connsiteX74" fmla="*/ 227355 w 363432"/>
                  <a:gd name="connsiteY74" fmla="*/ 154617 h 485872"/>
                  <a:gd name="connsiteX75" fmla="*/ 227355 w 363432"/>
                  <a:gd name="connsiteY75" fmla="*/ 118517 h 485872"/>
                  <a:gd name="connsiteX76" fmla="*/ 211257 w 363432"/>
                  <a:gd name="connsiteY76" fmla="*/ 118517 h 485872"/>
                  <a:gd name="connsiteX77" fmla="*/ 211257 w 363432"/>
                  <a:gd name="connsiteY77" fmla="*/ 138520 h 485872"/>
                  <a:gd name="connsiteX78" fmla="*/ 197160 w 363432"/>
                  <a:gd name="connsiteY78" fmla="*/ 138520 h 485872"/>
                  <a:gd name="connsiteX79" fmla="*/ 197160 w 363432"/>
                  <a:gd name="connsiteY79" fmla="*/ 169285 h 485872"/>
                  <a:gd name="connsiteX80" fmla="*/ 180777 w 363432"/>
                  <a:gd name="connsiteY80" fmla="*/ 169285 h 485872"/>
                  <a:gd name="connsiteX81" fmla="*/ 180777 w 363432"/>
                  <a:gd name="connsiteY81" fmla="*/ 185382 h 485872"/>
                  <a:gd name="connsiteX82" fmla="*/ 213258 w 363432"/>
                  <a:gd name="connsiteY82" fmla="*/ 185382 h 485872"/>
                  <a:gd name="connsiteX83" fmla="*/ 260025 w 363432"/>
                  <a:gd name="connsiteY83" fmla="*/ 146235 h 485872"/>
                  <a:gd name="connsiteX84" fmla="*/ 249262 w 363432"/>
                  <a:gd name="connsiteY84" fmla="*/ 146235 h 485872"/>
                  <a:gd name="connsiteX85" fmla="*/ 249262 w 363432"/>
                  <a:gd name="connsiteY85" fmla="*/ 135662 h 485872"/>
                  <a:gd name="connsiteX86" fmla="*/ 260025 w 363432"/>
                  <a:gd name="connsiteY86" fmla="*/ 135662 h 485872"/>
                  <a:gd name="connsiteX87" fmla="*/ 276122 w 363432"/>
                  <a:gd name="connsiteY87" fmla="*/ 119279 h 485872"/>
                  <a:gd name="connsiteX88" fmla="*/ 233165 w 363432"/>
                  <a:gd name="connsiteY88" fmla="*/ 119279 h 485872"/>
                  <a:gd name="connsiteX89" fmla="*/ 233165 w 363432"/>
                  <a:gd name="connsiteY89" fmla="*/ 162332 h 485872"/>
                  <a:gd name="connsiteX90" fmla="*/ 276122 w 363432"/>
                  <a:gd name="connsiteY90" fmla="*/ 162332 h 485872"/>
                  <a:gd name="connsiteX91" fmla="*/ 296887 w 363432"/>
                  <a:gd name="connsiteY91" fmla="*/ 121184 h 485872"/>
                  <a:gd name="connsiteX92" fmla="*/ 296887 w 363432"/>
                  <a:gd name="connsiteY92" fmla="*/ 97943 h 485872"/>
                  <a:gd name="connsiteX93" fmla="*/ 288315 w 363432"/>
                  <a:gd name="connsiteY93" fmla="*/ 89371 h 485872"/>
                  <a:gd name="connsiteX94" fmla="*/ 265741 w 363432"/>
                  <a:gd name="connsiteY94" fmla="*/ 89371 h 485872"/>
                  <a:gd name="connsiteX95" fmla="*/ 257263 w 363432"/>
                  <a:gd name="connsiteY95" fmla="*/ 97848 h 485872"/>
                  <a:gd name="connsiteX96" fmla="*/ 257263 w 363432"/>
                  <a:gd name="connsiteY96" fmla="*/ 97943 h 485872"/>
                  <a:gd name="connsiteX97" fmla="*/ 265255 w 363432"/>
                  <a:gd name="connsiteY97" fmla="*/ 106515 h 485872"/>
                  <a:gd name="connsiteX98" fmla="*/ 265741 w 363432"/>
                  <a:gd name="connsiteY98" fmla="*/ 106515 h 485872"/>
                  <a:gd name="connsiteX99" fmla="*/ 279837 w 363432"/>
                  <a:gd name="connsiteY99" fmla="*/ 106515 h 485872"/>
                  <a:gd name="connsiteX100" fmla="*/ 279837 w 363432"/>
                  <a:gd name="connsiteY100" fmla="*/ 121184 h 485872"/>
                  <a:gd name="connsiteX101" fmla="*/ 289267 w 363432"/>
                  <a:gd name="connsiteY101" fmla="*/ 128804 h 485872"/>
                  <a:gd name="connsiteX102" fmla="*/ 296887 w 363432"/>
                  <a:gd name="connsiteY102" fmla="*/ 121184 h 485872"/>
                  <a:gd name="connsiteX103" fmla="*/ 344512 w 363432"/>
                  <a:gd name="connsiteY103" fmla="*/ 77940 h 485872"/>
                  <a:gd name="connsiteX104" fmla="*/ 339654 w 363432"/>
                  <a:gd name="connsiteY104" fmla="*/ 84894 h 485872"/>
                  <a:gd name="connsiteX105" fmla="*/ 321176 w 363432"/>
                  <a:gd name="connsiteY105" fmla="*/ 96610 h 485872"/>
                  <a:gd name="connsiteX106" fmla="*/ 321176 w 363432"/>
                  <a:gd name="connsiteY106" fmla="*/ 70416 h 485872"/>
                  <a:gd name="connsiteX107" fmla="*/ 327843 w 363432"/>
                  <a:gd name="connsiteY107" fmla="*/ 66130 h 485872"/>
                  <a:gd name="connsiteX108" fmla="*/ 343084 w 363432"/>
                  <a:gd name="connsiteY108" fmla="*/ 69558 h 485872"/>
                  <a:gd name="connsiteX109" fmla="*/ 344512 w 363432"/>
                  <a:gd name="connsiteY109" fmla="*/ 77940 h 485872"/>
                  <a:gd name="connsiteX110" fmla="*/ 326224 w 363432"/>
                  <a:gd name="connsiteY110" fmla="*/ 143758 h 485872"/>
                  <a:gd name="connsiteX111" fmla="*/ 331844 w 363432"/>
                  <a:gd name="connsiteY111" fmla="*/ 142139 h 485872"/>
                  <a:gd name="connsiteX112" fmla="*/ 334225 w 363432"/>
                  <a:gd name="connsiteY112" fmla="*/ 142139 h 485872"/>
                  <a:gd name="connsiteX113" fmla="*/ 342026 w 363432"/>
                  <a:gd name="connsiteY113" fmla="*/ 154893 h 485872"/>
                  <a:gd name="connsiteX114" fmla="*/ 337654 w 363432"/>
                  <a:gd name="connsiteY114" fmla="*/ 161189 h 485872"/>
                  <a:gd name="connsiteX115" fmla="*/ 328129 w 363432"/>
                  <a:gd name="connsiteY115" fmla="*/ 167571 h 485872"/>
                  <a:gd name="connsiteX116" fmla="*/ 311556 w 363432"/>
                  <a:gd name="connsiteY116" fmla="*/ 176238 h 485872"/>
                  <a:gd name="connsiteX117" fmla="*/ 309079 w 363432"/>
                  <a:gd name="connsiteY117" fmla="*/ 176238 h 485872"/>
                  <a:gd name="connsiteX118" fmla="*/ 300945 w 363432"/>
                  <a:gd name="connsiteY118" fmla="*/ 163856 h 485872"/>
                  <a:gd name="connsiteX119" fmla="*/ 300983 w 363432"/>
                  <a:gd name="connsiteY119" fmla="*/ 163665 h 485872"/>
                  <a:gd name="connsiteX120" fmla="*/ 316604 w 363432"/>
                  <a:gd name="connsiteY120" fmla="*/ 149949 h 485872"/>
                  <a:gd name="connsiteX121" fmla="*/ 326700 w 363432"/>
                  <a:gd name="connsiteY121" fmla="*/ 143568 h 485872"/>
                  <a:gd name="connsiteX122" fmla="*/ 304602 w 363432"/>
                  <a:gd name="connsiteY122" fmla="*/ 137377 h 485872"/>
                  <a:gd name="connsiteX123" fmla="*/ 296506 w 363432"/>
                  <a:gd name="connsiteY123" fmla="*/ 142520 h 485872"/>
                  <a:gd name="connsiteX124" fmla="*/ 284124 w 363432"/>
                  <a:gd name="connsiteY124" fmla="*/ 171095 h 485872"/>
                  <a:gd name="connsiteX125" fmla="*/ 293649 w 363432"/>
                  <a:gd name="connsiteY125" fmla="*/ 187478 h 485872"/>
                  <a:gd name="connsiteX126" fmla="*/ 293649 w 363432"/>
                  <a:gd name="connsiteY126" fmla="*/ 187478 h 485872"/>
                  <a:gd name="connsiteX127" fmla="*/ 275170 w 363432"/>
                  <a:gd name="connsiteY127" fmla="*/ 207671 h 485872"/>
                  <a:gd name="connsiteX128" fmla="*/ 259740 w 363432"/>
                  <a:gd name="connsiteY128" fmla="*/ 207671 h 485872"/>
                  <a:gd name="connsiteX129" fmla="*/ 259740 w 363432"/>
                  <a:gd name="connsiteY129" fmla="*/ 221006 h 485872"/>
                  <a:gd name="connsiteX130" fmla="*/ 244976 w 363432"/>
                  <a:gd name="connsiteY130" fmla="*/ 221006 h 485872"/>
                  <a:gd name="connsiteX131" fmla="*/ 244976 w 363432"/>
                  <a:gd name="connsiteY131" fmla="*/ 237580 h 485872"/>
                  <a:gd name="connsiteX132" fmla="*/ 275837 w 363432"/>
                  <a:gd name="connsiteY132" fmla="*/ 237580 h 485872"/>
                  <a:gd name="connsiteX133" fmla="*/ 275837 w 363432"/>
                  <a:gd name="connsiteY133" fmla="*/ 222911 h 485872"/>
                  <a:gd name="connsiteX134" fmla="*/ 290981 w 363432"/>
                  <a:gd name="connsiteY134" fmla="*/ 239485 h 485872"/>
                  <a:gd name="connsiteX135" fmla="*/ 285647 w 363432"/>
                  <a:gd name="connsiteY135" fmla="*/ 250438 h 485872"/>
                  <a:gd name="connsiteX136" fmla="*/ 266597 w 363432"/>
                  <a:gd name="connsiteY136" fmla="*/ 250438 h 485872"/>
                  <a:gd name="connsiteX137" fmla="*/ 260216 w 363432"/>
                  <a:gd name="connsiteY137" fmla="*/ 253201 h 485872"/>
                  <a:gd name="connsiteX138" fmla="*/ 258120 w 363432"/>
                  <a:gd name="connsiteY138" fmla="*/ 259011 h 485872"/>
                  <a:gd name="connsiteX139" fmla="*/ 266017 w 363432"/>
                  <a:gd name="connsiteY139" fmla="*/ 267488 h 485872"/>
                  <a:gd name="connsiteX140" fmla="*/ 266597 w 363432"/>
                  <a:gd name="connsiteY140" fmla="*/ 267488 h 485872"/>
                  <a:gd name="connsiteX141" fmla="*/ 287648 w 363432"/>
                  <a:gd name="connsiteY141" fmla="*/ 267488 h 485872"/>
                  <a:gd name="connsiteX142" fmla="*/ 304602 w 363432"/>
                  <a:gd name="connsiteY142" fmla="*/ 282061 h 485872"/>
                  <a:gd name="connsiteX143" fmla="*/ 304602 w 363432"/>
                  <a:gd name="connsiteY143" fmla="*/ 291586 h 485872"/>
                  <a:gd name="connsiteX144" fmla="*/ 115055 w 363432"/>
                  <a:gd name="connsiteY144" fmla="*/ 291586 h 485872"/>
                  <a:gd name="connsiteX145" fmla="*/ 115055 w 363432"/>
                  <a:gd name="connsiteY145" fmla="*/ 52318 h 485872"/>
                  <a:gd name="connsiteX146" fmla="*/ 304888 w 363432"/>
                  <a:gd name="connsiteY146" fmla="*/ 52318 h 485872"/>
                  <a:gd name="connsiteX147" fmla="*/ 304888 w 363432"/>
                  <a:gd name="connsiteY147" fmla="*/ 66130 h 485872"/>
                  <a:gd name="connsiteX148" fmla="*/ 304888 w 363432"/>
                  <a:gd name="connsiteY148" fmla="*/ 91466 h 485872"/>
                  <a:gd name="connsiteX149" fmla="*/ 304888 w 363432"/>
                  <a:gd name="connsiteY149" fmla="*/ 110516 h 485872"/>
                  <a:gd name="connsiteX150" fmla="*/ 304031 w 363432"/>
                  <a:gd name="connsiteY150" fmla="*/ 34697 h 485872"/>
                  <a:gd name="connsiteX151" fmla="*/ 115626 w 363432"/>
                  <a:gd name="connsiteY151" fmla="*/ 34697 h 485872"/>
                  <a:gd name="connsiteX152" fmla="*/ 137819 w 363432"/>
                  <a:gd name="connsiteY152" fmla="*/ 16885 h 485872"/>
                  <a:gd name="connsiteX153" fmla="*/ 282123 w 363432"/>
                  <a:gd name="connsiteY153" fmla="*/ 16885 h 485872"/>
                  <a:gd name="connsiteX154" fmla="*/ 304412 w 363432"/>
                  <a:gd name="connsiteY154" fmla="*/ 34697 h 485872"/>
                  <a:gd name="connsiteX155" fmla="*/ 115150 w 363432"/>
                  <a:gd name="connsiteY155" fmla="*/ 307779 h 485872"/>
                  <a:gd name="connsiteX156" fmla="*/ 304984 w 363432"/>
                  <a:gd name="connsiteY156" fmla="*/ 307779 h 485872"/>
                  <a:gd name="connsiteX157" fmla="*/ 304984 w 363432"/>
                  <a:gd name="connsiteY157" fmla="*/ 333401 h 485872"/>
                  <a:gd name="connsiteX158" fmla="*/ 282123 w 363432"/>
                  <a:gd name="connsiteY158" fmla="*/ 356166 h 485872"/>
                  <a:gd name="connsiteX159" fmla="*/ 137819 w 363432"/>
                  <a:gd name="connsiteY159" fmla="*/ 356166 h 485872"/>
                  <a:gd name="connsiteX160" fmla="*/ 115055 w 363432"/>
                  <a:gd name="connsiteY160" fmla="*/ 333401 h 485872"/>
                  <a:gd name="connsiteX161" fmla="*/ 303364 w 363432"/>
                  <a:gd name="connsiteY161" fmla="*/ 259297 h 485872"/>
                  <a:gd name="connsiteX162" fmla="*/ 305269 w 363432"/>
                  <a:gd name="connsiteY162" fmla="*/ 248629 h 485872"/>
                  <a:gd name="connsiteX163" fmla="*/ 317747 w 363432"/>
                  <a:gd name="connsiteY163" fmla="*/ 245390 h 485872"/>
                  <a:gd name="connsiteX164" fmla="*/ 321366 w 363432"/>
                  <a:gd name="connsiteY164" fmla="*/ 245390 h 485872"/>
                  <a:gd name="connsiteX165" fmla="*/ 328510 w 363432"/>
                  <a:gd name="connsiteY165" fmla="*/ 248152 h 485872"/>
                  <a:gd name="connsiteX166" fmla="*/ 331558 w 363432"/>
                  <a:gd name="connsiteY166" fmla="*/ 255105 h 485872"/>
                  <a:gd name="connsiteX167" fmla="*/ 322719 w 363432"/>
                  <a:gd name="connsiteY167" fmla="*/ 265278 h 485872"/>
                  <a:gd name="connsiteX168" fmla="*/ 322033 w 363432"/>
                  <a:gd name="connsiteY168" fmla="*/ 265297 h 485872"/>
                  <a:gd name="connsiteX169" fmla="*/ 312508 w 363432"/>
                  <a:gd name="connsiteY169" fmla="*/ 265297 h 485872"/>
                  <a:gd name="connsiteX170" fmla="*/ 302983 w 363432"/>
                  <a:gd name="connsiteY170" fmla="*/ 259201 h 485872"/>
                  <a:gd name="connsiteX171" fmla="*/ 329272 w 363432"/>
                  <a:gd name="connsiteY171" fmla="*/ 215767 h 485872"/>
                  <a:gd name="connsiteX172" fmla="*/ 317747 w 363432"/>
                  <a:gd name="connsiteY172" fmla="*/ 219482 h 485872"/>
                  <a:gd name="connsiteX173" fmla="*/ 301364 w 363432"/>
                  <a:gd name="connsiteY173" fmla="*/ 223863 h 485872"/>
                  <a:gd name="connsiteX174" fmla="*/ 297268 w 363432"/>
                  <a:gd name="connsiteY174" fmla="*/ 222625 h 485872"/>
                  <a:gd name="connsiteX175" fmla="*/ 292029 w 363432"/>
                  <a:gd name="connsiteY175" fmla="*/ 216529 h 485872"/>
                  <a:gd name="connsiteX176" fmla="*/ 292791 w 363432"/>
                  <a:gd name="connsiteY176" fmla="*/ 208528 h 485872"/>
                  <a:gd name="connsiteX177" fmla="*/ 311841 w 363432"/>
                  <a:gd name="connsiteY177" fmla="*/ 199003 h 485872"/>
                  <a:gd name="connsiteX178" fmla="*/ 323176 w 363432"/>
                  <a:gd name="connsiteY178" fmla="*/ 195479 h 485872"/>
                  <a:gd name="connsiteX179" fmla="*/ 326319 w 363432"/>
                  <a:gd name="connsiteY179" fmla="*/ 194907 h 485872"/>
                  <a:gd name="connsiteX180" fmla="*/ 331177 w 363432"/>
                  <a:gd name="connsiteY180" fmla="*/ 196146 h 485872"/>
                  <a:gd name="connsiteX181" fmla="*/ 335254 w 363432"/>
                  <a:gd name="connsiteY181" fmla="*/ 210395 h 485872"/>
                  <a:gd name="connsiteX182" fmla="*/ 329558 w 363432"/>
                  <a:gd name="connsiteY182" fmla="*/ 215196 h 485872"/>
                  <a:gd name="connsiteX183" fmla="*/ 358133 w 363432"/>
                  <a:gd name="connsiteY183" fmla="*/ 59557 h 485872"/>
                  <a:gd name="connsiteX184" fmla="*/ 321747 w 363432"/>
                  <a:gd name="connsiteY184" fmla="*/ 50032 h 485872"/>
                  <a:gd name="connsiteX185" fmla="*/ 321747 w 363432"/>
                  <a:gd name="connsiteY185" fmla="*/ 39460 h 485872"/>
                  <a:gd name="connsiteX186" fmla="*/ 281837 w 363432"/>
                  <a:gd name="connsiteY186" fmla="*/ -450 h 485872"/>
                  <a:gd name="connsiteX187" fmla="*/ 137819 w 363432"/>
                  <a:gd name="connsiteY187" fmla="*/ -450 h 485872"/>
                  <a:gd name="connsiteX188" fmla="*/ 97910 w 363432"/>
                  <a:gd name="connsiteY188" fmla="*/ 39460 h 485872"/>
                  <a:gd name="connsiteX189" fmla="*/ 97910 w 363432"/>
                  <a:gd name="connsiteY189" fmla="*/ 85561 h 485872"/>
                  <a:gd name="connsiteX190" fmla="*/ 88385 w 363432"/>
                  <a:gd name="connsiteY190" fmla="*/ 83465 h 485872"/>
                  <a:gd name="connsiteX191" fmla="*/ 61886 w 363432"/>
                  <a:gd name="connsiteY191" fmla="*/ 111621 h 485872"/>
                  <a:gd name="connsiteX192" fmla="*/ 61905 w 363432"/>
                  <a:gd name="connsiteY192" fmla="*/ 112040 h 485872"/>
                  <a:gd name="connsiteX193" fmla="*/ 40855 w 363432"/>
                  <a:gd name="connsiteY193" fmla="*/ 194527 h 485872"/>
                  <a:gd name="connsiteX194" fmla="*/ 27616 w 363432"/>
                  <a:gd name="connsiteY194" fmla="*/ 261202 h 485872"/>
                  <a:gd name="connsiteX195" fmla="*/ 30187 w 363432"/>
                  <a:gd name="connsiteY195" fmla="*/ 269298 h 485872"/>
                  <a:gd name="connsiteX196" fmla="*/ 43808 w 363432"/>
                  <a:gd name="connsiteY196" fmla="*/ 326448 h 485872"/>
                  <a:gd name="connsiteX197" fmla="*/ 1993 w 363432"/>
                  <a:gd name="connsiteY197" fmla="*/ 363500 h 485872"/>
                  <a:gd name="connsiteX198" fmla="*/ 1203 w 363432"/>
                  <a:gd name="connsiteY198" fmla="*/ 375464 h 485872"/>
                  <a:gd name="connsiteX199" fmla="*/ 1326 w 363432"/>
                  <a:gd name="connsiteY199" fmla="*/ 375597 h 485872"/>
                  <a:gd name="connsiteX200" fmla="*/ 13328 w 363432"/>
                  <a:gd name="connsiteY200" fmla="*/ 376359 h 485872"/>
                  <a:gd name="connsiteX201" fmla="*/ 50761 w 363432"/>
                  <a:gd name="connsiteY201" fmla="*/ 343116 h 485872"/>
                  <a:gd name="connsiteX202" fmla="*/ 155536 w 363432"/>
                  <a:gd name="connsiteY202" fmla="*/ 456559 h 485872"/>
                  <a:gd name="connsiteX203" fmla="*/ 140296 w 363432"/>
                  <a:gd name="connsiteY203" fmla="*/ 470656 h 485872"/>
                  <a:gd name="connsiteX204" fmla="*/ 139696 w 363432"/>
                  <a:gd name="connsiteY204" fmla="*/ 482629 h 485872"/>
                  <a:gd name="connsiteX205" fmla="*/ 146106 w 363432"/>
                  <a:gd name="connsiteY205" fmla="*/ 485420 h 485872"/>
                  <a:gd name="connsiteX206" fmla="*/ 151917 w 363432"/>
                  <a:gd name="connsiteY206" fmla="*/ 483134 h 485872"/>
                  <a:gd name="connsiteX207" fmla="*/ 173348 w 363432"/>
                  <a:gd name="connsiteY207" fmla="*/ 463322 h 485872"/>
                  <a:gd name="connsiteX208" fmla="*/ 176110 w 363432"/>
                  <a:gd name="connsiteY208" fmla="*/ 457321 h 485872"/>
                  <a:gd name="connsiteX209" fmla="*/ 173824 w 363432"/>
                  <a:gd name="connsiteY209" fmla="*/ 451225 h 485872"/>
                  <a:gd name="connsiteX210" fmla="*/ 60381 w 363432"/>
                  <a:gd name="connsiteY210" fmla="*/ 328829 h 485872"/>
                  <a:gd name="connsiteX211" fmla="*/ 46093 w 363432"/>
                  <a:gd name="connsiteY211" fmla="*/ 264345 h 485872"/>
                  <a:gd name="connsiteX212" fmla="*/ 43998 w 363432"/>
                  <a:gd name="connsiteY212" fmla="*/ 256630 h 485872"/>
                  <a:gd name="connsiteX213" fmla="*/ 56476 w 363432"/>
                  <a:gd name="connsiteY213" fmla="*/ 202147 h 485872"/>
                  <a:gd name="connsiteX214" fmla="*/ 79050 w 363432"/>
                  <a:gd name="connsiteY214" fmla="*/ 112897 h 485872"/>
                  <a:gd name="connsiteX215" fmla="*/ 88575 w 363432"/>
                  <a:gd name="connsiteY215" fmla="*/ 100896 h 485872"/>
                  <a:gd name="connsiteX216" fmla="*/ 98100 w 363432"/>
                  <a:gd name="connsiteY216" fmla="*/ 113564 h 485872"/>
                  <a:gd name="connsiteX217" fmla="*/ 98100 w 363432"/>
                  <a:gd name="connsiteY217" fmla="*/ 333496 h 485872"/>
                  <a:gd name="connsiteX218" fmla="*/ 138010 w 363432"/>
                  <a:gd name="connsiteY218" fmla="*/ 373406 h 485872"/>
                  <a:gd name="connsiteX219" fmla="*/ 249548 w 363432"/>
                  <a:gd name="connsiteY219" fmla="*/ 373406 h 485872"/>
                  <a:gd name="connsiteX220" fmla="*/ 195065 w 363432"/>
                  <a:gd name="connsiteY220" fmla="*/ 409982 h 485872"/>
                  <a:gd name="connsiteX221" fmla="*/ 169824 w 363432"/>
                  <a:gd name="connsiteY221" fmla="*/ 422460 h 485872"/>
                  <a:gd name="connsiteX222" fmla="*/ 166394 w 363432"/>
                  <a:gd name="connsiteY222" fmla="*/ 428080 h 485872"/>
                  <a:gd name="connsiteX223" fmla="*/ 167823 w 363432"/>
                  <a:gd name="connsiteY223" fmla="*/ 434461 h 485872"/>
                  <a:gd name="connsiteX224" fmla="*/ 174776 w 363432"/>
                  <a:gd name="connsiteY224" fmla="*/ 437986 h 485872"/>
                  <a:gd name="connsiteX225" fmla="*/ 179825 w 363432"/>
                  <a:gd name="connsiteY225" fmla="*/ 436366 h 485872"/>
                  <a:gd name="connsiteX226" fmla="*/ 201732 w 363432"/>
                  <a:gd name="connsiteY226" fmla="*/ 425698 h 485872"/>
                  <a:gd name="connsiteX227" fmla="*/ 269550 w 363432"/>
                  <a:gd name="connsiteY227" fmla="*/ 374454 h 485872"/>
                  <a:gd name="connsiteX228" fmla="*/ 269550 w 363432"/>
                  <a:gd name="connsiteY228" fmla="*/ 373406 h 485872"/>
                  <a:gd name="connsiteX229" fmla="*/ 282123 w 363432"/>
                  <a:gd name="connsiteY229" fmla="*/ 373406 h 485872"/>
                  <a:gd name="connsiteX230" fmla="*/ 322033 w 363432"/>
                  <a:gd name="connsiteY230" fmla="*/ 333496 h 485872"/>
                  <a:gd name="connsiteX231" fmla="*/ 322033 w 363432"/>
                  <a:gd name="connsiteY231" fmla="*/ 282347 h 485872"/>
                  <a:gd name="connsiteX232" fmla="*/ 341083 w 363432"/>
                  <a:gd name="connsiteY232" fmla="*/ 273965 h 485872"/>
                  <a:gd name="connsiteX233" fmla="*/ 346417 w 363432"/>
                  <a:gd name="connsiteY233" fmla="*/ 244723 h 485872"/>
                  <a:gd name="connsiteX234" fmla="*/ 335178 w 363432"/>
                  <a:gd name="connsiteY234" fmla="*/ 232055 h 485872"/>
                  <a:gd name="connsiteX235" fmla="*/ 350799 w 363432"/>
                  <a:gd name="connsiteY235" fmla="*/ 218720 h 485872"/>
                  <a:gd name="connsiteX236" fmla="*/ 352609 w 363432"/>
                  <a:gd name="connsiteY236" fmla="*/ 197670 h 485872"/>
                  <a:gd name="connsiteX237" fmla="*/ 338987 w 363432"/>
                  <a:gd name="connsiteY237" fmla="*/ 181477 h 485872"/>
                  <a:gd name="connsiteX238" fmla="*/ 347560 w 363432"/>
                  <a:gd name="connsiteY238" fmla="*/ 176048 h 485872"/>
                  <a:gd name="connsiteX239" fmla="*/ 359752 w 363432"/>
                  <a:gd name="connsiteY239" fmla="*/ 158713 h 485872"/>
                  <a:gd name="connsiteX240" fmla="*/ 338483 w 363432"/>
                  <a:gd name="connsiteY240" fmla="*/ 125632 h 485872"/>
                  <a:gd name="connsiteX241" fmla="*/ 332606 w 363432"/>
                  <a:gd name="connsiteY241" fmla="*/ 124994 h 485872"/>
                  <a:gd name="connsiteX242" fmla="*/ 321938 w 363432"/>
                  <a:gd name="connsiteY242" fmla="*/ 127375 h 485872"/>
                  <a:gd name="connsiteX243" fmla="*/ 321938 w 363432"/>
                  <a:gd name="connsiteY243" fmla="*/ 116707 h 485872"/>
                  <a:gd name="connsiteX244" fmla="*/ 349560 w 363432"/>
                  <a:gd name="connsiteY244" fmla="*/ 99181 h 485872"/>
                  <a:gd name="connsiteX245" fmla="*/ 358323 w 363432"/>
                  <a:gd name="connsiteY245" fmla="*/ 60319 h 48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63432" h="485872">
                    <a:moveTo>
                      <a:pt x="34473" y="386551"/>
                    </a:moveTo>
                    <a:cubicBezTo>
                      <a:pt x="36045" y="392037"/>
                      <a:pt x="40969" y="395885"/>
                      <a:pt x="46666" y="396076"/>
                    </a:cubicBezTo>
                    <a:cubicBezTo>
                      <a:pt x="49037" y="396047"/>
                      <a:pt x="51342" y="395361"/>
                      <a:pt x="53333" y="394075"/>
                    </a:cubicBezTo>
                    <a:cubicBezTo>
                      <a:pt x="58267" y="391351"/>
                      <a:pt x="60639" y="385569"/>
                      <a:pt x="59048" y="380169"/>
                    </a:cubicBezTo>
                    <a:cubicBezTo>
                      <a:pt x="57428" y="373358"/>
                      <a:pt x="50599" y="369158"/>
                      <a:pt x="43798" y="370768"/>
                    </a:cubicBezTo>
                    <a:cubicBezTo>
                      <a:pt x="42455" y="371091"/>
                      <a:pt x="41169" y="371625"/>
                      <a:pt x="39998" y="372358"/>
                    </a:cubicBezTo>
                    <a:cubicBezTo>
                      <a:pt x="35026" y="375044"/>
                      <a:pt x="32607" y="380836"/>
                      <a:pt x="34187" y="386265"/>
                    </a:cubicBezTo>
                    <a:moveTo>
                      <a:pt x="228593" y="329686"/>
                    </a:moveTo>
                    <a:cubicBezTo>
                      <a:pt x="228593" y="320952"/>
                      <a:pt x="221516" y="313875"/>
                      <a:pt x="212781" y="313875"/>
                    </a:cubicBezTo>
                    <a:cubicBezTo>
                      <a:pt x="204047" y="313875"/>
                      <a:pt x="196970" y="320952"/>
                      <a:pt x="196970" y="329686"/>
                    </a:cubicBezTo>
                    <a:cubicBezTo>
                      <a:pt x="196970" y="338421"/>
                      <a:pt x="204047" y="345498"/>
                      <a:pt x="212781" y="345498"/>
                    </a:cubicBezTo>
                    <a:cubicBezTo>
                      <a:pt x="221458" y="345555"/>
                      <a:pt x="228545" y="338554"/>
                      <a:pt x="228593" y="329877"/>
                    </a:cubicBezTo>
                    <a:cubicBezTo>
                      <a:pt x="228593" y="329810"/>
                      <a:pt x="228593" y="329753"/>
                      <a:pt x="228593" y="329686"/>
                    </a:cubicBezTo>
                    <a:moveTo>
                      <a:pt x="219068" y="183573"/>
                    </a:moveTo>
                    <a:lnTo>
                      <a:pt x="237356" y="183573"/>
                    </a:lnTo>
                    <a:lnTo>
                      <a:pt x="237356" y="195860"/>
                    </a:lnTo>
                    <a:lnTo>
                      <a:pt x="267264" y="195860"/>
                    </a:lnTo>
                    <a:lnTo>
                      <a:pt x="267264" y="180430"/>
                    </a:lnTo>
                    <a:lnTo>
                      <a:pt x="253453" y="180430"/>
                    </a:lnTo>
                    <a:lnTo>
                      <a:pt x="253453" y="168142"/>
                    </a:lnTo>
                    <a:lnTo>
                      <a:pt x="219068" y="168142"/>
                    </a:lnTo>
                    <a:close/>
                    <a:moveTo>
                      <a:pt x="220020" y="208147"/>
                    </a:moveTo>
                    <a:lnTo>
                      <a:pt x="199446" y="208147"/>
                    </a:lnTo>
                    <a:lnTo>
                      <a:pt x="199446" y="239389"/>
                    </a:lnTo>
                    <a:lnTo>
                      <a:pt x="215544" y="239389"/>
                    </a:lnTo>
                    <a:lnTo>
                      <a:pt x="215544" y="224245"/>
                    </a:lnTo>
                    <a:lnTo>
                      <a:pt x="236117" y="224245"/>
                    </a:lnTo>
                    <a:lnTo>
                      <a:pt x="236117" y="196908"/>
                    </a:lnTo>
                    <a:lnTo>
                      <a:pt x="220020" y="196908"/>
                    </a:lnTo>
                    <a:close/>
                    <a:moveTo>
                      <a:pt x="175919" y="220720"/>
                    </a:moveTo>
                    <a:lnTo>
                      <a:pt x="165156" y="220720"/>
                    </a:lnTo>
                    <a:lnTo>
                      <a:pt x="165156" y="209862"/>
                    </a:lnTo>
                    <a:lnTo>
                      <a:pt x="175919" y="209862"/>
                    </a:lnTo>
                    <a:close/>
                    <a:moveTo>
                      <a:pt x="192017" y="193669"/>
                    </a:moveTo>
                    <a:lnTo>
                      <a:pt x="149059" y="193669"/>
                    </a:lnTo>
                    <a:lnTo>
                      <a:pt x="149059" y="237580"/>
                    </a:lnTo>
                    <a:lnTo>
                      <a:pt x="192017" y="237580"/>
                    </a:lnTo>
                    <a:close/>
                    <a:moveTo>
                      <a:pt x="147916" y="185097"/>
                    </a:moveTo>
                    <a:lnTo>
                      <a:pt x="165823" y="185097"/>
                    </a:lnTo>
                    <a:lnTo>
                      <a:pt x="165823" y="168999"/>
                    </a:lnTo>
                    <a:lnTo>
                      <a:pt x="148773" y="168999"/>
                    </a:lnTo>
                    <a:close/>
                    <a:moveTo>
                      <a:pt x="119341" y="233293"/>
                    </a:moveTo>
                    <a:lnTo>
                      <a:pt x="119341" y="258439"/>
                    </a:lnTo>
                    <a:cubicBezTo>
                      <a:pt x="119341" y="263126"/>
                      <a:pt x="123132" y="266916"/>
                      <a:pt x="127818" y="266916"/>
                    </a:cubicBezTo>
                    <a:cubicBezTo>
                      <a:pt x="127847" y="266916"/>
                      <a:pt x="127885" y="266916"/>
                      <a:pt x="127914" y="266916"/>
                    </a:cubicBezTo>
                    <a:lnTo>
                      <a:pt x="152964" y="266916"/>
                    </a:lnTo>
                    <a:cubicBezTo>
                      <a:pt x="157670" y="267412"/>
                      <a:pt x="161889" y="264002"/>
                      <a:pt x="162394" y="259297"/>
                    </a:cubicBezTo>
                    <a:cubicBezTo>
                      <a:pt x="162889" y="254582"/>
                      <a:pt x="159480" y="250362"/>
                      <a:pt x="154765" y="249867"/>
                    </a:cubicBezTo>
                    <a:cubicBezTo>
                      <a:pt x="154164" y="249800"/>
                      <a:pt x="153564" y="249800"/>
                      <a:pt x="152964" y="249867"/>
                    </a:cubicBezTo>
                    <a:lnTo>
                      <a:pt x="136486" y="249867"/>
                    </a:lnTo>
                    <a:lnTo>
                      <a:pt x="136486" y="233293"/>
                    </a:lnTo>
                    <a:cubicBezTo>
                      <a:pt x="136486" y="228559"/>
                      <a:pt x="132648" y="224721"/>
                      <a:pt x="127914" y="224721"/>
                    </a:cubicBezTo>
                    <a:cubicBezTo>
                      <a:pt x="123179" y="224721"/>
                      <a:pt x="119341" y="228559"/>
                      <a:pt x="119341" y="233293"/>
                    </a:cubicBezTo>
                    <a:moveTo>
                      <a:pt x="159060" y="103753"/>
                    </a:moveTo>
                    <a:cubicBezTo>
                      <a:pt x="160432" y="102134"/>
                      <a:pt x="161175" y="100067"/>
                      <a:pt x="161156" y="97943"/>
                    </a:cubicBezTo>
                    <a:cubicBezTo>
                      <a:pt x="161318" y="93371"/>
                      <a:pt x="157736" y="89532"/>
                      <a:pt x="153164" y="89371"/>
                    </a:cubicBezTo>
                    <a:cubicBezTo>
                      <a:pt x="153002" y="89371"/>
                      <a:pt x="152840" y="89371"/>
                      <a:pt x="152678" y="89371"/>
                    </a:cubicBezTo>
                    <a:lnTo>
                      <a:pt x="127914" y="89371"/>
                    </a:lnTo>
                    <a:cubicBezTo>
                      <a:pt x="123179" y="89371"/>
                      <a:pt x="119341" y="93209"/>
                      <a:pt x="119341" y="97943"/>
                    </a:cubicBezTo>
                    <a:lnTo>
                      <a:pt x="119341" y="122422"/>
                    </a:lnTo>
                    <a:cubicBezTo>
                      <a:pt x="119341" y="127156"/>
                      <a:pt x="123179" y="130995"/>
                      <a:pt x="127914" y="130995"/>
                    </a:cubicBezTo>
                    <a:cubicBezTo>
                      <a:pt x="132648" y="130995"/>
                      <a:pt x="136486" y="127156"/>
                      <a:pt x="136486" y="122422"/>
                    </a:cubicBezTo>
                    <a:lnTo>
                      <a:pt x="136486" y="106515"/>
                    </a:lnTo>
                    <a:lnTo>
                      <a:pt x="152678" y="106515"/>
                    </a:lnTo>
                    <a:cubicBezTo>
                      <a:pt x="155107" y="106573"/>
                      <a:pt x="157441" y="105563"/>
                      <a:pt x="159060" y="103753"/>
                    </a:cubicBezTo>
                    <a:moveTo>
                      <a:pt x="164966" y="135376"/>
                    </a:moveTo>
                    <a:lnTo>
                      <a:pt x="175729" y="135376"/>
                    </a:lnTo>
                    <a:lnTo>
                      <a:pt x="175729" y="146235"/>
                    </a:lnTo>
                    <a:lnTo>
                      <a:pt x="164966" y="146235"/>
                    </a:lnTo>
                    <a:close/>
                    <a:moveTo>
                      <a:pt x="148869" y="162332"/>
                    </a:moveTo>
                    <a:lnTo>
                      <a:pt x="191826" y="162332"/>
                    </a:lnTo>
                    <a:lnTo>
                      <a:pt x="191826" y="119279"/>
                    </a:lnTo>
                    <a:lnTo>
                      <a:pt x="148869" y="119279"/>
                    </a:lnTo>
                    <a:close/>
                    <a:moveTo>
                      <a:pt x="213258" y="154617"/>
                    </a:moveTo>
                    <a:lnTo>
                      <a:pt x="227355" y="154617"/>
                    </a:lnTo>
                    <a:lnTo>
                      <a:pt x="227355" y="118517"/>
                    </a:lnTo>
                    <a:lnTo>
                      <a:pt x="211257" y="118517"/>
                    </a:lnTo>
                    <a:lnTo>
                      <a:pt x="211257" y="138520"/>
                    </a:lnTo>
                    <a:lnTo>
                      <a:pt x="197160" y="138520"/>
                    </a:lnTo>
                    <a:lnTo>
                      <a:pt x="197160" y="169285"/>
                    </a:lnTo>
                    <a:lnTo>
                      <a:pt x="180777" y="169285"/>
                    </a:lnTo>
                    <a:lnTo>
                      <a:pt x="180777" y="185382"/>
                    </a:lnTo>
                    <a:lnTo>
                      <a:pt x="213258" y="185382"/>
                    </a:lnTo>
                    <a:close/>
                    <a:moveTo>
                      <a:pt x="260025" y="146235"/>
                    </a:moveTo>
                    <a:lnTo>
                      <a:pt x="249262" y="146235"/>
                    </a:lnTo>
                    <a:lnTo>
                      <a:pt x="249262" y="135662"/>
                    </a:lnTo>
                    <a:lnTo>
                      <a:pt x="260025" y="135662"/>
                    </a:lnTo>
                    <a:close/>
                    <a:moveTo>
                      <a:pt x="276122" y="119279"/>
                    </a:moveTo>
                    <a:lnTo>
                      <a:pt x="233165" y="119279"/>
                    </a:lnTo>
                    <a:lnTo>
                      <a:pt x="233165" y="162332"/>
                    </a:lnTo>
                    <a:lnTo>
                      <a:pt x="276122" y="162332"/>
                    </a:lnTo>
                    <a:close/>
                    <a:moveTo>
                      <a:pt x="296887" y="121184"/>
                    </a:moveTo>
                    <a:lnTo>
                      <a:pt x="296887" y="97943"/>
                    </a:lnTo>
                    <a:cubicBezTo>
                      <a:pt x="296887" y="93209"/>
                      <a:pt x="293048" y="89371"/>
                      <a:pt x="288315" y="89371"/>
                    </a:cubicBezTo>
                    <a:lnTo>
                      <a:pt x="265741" y="89371"/>
                    </a:lnTo>
                    <a:cubicBezTo>
                      <a:pt x="261064" y="89371"/>
                      <a:pt x="257263" y="93162"/>
                      <a:pt x="257263" y="97848"/>
                    </a:cubicBezTo>
                    <a:cubicBezTo>
                      <a:pt x="257263" y="97876"/>
                      <a:pt x="257263" y="97914"/>
                      <a:pt x="257263" y="97943"/>
                    </a:cubicBezTo>
                    <a:cubicBezTo>
                      <a:pt x="257101" y="102515"/>
                      <a:pt x="260683" y="106354"/>
                      <a:pt x="265255" y="106515"/>
                    </a:cubicBezTo>
                    <a:cubicBezTo>
                      <a:pt x="265416" y="106515"/>
                      <a:pt x="265578" y="106515"/>
                      <a:pt x="265741" y="106515"/>
                    </a:cubicBezTo>
                    <a:lnTo>
                      <a:pt x="279837" y="106515"/>
                    </a:lnTo>
                    <a:lnTo>
                      <a:pt x="279837" y="121184"/>
                    </a:lnTo>
                    <a:cubicBezTo>
                      <a:pt x="280333" y="125889"/>
                      <a:pt x="284552" y="129309"/>
                      <a:pt x="289267" y="128804"/>
                    </a:cubicBezTo>
                    <a:cubicBezTo>
                      <a:pt x="293287" y="128385"/>
                      <a:pt x="296458" y="125204"/>
                      <a:pt x="296887" y="121184"/>
                    </a:cubicBezTo>
                    <a:moveTo>
                      <a:pt x="344512" y="77940"/>
                    </a:moveTo>
                    <a:cubicBezTo>
                      <a:pt x="343855" y="80798"/>
                      <a:pt x="342111" y="83294"/>
                      <a:pt x="339654" y="84894"/>
                    </a:cubicBezTo>
                    <a:lnTo>
                      <a:pt x="321176" y="96610"/>
                    </a:lnTo>
                    <a:lnTo>
                      <a:pt x="321176" y="70416"/>
                    </a:lnTo>
                    <a:lnTo>
                      <a:pt x="327843" y="66130"/>
                    </a:lnTo>
                    <a:cubicBezTo>
                      <a:pt x="333006" y="62929"/>
                      <a:pt x="339788" y="64453"/>
                      <a:pt x="343084" y="69558"/>
                    </a:cubicBezTo>
                    <a:cubicBezTo>
                      <a:pt x="344693" y="72035"/>
                      <a:pt x="345207" y="75073"/>
                      <a:pt x="344512" y="77940"/>
                    </a:cubicBezTo>
                    <a:moveTo>
                      <a:pt x="326224" y="143758"/>
                    </a:moveTo>
                    <a:cubicBezTo>
                      <a:pt x="327910" y="142701"/>
                      <a:pt x="329853" y="142148"/>
                      <a:pt x="331844" y="142139"/>
                    </a:cubicBezTo>
                    <a:cubicBezTo>
                      <a:pt x="332634" y="142044"/>
                      <a:pt x="333435" y="142044"/>
                      <a:pt x="334225" y="142139"/>
                    </a:cubicBezTo>
                    <a:cubicBezTo>
                      <a:pt x="339902" y="143501"/>
                      <a:pt x="343397" y="149216"/>
                      <a:pt x="342026" y="154893"/>
                    </a:cubicBezTo>
                    <a:cubicBezTo>
                      <a:pt x="341407" y="157465"/>
                      <a:pt x="339845" y="159713"/>
                      <a:pt x="337654" y="161189"/>
                    </a:cubicBezTo>
                    <a:lnTo>
                      <a:pt x="328129" y="167571"/>
                    </a:lnTo>
                    <a:cubicBezTo>
                      <a:pt x="318604" y="173857"/>
                      <a:pt x="314794" y="176238"/>
                      <a:pt x="311556" y="176238"/>
                    </a:cubicBezTo>
                    <a:cubicBezTo>
                      <a:pt x="310737" y="176353"/>
                      <a:pt x="309898" y="176353"/>
                      <a:pt x="309079" y="176238"/>
                    </a:cubicBezTo>
                    <a:cubicBezTo>
                      <a:pt x="303412" y="175067"/>
                      <a:pt x="299773" y="169523"/>
                      <a:pt x="300945" y="163856"/>
                    </a:cubicBezTo>
                    <a:cubicBezTo>
                      <a:pt x="300954" y="163789"/>
                      <a:pt x="300973" y="163732"/>
                      <a:pt x="300983" y="163665"/>
                    </a:cubicBezTo>
                    <a:cubicBezTo>
                      <a:pt x="302031" y="159189"/>
                      <a:pt x="303459" y="158141"/>
                      <a:pt x="316604" y="149949"/>
                    </a:cubicBezTo>
                    <a:lnTo>
                      <a:pt x="326700" y="143568"/>
                    </a:lnTo>
                    <a:moveTo>
                      <a:pt x="304602" y="137377"/>
                    </a:moveTo>
                    <a:lnTo>
                      <a:pt x="296506" y="142520"/>
                    </a:lnTo>
                    <a:cubicBezTo>
                      <a:pt x="286781" y="148492"/>
                      <a:pt x="281837" y="159913"/>
                      <a:pt x="284124" y="171095"/>
                    </a:cubicBezTo>
                    <a:cubicBezTo>
                      <a:pt x="285191" y="177534"/>
                      <a:pt x="288581" y="183363"/>
                      <a:pt x="293649" y="187478"/>
                    </a:cubicBezTo>
                    <a:lnTo>
                      <a:pt x="293649" y="187478"/>
                    </a:lnTo>
                    <a:cubicBezTo>
                      <a:pt x="284352" y="190469"/>
                      <a:pt x="277322" y="198146"/>
                      <a:pt x="275170" y="207671"/>
                    </a:cubicBezTo>
                    <a:lnTo>
                      <a:pt x="259740" y="207671"/>
                    </a:lnTo>
                    <a:lnTo>
                      <a:pt x="259740" y="221006"/>
                    </a:lnTo>
                    <a:lnTo>
                      <a:pt x="244976" y="221006"/>
                    </a:lnTo>
                    <a:lnTo>
                      <a:pt x="244976" y="237580"/>
                    </a:lnTo>
                    <a:lnTo>
                      <a:pt x="275837" y="237580"/>
                    </a:lnTo>
                    <a:lnTo>
                      <a:pt x="275837" y="222911"/>
                    </a:lnTo>
                    <a:cubicBezTo>
                      <a:pt x="278265" y="230360"/>
                      <a:pt x="283790" y="236398"/>
                      <a:pt x="290981" y="239485"/>
                    </a:cubicBezTo>
                    <a:cubicBezTo>
                      <a:pt x="288353" y="242656"/>
                      <a:pt x="286524" y="246409"/>
                      <a:pt x="285647" y="250438"/>
                    </a:cubicBezTo>
                    <a:lnTo>
                      <a:pt x="266597" y="250438"/>
                    </a:lnTo>
                    <a:cubicBezTo>
                      <a:pt x="264169" y="250362"/>
                      <a:pt x="261826" y="251381"/>
                      <a:pt x="260216" y="253201"/>
                    </a:cubicBezTo>
                    <a:cubicBezTo>
                      <a:pt x="258806" y="254801"/>
                      <a:pt x="258054" y="256877"/>
                      <a:pt x="258120" y="259011"/>
                    </a:cubicBezTo>
                    <a:cubicBezTo>
                      <a:pt x="257958" y="263535"/>
                      <a:pt x="261492" y="267326"/>
                      <a:pt x="266017" y="267488"/>
                    </a:cubicBezTo>
                    <a:cubicBezTo>
                      <a:pt x="266207" y="267497"/>
                      <a:pt x="266407" y="267497"/>
                      <a:pt x="266597" y="267488"/>
                    </a:cubicBezTo>
                    <a:lnTo>
                      <a:pt x="287648" y="267488"/>
                    </a:lnTo>
                    <a:cubicBezTo>
                      <a:pt x="290924" y="274575"/>
                      <a:pt x="297106" y="279889"/>
                      <a:pt x="304602" y="282061"/>
                    </a:cubicBezTo>
                    <a:lnTo>
                      <a:pt x="304602" y="291586"/>
                    </a:lnTo>
                    <a:lnTo>
                      <a:pt x="115055" y="291586"/>
                    </a:lnTo>
                    <a:lnTo>
                      <a:pt x="115055" y="52318"/>
                    </a:lnTo>
                    <a:lnTo>
                      <a:pt x="304888" y="52318"/>
                    </a:lnTo>
                    <a:lnTo>
                      <a:pt x="304888" y="66130"/>
                    </a:lnTo>
                    <a:cubicBezTo>
                      <a:pt x="304888" y="76702"/>
                      <a:pt x="304888" y="85180"/>
                      <a:pt x="304888" y="91466"/>
                    </a:cubicBezTo>
                    <a:cubicBezTo>
                      <a:pt x="304888" y="100420"/>
                      <a:pt x="304888" y="106230"/>
                      <a:pt x="304888" y="110516"/>
                    </a:cubicBezTo>
                    <a:close/>
                    <a:moveTo>
                      <a:pt x="304031" y="34697"/>
                    </a:moveTo>
                    <a:lnTo>
                      <a:pt x="115626" y="34697"/>
                    </a:lnTo>
                    <a:cubicBezTo>
                      <a:pt x="117941" y="24296"/>
                      <a:pt x="127161" y="16895"/>
                      <a:pt x="137819" y="16885"/>
                    </a:cubicBezTo>
                    <a:lnTo>
                      <a:pt x="282123" y="16885"/>
                    </a:lnTo>
                    <a:cubicBezTo>
                      <a:pt x="292801" y="16885"/>
                      <a:pt x="302049" y="24286"/>
                      <a:pt x="304412" y="34697"/>
                    </a:cubicBezTo>
                    <a:moveTo>
                      <a:pt x="115150" y="307779"/>
                    </a:moveTo>
                    <a:lnTo>
                      <a:pt x="304984" y="307779"/>
                    </a:lnTo>
                    <a:lnTo>
                      <a:pt x="304984" y="333401"/>
                    </a:lnTo>
                    <a:cubicBezTo>
                      <a:pt x="304936" y="345993"/>
                      <a:pt x="294716" y="356166"/>
                      <a:pt x="282123" y="356166"/>
                    </a:cubicBezTo>
                    <a:lnTo>
                      <a:pt x="137819" y="356166"/>
                    </a:lnTo>
                    <a:cubicBezTo>
                      <a:pt x="125247" y="356166"/>
                      <a:pt x="115055" y="345974"/>
                      <a:pt x="115055" y="333401"/>
                    </a:cubicBezTo>
                    <a:close/>
                    <a:moveTo>
                      <a:pt x="303364" y="259297"/>
                    </a:moveTo>
                    <a:cubicBezTo>
                      <a:pt x="301716" y="255687"/>
                      <a:pt x="302478" y="251438"/>
                      <a:pt x="305269" y="248629"/>
                    </a:cubicBezTo>
                    <a:cubicBezTo>
                      <a:pt x="308317" y="245390"/>
                      <a:pt x="311270" y="245390"/>
                      <a:pt x="317747" y="245390"/>
                    </a:cubicBezTo>
                    <a:lnTo>
                      <a:pt x="321366" y="245390"/>
                    </a:lnTo>
                    <a:cubicBezTo>
                      <a:pt x="324024" y="245323"/>
                      <a:pt x="326586" y="246323"/>
                      <a:pt x="328510" y="248152"/>
                    </a:cubicBezTo>
                    <a:cubicBezTo>
                      <a:pt x="330444" y="249943"/>
                      <a:pt x="331549" y="252467"/>
                      <a:pt x="331558" y="255105"/>
                    </a:cubicBezTo>
                    <a:cubicBezTo>
                      <a:pt x="331930" y="260354"/>
                      <a:pt x="327967" y="264907"/>
                      <a:pt x="322719" y="265278"/>
                    </a:cubicBezTo>
                    <a:cubicBezTo>
                      <a:pt x="322490" y="265288"/>
                      <a:pt x="322262" y="265297"/>
                      <a:pt x="322033" y="265297"/>
                    </a:cubicBezTo>
                    <a:lnTo>
                      <a:pt x="312508" y="265297"/>
                    </a:lnTo>
                    <a:cubicBezTo>
                      <a:pt x="308336" y="265573"/>
                      <a:pt x="304478" y="263106"/>
                      <a:pt x="302983" y="259201"/>
                    </a:cubicBezTo>
                    <a:moveTo>
                      <a:pt x="329272" y="215767"/>
                    </a:moveTo>
                    <a:lnTo>
                      <a:pt x="317747" y="219482"/>
                    </a:lnTo>
                    <a:cubicBezTo>
                      <a:pt x="312489" y="221625"/>
                      <a:pt x="306983" y="223092"/>
                      <a:pt x="301364" y="223863"/>
                    </a:cubicBezTo>
                    <a:cubicBezTo>
                      <a:pt x="299907" y="223863"/>
                      <a:pt x="298487" y="223435"/>
                      <a:pt x="297268" y="222625"/>
                    </a:cubicBezTo>
                    <a:cubicBezTo>
                      <a:pt x="294753" y="221406"/>
                      <a:pt x="292858" y="219196"/>
                      <a:pt x="292029" y="216529"/>
                    </a:cubicBezTo>
                    <a:cubicBezTo>
                      <a:pt x="291191" y="213872"/>
                      <a:pt x="291467" y="210986"/>
                      <a:pt x="292791" y="208528"/>
                    </a:cubicBezTo>
                    <a:cubicBezTo>
                      <a:pt x="294887" y="204528"/>
                      <a:pt x="296315" y="203956"/>
                      <a:pt x="311841" y="199003"/>
                    </a:cubicBezTo>
                    <a:lnTo>
                      <a:pt x="323176" y="195479"/>
                    </a:lnTo>
                    <a:cubicBezTo>
                      <a:pt x="324186" y="195117"/>
                      <a:pt x="325243" y="194917"/>
                      <a:pt x="326319" y="194907"/>
                    </a:cubicBezTo>
                    <a:cubicBezTo>
                      <a:pt x="328015" y="194936"/>
                      <a:pt x="329672" y="195355"/>
                      <a:pt x="331177" y="196146"/>
                    </a:cubicBezTo>
                    <a:cubicBezTo>
                      <a:pt x="336235" y="198956"/>
                      <a:pt x="338063" y="205328"/>
                      <a:pt x="335254" y="210395"/>
                    </a:cubicBezTo>
                    <a:cubicBezTo>
                      <a:pt x="334006" y="212634"/>
                      <a:pt x="331977" y="214348"/>
                      <a:pt x="329558" y="215196"/>
                    </a:cubicBezTo>
                    <a:moveTo>
                      <a:pt x="358133" y="59557"/>
                    </a:moveTo>
                    <a:cubicBezTo>
                      <a:pt x="350284" y="47461"/>
                      <a:pt x="334511" y="43327"/>
                      <a:pt x="321747" y="50032"/>
                    </a:cubicBezTo>
                    <a:lnTo>
                      <a:pt x="321747" y="39460"/>
                    </a:lnTo>
                    <a:cubicBezTo>
                      <a:pt x="321690" y="17438"/>
                      <a:pt x="303859" y="-393"/>
                      <a:pt x="281837" y="-450"/>
                    </a:cubicBezTo>
                    <a:lnTo>
                      <a:pt x="137819" y="-450"/>
                    </a:lnTo>
                    <a:cubicBezTo>
                      <a:pt x="115798" y="-393"/>
                      <a:pt x="97957" y="17438"/>
                      <a:pt x="97910" y="39460"/>
                    </a:cubicBezTo>
                    <a:lnTo>
                      <a:pt x="97910" y="85561"/>
                    </a:lnTo>
                    <a:cubicBezTo>
                      <a:pt x="94909" y="84227"/>
                      <a:pt x="91671" y="83513"/>
                      <a:pt x="88385" y="83465"/>
                    </a:cubicBezTo>
                    <a:cubicBezTo>
                      <a:pt x="73297" y="83922"/>
                      <a:pt x="61429" y="96524"/>
                      <a:pt x="61886" y="111621"/>
                    </a:cubicBezTo>
                    <a:cubicBezTo>
                      <a:pt x="61896" y="111754"/>
                      <a:pt x="61896" y="111897"/>
                      <a:pt x="61905" y="112040"/>
                    </a:cubicBezTo>
                    <a:cubicBezTo>
                      <a:pt x="60181" y="140625"/>
                      <a:pt x="53037" y="168619"/>
                      <a:pt x="40855" y="194527"/>
                    </a:cubicBezTo>
                    <a:cubicBezTo>
                      <a:pt x="30663" y="219768"/>
                      <a:pt x="21805" y="241580"/>
                      <a:pt x="27616" y="261202"/>
                    </a:cubicBezTo>
                    <a:cubicBezTo>
                      <a:pt x="28282" y="263392"/>
                      <a:pt x="29139" y="266155"/>
                      <a:pt x="30187" y="269298"/>
                    </a:cubicBezTo>
                    <a:cubicBezTo>
                      <a:pt x="36835" y="287786"/>
                      <a:pt x="41398" y="306950"/>
                      <a:pt x="43808" y="326448"/>
                    </a:cubicBezTo>
                    <a:lnTo>
                      <a:pt x="1993" y="363500"/>
                    </a:lnTo>
                    <a:cubicBezTo>
                      <a:pt x="-1532" y="366586"/>
                      <a:pt x="-1884" y="371939"/>
                      <a:pt x="1203" y="375464"/>
                    </a:cubicBezTo>
                    <a:cubicBezTo>
                      <a:pt x="1250" y="375511"/>
                      <a:pt x="1288" y="375549"/>
                      <a:pt x="1326" y="375597"/>
                    </a:cubicBezTo>
                    <a:cubicBezTo>
                      <a:pt x="4469" y="379035"/>
                      <a:pt x="9775" y="379369"/>
                      <a:pt x="13328" y="376359"/>
                    </a:cubicBezTo>
                    <a:lnTo>
                      <a:pt x="50761" y="343116"/>
                    </a:lnTo>
                    <a:lnTo>
                      <a:pt x="155536" y="456559"/>
                    </a:lnTo>
                    <a:lnTo>
                      <a:pt x="140296" y="470656"/>
                    </a:lnTo>
                    <a:cubicBezTo>
                      <a:pt x="136819" y="473799"/>
                      <a:pt x="136553" y="479162"/>
                      <a:pt x="139696" y="482629"/>
                    </a:cubicBezTo>
                    <a:cubicBezTo>
                      <a:pt x="141334" y="484439"/>
                      <a:pt x="143668" y="485458"/>
                      <a:pt x="146106" y="485420"/>
                    </a:cubicBezTo>
                    <a:cubicBezTo>
                      <a:pt x="148269" y="485468"/>
                      <a:pt x="150364" y="484639"/>
                      <a:pt x="151917" y="483134"/>
                    </a:cubicBezTo>
                    <a:lnTo>
                      <a:pt x="173348" y="463322"/>
                    </a:lnTo>
                    <a:cubicBezTo>
                      <a:pt x="175043" y="461779"/>
                      <a:pt x="176034" y="459617"/>
                      <a:pt x="176110" y="457321"/>
                    </a:cubicBezTo>
                    <a:cubicBezTo>
                      <a:pt x="176177" y="455064"/>
                      <a:pt x="175358" y="452873"/>
                      <a:pt x="173824" y="451225"/>
                    </a:cubicBezTo>
                    <a:lnTo>
                      <a:pt x="60381" y="328829"/>
                    </a:lnTo>
                    <a:cubicBezTo>
                      <a:pt x="58562" y="306788"/>
                      <a:pt x="53752" y="285090"/>
                      <a:pt x="46093" y="264345"/>
                    </a:cubicBezTo>
                    <a:lnTo>
                      <a:pt x="43998" y="256630"/>
                    </a:lnTo>
                    <a:cubicBezTo>
                      <a:pt x="39903" y="243104"/>
                      <a:pt x="47618" y="224149"/>
                      <a:pt x="56476" y="202147"/>
                    </a:cubicBezTo>
                    <a:cubicBezTo>
                      <a:pt x="69535" y="174076"/>
                      <a:pt x="77193" y="143796"/>
                      <a:pt x="79050" y="112897"/>
                    </a:cubicBezTo>
                    <a:cubicBezTo>
                      <a:pt x="79050" y="104991"/>
                      <a:pt x="83717" y="100896"/>
                      <a:pt x="88575" y="100896"/>
                    </a:cubicBezTo>
                    <a:cubicBezTo>
                      <a:pt x="93433" y="100896"/>
                      <a:pt x="97243" y="104230"/>
                      <a:pt x="98100" y="113564"/>
                    </a:cubicBezTo>
                    <a:lnTo>
                      <a:pt x="98100" y="333496"/>
                    </a:lnTo>
                    <a:cubicBezTo>
                      <a:pt x="98148" y="355518"/>
                      <a:pt x="115988" y="373358"/>
                      <a:pt x="138010" y="373406"/>
                    </a:cubicBezTo>
                    <a:lnTo>
                      <a:pt x="249548" y="373406"/>
                    </a:lnTo>
                    <a:cubicBezTo>
                      <a:pt x="235089" y="390370"/>
                      <a:pt x="216239" y="403029"/>
                      <a:pt x="195065" y="409982"/>
                    </a:cubicBezTo>
                    <a:cubicBezTo>
                      <a:pt x="186216" y="413192"/>
                      <a:pt x="177748" y="417383"/>
                      <a:pt x="169824" y="422460"/>
                    </a:cubicBezTo>
                    <a:cubicBezTo>
                      <a:pt x="167928" y="423755"/>
                      <a:pt x="166680" y="425803"/>
                      <a:pt x="166394" y="428080"/>
                    </a:cubicBezTo>
                    <a:cubicBezTo>
                      <a:pt x="165994" y="430308"/>
                      <a:pt x="166509" y="432614"/>
                      <a:pt x="167823" y="434461"/>
                    </a:cubicBezTo>
                    <a:cubicBezTo>
                      <a:pt x="169452" y="436671"/>
                      <a:pt x="172033" y="437976"/>
                      <a:pt x="174776" y="437986"/>
                    </a:cubicBezTo>
                    <a:cubicBezTo>
                      <a:pt x="176586" y="437976"/>
                      <a:pt x="178348" y="437405"/>
                      <a:pt x="179825" y="436366"/>
                    </a:cubicBezTo>
                    <a:cubicBezTo>
                      <a:pt x="186740" y="432061"/>
                      <a:pt x="194084" y="428489"/>
                      <a:pt x="201732" y="425698"/>
                    </a:cubicBezTo>
                    <a:cubicBezTo>
                      <a:pt x="223640" y="416173"/>
                      <a:pt x="250976" y="405410"/>
                      <a:pt x="269550" y="374454"/>
                    </a:cubicBezTo>
                    <a:cubicBezTo>
                      <a:pt x="269550" y="374454"/>
                      <a:pt x="269550" y="373692"/>
                      <a:pt x="269550" y="373406"/>
                    </a:cubicBezTo>
                    <a:lnTo>
                      <a:pt x="282123" y="373406"/>
                    </a:lnTo>
                    <a:cubicBezTo>
                      <a:pt x="304145" y="373358"/>
                      <a:pt x="321985" y="355518"/>
                      <a:pt x="322033" y="333496"/>
                    </a:cubicBezTo>
                    <a:lnTo>
                      <a:pt x="322033" y="282347"/>
                    </a:lnTo>
                    <a:cubicBezTo>
                      <a:pt x="329272" y="282328"/>
                      <a:pt x="336178" y="279289"/>
                      <a:pt x="341083" y="273965"/>
                    </a:cubicBezTo>
                    <a:cubicBezTo>
                      <a:pt x="348655" y="266221"/>
                      <a:pt x="350770" y="254648"/>
                      <a:pt x="346417" y="244723"/>
                    </a:cubicBezTo>
                    <a:cubicBezTo>
                      <a:pt x="344121" y="239408"/>
                      <a:pt x="340188" y="234970"/>
                      <a:pt x="335178" y="232055"/>
                    </a:cubicBezTo>
                    <a:cubicBezTo>
                      <a:pt x="341921" y="229807"/>
                      <a:pt x="347522" y="225026"/>
                      <a:pt x="350799" y="218720"/>
                    </a:cubicBezTo>
                    <a:cubicBezTo>
                      <a:pt x="354228" y="212243"/>
                      <a:pt x="354885" y="204642"/>
                      <a:pt x="352609" y="197670"/>
                    </a:cubicBezTo>
                    <a:cubicBezTo>
                      <a:pt x="350417" y="190669"/>
                      <a:pt x="345512" y="184840"/>
                      <a:pt x="338987" y="181477"/>
                    </a:cubicBezTo>
                    <a:lnTo>
                      <a:pt x="347560" y="176048"/>
                    </a:lnTo>
                    <a:cubicBezTo>
                      <a:pt x="353770" y="172124"/>
                      <a:pt x="358161" y="165885"/>
                      <a:pt x="359752" y="158713"/>
                    </a:cubicBezTo>
                    <a:cubicBezTo>
                      <a:pt x="363010" y="143701"/>
                      <a:pt x="353485" y="128890"/>
                      <a:pt x="338483" y="125632"/>
                    </a:cubicBezTo>
                    <a:cubicBezTo>
                      <a:pt x="336549" y="125213"/>
                      <a:pt x="334578" y="124994"/>
                      <a:pt x="332606" y="124994"/>
                    </a:cubicBezTo>
                    <a:cubicBezTo>
                      <a:pt x="328929" y="125070"/>
                      <a:pt x="325300" y="125880"/>
                      <a:pt x="321938" y="127375"/>
                    </a:cubicBezTo>
                    <a:lnTo>
                      <a:pt x="321938" y="116707"/>
                    </a:lnTo>
                    <a:lnTo>
                      <a:pt x="349560" y="99181"/>
                    </a:lnTo>
                    <a:cubicBezTo>
                      <a:pt x="362514" y="90733"/>
                      <a:pt x="366401" y="73511"/>
                      <a:pt x="358323" y="60319"/>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3" name="Graphic 41">
              <a:extLst>
                <a:ext uri="{FF2B5EF4-FFF2-40B4-BE49-F238E27FC236}">
                  <a16:creationId xmlns:a16="http://schemas.microsoft.com/office/drawing/2014/main" id="{D2262D24-1EEE-4383-A19C-8202B80DFFE9}"/>
                </a:ext>
              </a:extLst>
            </p:cNvPr>
            <p:cNvGrpSpPr>
              <a:grpSpLocks noChangeAspect="1"/>
            </p:cNvGrpSpPr>
            <p:nvPr/>
          </p:nvGrpSpPr>
          <p:grpSpPr bwMode="gray">
            <a:xfrm>
              <a:off x="9567988" y="501370"/>
              <a:ext cx="504000" cy="504000"/>
              <a:chOff x="2596908" y="2013388"/>
              <a:chExt cx="674941" cy="674941"/>
            </a:xfrm>
          </p:grpSpPr>
          <p:sp>
            <p:nvSpPr>
              <p:cNvPr id="19" name="Freeform: Shape 17">
                <a:extLst>
                  <a:ext uri="{FF2B5EF4-FFF2-40B4-BE49-F238E27FC236}">
                    <a16:creationId xmlns:a16="http://schemas.microsoft.com/office/drawing/2014/main" id="{0CF63D87-32EB-4E23-9201-47E036643874}"/>
                  </a:ext>
                </a:extLst>
              </p:cNvPr>
              <p:cNvSpPr/>
              <p:nvPr/>
            </p:nvSpPr>
            <p:spPr bwMode="gray">
              <a:xfrm>
                <a:off x="2596908" y="2013388"/>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0C8A7F">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20" name="Freeform: Shape 18">
                <a:extLst>
                  <a:ext uri="{FF2B5EF4-FFF2-40B4-BE49-F238E27FC236}">
                    <a16:creationId xmlns:a16="http://schemas.microsoft.com/office/drawing/2014/main" id="{B44678F3-9E44-4C5C-A705-E724D8960BD4}"/>
                  </a:ext>
                </a:extLst>
              </p:cNvPr>
              <p:cNvSpPr/>
              <p:nvPr/>
            </p:nvSpPr>
            <p:spPr bwMode="gray">
              <a:xfrm>
                <a:off x="2691491" y="2188743"/>
                <a:ext cx="525780" cy="297084"/>
              </a:xfrm>
              <a:custGeom>
                <a:avLst/>
                <a:gdLst>
                  <a:gd name="connsiteX0" fmla="*/ 190172 w 525780"/>
                  <a:gd name="connsiteY0" fmla="*/ 80703 h 297084"/>
                  <a:gd name="connsiteX1" fmla="*/ 214651 w 525780"/>
                  <a:gd name="connsiteY1" fmla="*/ 80703 h 297084"/>
                  <a:gd name="connsiteX2" fmla="*/ 222747 w 525780"/>
                  <a:gd name="connsiteY2" fmla="*/ 84513 h 297084"/>
                  <a:gd name="connsiteX3" fmla="*/ 266467 w 525780"/>
                  <a:gd name="connsiteY3" fmla="*/ 132995 h 297084"/>
                  <a:gd name="connsiteX4" fmla="*/ 190267 w 525780"/>
                  <a:gd name="connsiteY4" fmla="*/ 132995 h 297084"/>
                  <a:gd name="connsiteX5" fmla="*/ 171122 w 525780"/>
                  <a:gd name="connsiteY5" fmla="*/ 80703 h 297084"/>
                  <a:gd name="connsiteX6" fmla="*/ 171122 w 525780"/>
                  <a:gd name="connsiteY6" fmla="*/ 132995 h 297084"/>
                  <a:gd name="connsiteX7" fmla="*/ 9197 w 525780"/>
                  <a:gd name="connsiteY7" fmla="*/ 132995 h 297084"/>
                  <a:gd name="connsiteX8" fmla="*/ -328 w 525780"/>
                  <a:gd name="connsiteY8" fmla="*/ 142520 h 297084"/>
                  <a:gd name="connsiteX9" fmla="*/ 9197 w 525780"/>
                  <a:gd name="connsiteY9" fmla="*/ 152045 h 297084"/>
                  <a:gd name="connsiteX10" fmla="*/ 274944 w 525780"/>
                  <a:gd name="connsiteY10" fmla="*/ 152045 h 297084"/>
                  <a:gd name="connsiteX11" fmla="*/ 288470 w 525780"/>
                  <a:gd name="connsiteY11" fmla="*/ 143092 h 297084"/>
                  <a:gd name="connsiteX12" fmla="*/ 285803 w 525780"/>
                  <a:gd name="connsiteY12" fmla="*/ 126042 h 297084"/>
                  <a:gd name="connsiteX13" fmla="*/ 236939 w 525780"/>
                  <a:gd name="connsiteY13" fmla="*/ 71750 h 297084"/>
                  <a:gd name="connsiteX14" fmla="*/ 214651 w 525780"/>
                  <a:gd name="connsiteY14" fmla="*/ 61653 h 297084"/>
                  <a:gd name="connsiteX15" fmla="*/ 9197 w 525780"/>
                  <a:gd name="connsiteY15" fmla="*/ 61653 h 297084"/>
                  <a:gd name="connsiteX16" fmla="*/ -328 w 525780"/>
                  <a:gd name="connsiteY16" fmla="*/ 71178 h 297084"/>
                  <a:gd name="connsiteX17" fmla="*/ 9197 w 525780"/>
                  <a:gd name="connsiteY17" fmla="*/ 80703 h 297084"/>
                  <a:gd name="connsiteX18" fmla="*/ 254561 w 525780"/>
                  <a:gd name="connsiteY18" fmla="*/ 262821 h 297084"/>
                  <a:gd name="connsiteX19" fmla="*/ 222271 w 525780"/>
                  <a:gd name="connsiteY19" fmla="*/ 234246 h 297084"/>
                  <a:gd name="connsiteX20" fmla="*/ 286945 w 525780"/>
                  <a:gd name="connsiteY20" fmla="*/ 234246 h 297084"/>
                  <a:gd name="connsiteX21" fmla="*/ 254561 w 525780"/>
                  <a:gd name="connsiteY21" fmla="*/ 262821 h 297084"/>
                  <a:gd name="connsiteX22" fmla="*/ 235511 w 525780"/>
                  <a:gd name="connsiteY22" fmla="*/ 277966 h 297084"/>
                  <a:gd name="connsiteX23" fmla="*/ 154453 w 525780"/>
                  <a:gd name="connsiteY23" fmla="*/ 277966 h 297084"/>
                  <a:gd name="connsiteX24" fmla="*/ 187600 w 525780"/>
                  <a:gd name="connsiteY24" fmla="*/ 234056 h 297084"/>
                  <a:gd name="connsiteX25" fmla="*/ 203126 w 525780"/>
                  <a:gd name="connsiteY25" fmla="*/ 234056 h 297084"/>
                  <a:gd name="connsiteX26" fmla="*/ 236273 w 525780"/>
                  <a:gd name="connsiteY26" fmla="*/ 277966 h 297084"/>
                  <a:gd name="connsiteX27" fmla="*/ 168074 w 525780"/>
                  <a:gd name="connsiteY27" fmla="*/ 234056 h 297084"/>
                  <a:gd name="connsiteX28" fmla="*/ 131803 w 525780"/>
                  <a:gd name="connsiteY28" fmla="*/ 262459 h 297084"/>
                  <a:gd name="connsiteX29" fmla="*/ 103399 w 525780"/>
                  <a:gd name="connsiteY29" fmla="*/ 234056 h 297084"/>
                  <a:gd name="connsiteX30" fmla="*/ 458205 w 525780"/>
                  <a:gd name="connsiteY30" fmla="*/ 125661 h 297084"/>
                  <a:gd name="connsiteX31" fmla="*/ 356383 w 525780"/>
                  <a:gd name="connsiteY31" fmla="*/ 95943 h 297084"/>
                  <a:gd name="connsiteX32" fmla="*/ 279230 w 525780"/>
                  <a:gd name="connsiteY32" fmla="*/ 32507 h 297084"/>
                  <a:gd name="connsiteX33" fmla="*/ 458205 w 525780"/>
                  <a:gd name="connsiteY33" fmla="*/ 125661 h 297084"/>
                  <a:gd name="connsiteX34" fmla="*/ 524880 w 525780"/>
                  <a:gd name="connsiteY34" fmla="*/ 287586 h 297084"/>
                  <a:gd name="connsiteX35" fmla="*/ 515355 w 525780"/>
                  <a:gd name="connsiteY35" fmla="*/ 278061 h 297084"/>
                  <a:gd name="connsiteX36" fmla="*/ 273325 w 525780"/>
                  <a:gd name="connsiteY36" fmla="*/ 278061 h 297084"/>
                  <a:gd name="connsiteX37" fmla="*/ 305901 w 525780"/>
                  <a:gd name="connsiteY37" fmla="*/ 237008 h 297084"/>
                  <a:gd name="connsiteX38" fmla="*/ 333333 w 525780"/>
                  <a:gd name="connsiteY38" fmla="*/ 256058 h 297084"/>
                  <a:gd name="connsiteX39" fmla="*/ 411628 w 525780"/>
                  <a:gd name="connsiteY39" fmla="*/ 256058 h 297084"/>
                  <a:gd name="connsiteX40" fmla="*/ 514498 w 525780"/>
                  <a:gd name="connsiteY40" fmla="*/ 184621 h 297084"/>
                  <a:gd name="connsiteX41" fmla="*/ 490209 w 525780"/>
                  <a:gd name="connsiteY41" fmla="*/ 132805 h 297084"/>
                  <a:gd name="connsiteX42" fmla="*/ 489542 w 525780"/>
                  <a:gd name="connsiteY42" fmla="*/ 131948 h 297084"/>
                  <a:gd name="connsiteX43" fmla="*/ 267515 w 525780"/>
                  <a:gd name="connsiteY43" fmla="*/ 11170 h 297084"/>
                  <a:gd name="connsiteX44" fmla="*/ 262752 w 525780"/>
                  <a:gd name="connsiteY44" fmla="*/ 10123 h 297084"/>
                  <a:gd name="connsiteX45" fmla="*/ 163978 w 525780"/>
                  <a:gd name="connsiteY45" fmla="*/ -450 h 297084"/>
                  <a:gd name="connsiteX46" fmla="*/ 9197 w 525780"/>
                  <a:gd name="connsiteY46" fmla="*/ -450 h 297084"/>
                  <a:gd name="connsiteX47" fmla="*/ -328 w 525780"/>
                  <a:gd name="connsiteY47" fmla="*/ 9075 h 297084"/>
                  <a:gd name="connsiteX48" fmla="*/ 9197 w 525780"/>
                  <a:gd name="connsiteY48" fmla="*/ 18600 h 297084"/>
                  <a:gd name="connsiteX49" fmla="*/ 163978 w 525780"/>
                  <a:gd name="connsiteY49" fmla="*/ 18600 h 297084"/>
                  <a:gd name="connsiteX50" fmla="*/ 255799 w 525780"/>
                  <a:gd name="connsiteY50" fmla="*/ 27363 h 297084"/>
                  <a:gd name="connsiteX51" fmla="*/ 348001 w 525780"/>
                  <a:gd name="connsiteY51" fmla="*/ 113088 h 297084"/>
                  <a:gd name="connsiteX52" fmla="*/ 477636 w 525780"/>
                  <a:gd name="connsiteY52" fmla="*/ 146711 h 297084"/>
                  <a:gd name="connsiteX53" fmla="*/ 495448 w 525780"/>
                  <a:gd name="connsiteY53" fmla="*/ 183764 h 297084"/>
                  <a:gd name="connsiteX54" fmla="*/ 411628 w 525780"/>
                  <a:gd name="connsiteY54" fmla="*/ 236151 h 297084"/>
                  <a:gd name="connsiteX55" fmla="*/ 339143 w 525780"/>
                  <a:gd name="connsiteY55" fmla="*/ 236151 h 297084"/>
                  <a:gd name="connsiteX56" fmla="*/ 307520 w 525780"/>
                  <a:gd name="connsiteY56" fmla="*/ 214625 h 297084"/>
                  <a:gd name="connsiteX57" fmla="*/ 306853 w 525780"/>
                  <a:gd name="connsiteY57" fmla="*/ 214625 h 297084"/>
                  <a:gd name="connsiteX58" fmla="*/ 297328 w 525780"/>
                  <a:gd name="connsiteY58" fmla="*/ 205100 h 297084"/>
                  <a:gd name="connsiteX59" fmla="*/ 287803 w 525780"/>
                  <a:gd name="connsiteY59" fmla="*/ 214625 h 297084"/>
                  <a:gd name="connsiteX60" fmla="*/ 221128 w 525780"/>
                  <a:gd name="connsiteY60" fmla="*/ 214625 h 297084"/>
                  <a:gd name="connsiteX61" fmla="*/ 211603 w 525780"/>
                  <a:gd name="connsiteY61" fmla="*/ 205100 h 297084"/>
                  <a:gd name="connsiteX62" fmla="*/ 202078 w 525780"/>
                  <a:gd name="connsiteY62" fmla="*/ 214625 h 297084"/>
                  <a:gd name="connsiteX63" fmla="*/ 187790 w 525780"/>
                  <a:gd name="connsiteY63" fmla="*/ 214625 h 297084"/>
                  <a:gd name="connsiteX64" fmla="*/ 178265 w 525780"/>
                  <a:gd name="connsiteY64" fmla="*/ 205100 h 297084"/>
                  <a:gd name="connsiteX65" fmla="*/ 168740 w 525780"/>
                  <a:gd name="connsiteY65" fmla="*/ 214625 h 297084"/>
                  <a:gd name="connsiteX66" fmla="*/ 101399 w 525780"/>
                  <a:gd name="connsiteY66" fmla="*/ 214625 h 297084"/>
                  <a:gd name="connsiteX67" fmla="*/ 91874 w 525780"/>
                  <a:gd name="connsiteY67" fmla="*/ 205100 h 297084"/>
                  <a:gd name="connsiteX68" fmla="*/ 82349 w 525780"/>
                  <a:gd name="connsiteY68" fmla="*/ 214625 h 297084"/>
                  <a:gd name="connsiteX69" fmla="*/ 79491 w 525780"/>
                  <a:gd name="connsiteY69" fmla="*/ 214625 h 297084"/>
                  <a:gd name="connsiteX70" fmla="*/ 47868 w 525780"/>
                  <a:gd name="connsiteY70" fmla="*/ 236151 h 297084"/>
                  <a:gd name="connsiteX71" fmla="*/ 8625 w 525780"/>
                  <a:gd name="connsiteY71" fmla="*/ 236151 h 297084"/>
                  <a:gd name="connsiteX72" fmla="*/ -900 w 525780"/>
                  <a:gd name="connsiteY72" fmla="*/ 245676 h 297084"/>
                  <a:gd name="connsiteX73" fmla="*/ 8625 w 525780"/>
                  <a:gd name="connsiteY73" fmla="*/ 255201 h 297084"/>
                  <a:gd name="connsiteX74" fmla="*/ 53774 w 525780"/>
                  <a:gd name="connsiteY74" fmla="*/ 255201 h 297084"/>
                  <a:gd name="connsiteX75" fmla="*/ 83206 w 525780"/>
                  <a:gd name="connsiteY75" fmla="*/ 235199 h 297084"/>
                  <a:gd name="connsiteX76" fmla="*/ 116067 w 525780"/>
                  <a:gd name="connsiteY76" fmla="*/ 277585 h 297084"/>
                  <a:gd name="connsiteX77" fmla="*/ 9197 w 525780"/>
                  <a:gd name="connsiteY77" fmla="*/ 277585 h 297084"/>
                  <a:gd name="connsiteX78" fmla="*/ -328 w 525780"/>
                  <a:gd name="connsiteY78" fmla="*/ 287110 h 297084"/>
                  <a:gd name="connsiteX79" fmla="*/ 9197 w 525780"/>
                  <a:gd name="connsiteY79" fmla="*/ 296635 h 297084"/>
                  <a:gd name="connsiteX80" fmla="*/ 515355 w 525780"/>
                  <a:gd name="connsiteY80" fmla="*/ 296635 h 297084"/>
                  <a:gd name="connsiteX81" fmla="*/ 524880 w 525780"/>
                  <a:gd name="connsiteY81" fmla="*/ 287110 h 29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5780" h="297084">
                    <a:moveTo>
                      <a:pt x="190172" y="80703"/>
                    </a:moveTo>
                    <a:lnTo>
                      <a:pt x="214651" y="80703"/>
                    </a:lnTo>
                    <a:cubicBezTo>
                      <a:pt x="217775" y="80741"/>
                      <a:pt x="220728" y="82132"/>
                      <a:pt x="222747" y="84513"/>
                    </a:cubicBezTo>
                    <a:lnTo>
                      <a:pt x="266467" y="132995"/>
                    </a:lnTo>
                    <a:lnTo>
                      <a:pt x="190267" y="132995"/>
                    </a:lnTo>
                    <a:close/>
                    <a:moveTo>
                      <a:pt x="171122" y="80703"/>
                    </a:moveTo>
                    <a:lnTo>
                      <a:pt x="171122" y="132995"/>
                    </a:lnTo>
                    <a:lnTo>
                      <a:pt x="9197" y="132995"/>
                    </a:lnTo>
                    <a:cubicBezTo>
                      <a:pt x="3939" y="132995"/>
                      <a:pt x="-328" y="137262"/>
                      <a:pt x="-328" y="142520"/>
                    </a:cubicBezTo>
                    <a:cubicBezTo>
                      <a:pt x="-328" y="147778"/>
                      <a:pt x="3939" y="152045"/>
                      <a:pt x="9197" y="152045"/>
                    </a:cubicBezTo>
                    <a:lnTo>
                      <a:pt x="274944" y="152045"/>
                    </a:lnTo>
                    <a:cubicBezTo>
                      <a:pt x="280831" y="152026"/>
                      <a:pt x="286155" y="148511"/>
                      <a:pt x="288470" y="143092"/>
                    </a:cubicBezTo>
                    <a:cubicBezTo>
                      <a:pt x="291013" y="137377"/>
                      <a:pt x="289965" y="130709"/>
                      <a:pt x="285803" y="126042"/>
                    </a:cubicBezTo>
                    <a:lnTo>
                      <a:pt x="236939" y="71750"/>
                    </a:lnTo>
                    <a:cubicBezTo>
                      <a:pt x="231263" y="65396"/>
                      <a:pt x="223166" y="61739"/>
                      <a:pt x="214651" y="61653"/>
                    </a:cubicBezTo>
                    <a:lnTo>
                      <a:pt x="9197" y="61653"/>
                    </a:lnTo>
                    <a:cubicBezTo>
                      <a:pt x="3939" y="61653"/>
                      <a:pt x="-328" y="65920"/>
                      <a:pt x="-328" y="71178"/>
                    </a:cubicBezTo>
                    <a:cubicBezTo>
                      <a:pt x="-328" y="76436"/>
                      <a:pt x="3939" y="80703"/>
                      <a:pt x="9197" y="80703"/>
                    </a:cubicBezTo>
                    <a:close/>
                    <a:moveTo>
                      <a:pt x="254561" y="262821"/>
                    </a:moveTo>
                    <a:cubicBezTo>
                      <a:pt x="238549" y="261764"/>
                      <a:pt x="225271" y="250010"/>
                      <a:pt x="222271" y="234246"/>
                    </a:cubicBezTo>
                    <a:lnTo>
                      <a:pt x="286945" y="234246"/>
                    </a:lnTo>
                    <a:cubicBezTo>
                      <a:pt x="283936" y="250048"/>
                      <a:pt x="270610" y="261802"/>
                      <a:pt x="254561" y="262821"/>
                    </a:cubicBezTo>
                    <a:moveTo>
                      <a:pt x="235511" y="277966"/>
                    </a:moveTo>
                    <a:lnTo>
                      <a:pt x="154453" y="277966"/>
                    </a:lnTo>
                    <a:cubicBezTo>
                      <a:pt x="172189" y="269851"/>
                      <a:pt x="184657" y="253344"/>
                      <a:pt x="187600" y="234056"/>
                    </a:cubicBezTo>
                    <a:lnTo>
                      <a:pt x="203126" y="234056"/>
                    </a:lnTo>
                    <a:cubicBezTo>
                      <a:pt x="205936" y="253401"/>
                      <a:pt x="218442" y="269965"/>
                      <a:pt x="236273" y="277966"/>
                    </a:cubicBezTo>
                    <a:moveTo>
                      <a:pt x="168074" y="234056"/>
                    </a:moveTo>
                    <a:cubicBezTo>
                      <a:pt x="165902" y="251915"/>
                      <a:pt x="149662" y="264631"/>
                      <a:pt x="131803" y="262459"/>
                    </a:cubicBezTo>
                    <a:cubicBezTo>
                      <a:pt x="116934" y="260649"/>
                      <a:pt x="105209" y="248933"/>
                      <a:pt x="103399" y="234056"/>
                    </a:cubicBezTo>
                    <a:close/>
                    <a:moveTo>
                      <a:pt x="458205" y="125661"/>
                    </a:moveTo>
                    <a:cubicBezTo>
                      <a:pt x="423058" y="120479"/>
                      <a:pt x="388797" y="110478"/>
                      <a:pt x="356383" y="95943"/>
                    </a:cubicBezTo>
                    <a:cubicBezTo>
                      <a:pt x="328951" y="83275"/>
                      <a:pt x="295233" y="62510"/>
                      <a:pt x="279230" y="32507"/>
                    </a:cubicBezTo>
                    <a:cubicBezTo>
                      <a:pt x="345781" y="47994"/>
                      <a:pt x="407342" y="80036"/>
                      <a:pt x="458205" y="125661"/>
                    </a:cubicBezTo>
                    <a:moveTo>
                      <a:pt x="524880" y="287586"/>
                    </a:moveTo>
                    <a:cubicBezTo>
                      <a:pt x="524880" y="282328"/>
                      <a:pt x="520613" y="278061"/>
                      <a:pt x="515355" y="278061"/>
                    </a:cubicBezTo>
                    <a:lnTo>
                      <a:pt x="273325" y="278061"/>
                    </a:lnTo>
                    <a:cubicBezTo>
                      <a:pt x="290184" y="270460"/>
                      <a:pt x="302329" y="255153"/>
                      <a:pt x="305901" y="237008"/>
                    </a:cubicBezTo>
                    <a:lnTo>
                      <a:pt x="333333" y="256058"/>
                    </a:lnTo>
                    <a:lnTo>
                      <a:pt x="411628" y="256058"/>
                    </a:lnTo>
                    <a:cubicBezTo>
                      <a:pt x="464587" y="256058"/>
                      <a:pt x="514498" y="215767"/>
                      <a:pt x="514498" y="184621"/>
                    </a:cubicBezTo>
                    <a:cubicBezTo>
                      <a:pt x="514498" y="169952"/>
                      <a:pt x="506020" y="151855"/>
                      <a:pt x="490209" y="132805"/>
                    </a:cubicBezTo>
                    <a:lnTo>
                      <a:pt x="489542" y="131948"/>
                    </a:lnTo>
                    <a:cubicBezTo>
                      <a:pt x="451442" y="85561"/>
                      <a:pt x="370289" y="33459"/>
                      <a:pt x="267515" y="11170"/>
                    </a:cubicBezTo>
                    <a:cubicBezTo>
                      <a:pt x="266048" y="10418"/>
                      <a:pt x="264400" y="10056"/>
                      <a:pt x="262752" y="10123"/>
                    </a:cubicBezTo>
                    <a:cubicBezTo>
                      <a:pt x="230272" y="3274"/>
                      <a:pt x="197172" y="-259"/>
                      <a:pt x="163978" y="-450"/>
                    </a:cubicBezTo>
                    <a:lnTo>
                      <a:pt x="9197" y="-450"/>
                    </a:lnTo>
                    <a:cubicBezTo>
                      <a:pt x="3939" y="-450"/>
                      <a:pt x="-328" y="3817"/>
                      <a:pt x="-328" y="9075"/>
                    </a:cubicBezTo>
                    <a:cubicBezTo>
                      <a:pt x="-328" y="14333"/>
                      <a:pt x="3939" y="18600"/>
                      <a:pt x="9197" y="18600"/>
                    </a:cubicBezTo>
                    <a:lnTo>
                      <a:pt x="163978" y="18600"/>
                    </a:lnTo>
                    <a:cubicBezTo>
                      <a:pt x="194791" y="18591"/>
                      <a:pt x="225538" y="21524"/>
                      <a:pt x="255799" y="27363"/>
                    </a:cubicBezTo>
                    <a:cubicBezTo>
                      <a:pt x="267801" y="61272"/>
                      <a:pt x="299519" y="90895"/>
                      <a:pt x="348001" y="113088"/>
                    </a:cubicBezTo>
                    <a:cubicBezTo>
                      <a:pt x="389054" y="131385"/>
                      <a:pt x="432859" y="142749"/>
                      <a:pt x="477636" y="146711"/>
                    </a:cubicBezTo>
                    <a:cubicBezTo>
                      <a:pt x="487237" y="156941"/>
                      <a:pt x="493457" y="169876"/>
                      <a:pt x="495448" y="183764"/>
                    </a:cubicBezTo>
                    <a:cubicBezTo>
                      <a:pt x="495448" y="201480"/>
                      <a:pt x="457348" y="236151"/>
                      <a:pt x="411628" y="236151"/>
                    </a:cubicBezTo>
                    <a:lnTo>
                      <a:pt x="339143" y="236151"/>
                    </a:lnTo>
                    <a:lnTo>
                      <a:pt x="307520" y="214625"/>
                    </a:lnTo>
                    <a:lnTo>
                      <a:pt x="306853" y="214625"/>
                    </a:lnTo>
                    <a:cubicBezTo>
                      <a:pt x="306853" y="209367"/>
                      <a:pt x="302586" y="205100"/>
                      <a:pt x="297328" y="205100"/>
                    </a:cubicBezTo>
                    <a:cubicBezTo>
                      <a:pt x="292070" y="205100"/>
                      <a:pt x="287803" y="209367"/>
                      <a:pt x="287803" y="214625"/>
                    </a:cubicBezTo>
                    <a:lnTo>
                      <a:pt x="221128" y="214625"/>
                    </a:lnTo>
                    <a:cubicBezTo>
                      <a:pt x="221128" y="209367"/>
                      <a:pt x="216861" y="205100"/>
                      <a:pt x="211603" y="205100"/>
                    </a:cubicBezTo>
                    <a:cubicBezTo>
                      <a:pt x="206345" y="205100"/>
                      <a:pt x="202078" y="209367"/>
                      <a:pt x="202078" y="214625"/>
                    </a:cubicBezTo>
                    <a:lnTo>
                      <a:pt x="187790" y="214625"/>
                    </a:lnTo>
                    <a:cubicBezTo>
                      <a:pt x="187790" y="209367"/>
                      <a:pt x="183523" y="205100"/>
                      <a:pt x="178265" y="205100"/>
                    </a:cubicBezTo>
                    <a:cubicBezTo>
                      <a:pt x="173008" y="205100"/>
                      <a:pt x="168740" y="209367"/>
                      <a:pt x="168740" y="214625"/>
                    </a:cubicBezTo>
                    <a:lnTo>
                      <a:pt x="101399" y="214625"/>
                    </a:lnTo>
                    <a:cubicBezTo>
                      <a:pt x="101399" y="209367"/>
                      <a:pt x="97131" y="205100"/>
                      <a:pt x="91874" y="205100"/>
                    </a:cubicBezTo>
                    <a:cubicBezTo>
                      <a:pt x="86616" y="205100"/>
                      <a:pt x="82349" y="209367"/>
                      <a:pt x="82349" y="214625"/>
                    </a:cubicBezTo>
                    <a:lnTo>
                      <a:pt x="79491" y="214625"/>
                    </a:lnTo>
                    <a:lnTo>
                      <a:pt x="47868" y="236151"/>
                    </a:lnTo>
                    <a:lnTo>
                      <a:pt x="8625" y="236151"/>
                    </a:lnTo>
                    <a:cubicBezTo>
                      <a:pt x="3367" y="236151"/>
                      <a:pt x="-900" y="240418"/>
                      <a:pt x="-900" y="245676"/>
                    </a:cubicBezTo>
                    <a:cubicBezTo>
                      <a:pt x="-900" y="250934"/>
                      <a:pt x="3367" y="255201"/>
                      <a:pt x="8625" y="255201"/>
                    </a:cubicBezTo>
                    <a:lnTo>
                      <a:pt x="53774" y="255201"/>
                    </a:lnTo>
                    <a:lnTo>
                      <a:pt x="83206" y="235199"/>
                    </a:lnTo>
                    <a:cubicBezTo>
                      <a:pt x="86435" y="253906"/>
                      <a:pt x="98751" y="269793"/>
                      <a:pt x="116067" y="277585"/>
                    </a:cubicBezTo>
                    <a:lnTo>
                      <a:pt x="9197" y="277585"/>
                    </a:lnTo>
                    <a:cubicBezTo>
                      <a:pt x="3939" y="277585"/>
                      <a:pt x="-328" y="281852"/>
                      <a:pt x="-328" y="287110"/>
                    </a:cubicBezTo>
                    <a:cubicBezTo>
                      <a:pt x="-328" y="292367"/>
                      <a:pt x="3939" y="296635"/>
                      <a:pt x="9197" y="296635"/>
                    </a:cubicBezTo>
                    <a:lnTo>
                      <a:pt x="515355" y="296635"/>
                    </a:lnTo>
                    <a:cubicBezTo>
                      <a:pt x="520613" y="296635"/>
                      <a:pt x="524880" y="292367"/>
                      <a:pt x="524880" y="287110"/>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4" name="Graphic 66">
              <a:extLst>
                <a:ext uri="{FF2B5EF4-FFF2-40B4-BE49-F238E27FC236}">
                  <a16:creationId xmlns:a16="http://schemas.microsoft.com/office/drawing/2014/main" id="{05783226-DE3D-49FA-873E-8F463E6C91D1}"/>
                </a:ext>
              </a:extLst>
            </p:cNvPr>
            <p:cNvGrpSpPr>
              <a:grpSpLocks noChangeAspect="1"/>
            </p:cNvGrpSpPr>
            <p:nvPr/>
          </p:nvGrpSpPr>
          <p:grpSpPr bwMode="gray">
            <a:xfrm>
              <a:off x="7517948" y="501370"/>
              <a:ext cx="504000" cy="504000"/>
              <a:chOff x="1778065" y="1141065"/>
              <a:chExt cx="674941" cy="674941"/>
            </a:xfrm>
          </p:grpSpPr>
          <p:sp>
            <p:nvSpPr>
              <p:cNvPr id="15" name="Freeform: Shape 14">
                <a:extLst>
                  <a:ext uri="{FF2B5EF4-FFF2-40B4-BE49-F238E27FC236}">
                    <a16:creationId xmlns:a16="http://schemas.microsoft.com/office/drawing/2014/main" id="{73499992-B31E-4524-9331-A2A172653059}"/>
                  </a:ext>
                </a:extLst>
              </p:cNvPr>
              <p:cNvSpPr/>
              <p:nvPr/>
            </p:nvSpPr>
            <p:spPr bwMode="gray">
              <a:xfrm>
                <a:off x="1778065" y="1141065"/>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004491">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18" name="Freeform: Shape 16">
                <a:extLst>
                  <a:ext uri="{FF2B5EF4-FFF2-40B4-BE49-F238E27FC236}">
                    <a16:creationId xmlns:a16="http://schemas.microsoft.com/office/drawing/2014/main" id="{7D2E2F4C-660E-43AF-8F26-404ADB34B71D}"/>
                  </a:ext>
                </a:extLst>
              </p:cNvPr>
              <p:cNvSpPr/>
              <p:nvPr/>
            </p:nvSpPr>
            <p:spPr bwMode="gray">
              <a:xfrm>
                <a:off x="1876760" y="1240371"/>
                <a:ext cx="477074" cy="476680"/>
              </a:xfrm>
              <a:custGeom>
                <a:avLst/>
                <a:gdLst>
                  <a:gd name="connsiteX0" fmla="*/ 401134 w 477074"/>
                  <a:gd name="connsiteY0" fmla="*/ 435168 h 476680"/>
                  <a:gd name="connsiteX1" fmla="*/ 404563 w 477074"/>
                  <a:gd name="connsiteY1" fmla="*/ 435930 h 476680"/>
                  <a:gd name="connsiteX2" fmla="*/ 412954 w 477074"/>
                  <a:gd name="connsiteY2" fmla="*/ 427748 h 476680"/>
                  <a:gd name="connsiteX3" fmla="*/ 412373 w 477074"/>
                  <a:gd name="connsiteY3" fmla="*/ 424596 h 476680"/>
                  <a:gd name="connsiteX4" fmla="*/ 407992 w 477074"/>
                  <a:gd name="connsiteY4" fmla="*/ 420023 h 476680"/>
                  <a:gd name="connsiteX5" fmla="*/ 278928 w 477074"/>
                  <a:gd name="connsiteY5" fmla="*/ 331155 h 476680"/>
                  <a:gd name="connsiteX6" fmla="*/ 451997 w 477074"/>
                  <a:gd name="connsiteY6" fmla="*/ 331155 h 476680"/>
                  <a:gd name="connsiteX7" fmla="*/ 460379 w 477074"/>
                  <a:gd name="connsiteY7" fmla="*/ 322773 h 476680"/>
                  <a:gd name="connsiteX8" fmla="*/ 451997 w 477074"/>
                  <a:gd name="connsiteY8" fmla="*/ 314391 h 476680"/>
                  <a:gd name="connsiteX9" fmla="*/ 263593 w 477074"/>
                  <a:gd name="connsiteY9" fmla="*/ 314391 h 476680"/>
                  <a:gd name="connsiteX10" fmla="*/ 262640 w 477074"/>
                  <a:gd name="connsiteY10" fmla="*/ 313248 h 476680"/>
                  <a:gd name="connsiteX11" fmla="*/ 261593 w 477074"/>
                  <a:gd name="connsiteY11" fmla="*/ 311915 h 476680"/>
                  <a:gd name="connsiteX12" fmla="*/ 260545 w 477074"/>
                  <a:gd name="connsiteY12" fmla="*/ 310772 h 476680"/>
                  <a:gd name="connsiteX13" fmla="*/ 248734 w 477074"/>
                  <a:gd name="connsiteY13" fmla="*/ 322583 h 476680"/>
                  <a:gd name="connsiteX14" fmla="*/ 249496 w 477074"/>
                  <a:gd name="connsiteY14" fmla="*/ 323535 h 476680"/>
                  <a:gd name="connsiteX15" fmla="*/ 251211 w 477074"/>
                  <a:gd name="connsiteY15" fmla="*/ 325631 h 476680"/>
                  <a:gd name="connsiteX16" fmla="*/ 253306 w 477074"/>
                  <a:gd name="connsiteY16" fmla="*/ 328107 h 476680"/>
                  <a:gd name="connsiteX17" fmla="*/ 253782 w 477074"/>
                  <a:gd name="connsiteY17" fmla="*/ 328774 h 476680"/>
                  <a:gd name="connsiteX18" fmla="*/ 401134 w 477074"/>
                  <a:gd name="connsiteY18" fmla="*/ 435168 h 476680"/>
                  <a:gd name="connsiteX19" fmla="*/ 460284 w 477074"/>
                  <a:gd name="connsiteY19" fmla="*/ 239525 h 476680"/>
                  <a:gd name="connsiteX20" fmla="*/ 451997 w 477074"/>
                  <a:gd name="connsiteY20" fmla="*/ 231238 h 476680"/>
                  <a:gd name="connsiteX21" fmla="*/ 340078 w 477074"/>
                  <a:gd name="connsiteY21" fmla="*/ 231238 h 476680"/>
                  <a:gd name="connsiteX22" fmla="*/ 323410 w 477074"/>
                  <a:gd name="connsiteY22" fmla="*/ 247907 h 476680"/>
                  <a:gd name="connsiteX23" fmla="*/ 451997 w 477074"/>
                  <a:gd name="connsiteY23" fmla="*/ 247907 h 476680"/>
                  <a:gd name="connsiteX24" fmla="*/ 460284 w 477074"/>
                  <a:gd name="connsiteY24" fmla="*/ 239620 h 476680"/>
                  <a:gd name="connsiteX25" fmla="*/ 460284 w 477074"/>
                  <a:gd name="connsiteY25" fmla="*/ 239525 h 476680"/>
                  <a:gd name="connsiteX26" fmla="*/ 460284 w 477074"/>
                  <a:gd name="connsiteY26" fmla="*/ 175326 h 476680"/>
                  <a:gd name="connsiteX27" fmla="*/ 452093 w 477074"/>
                  <a:gd name="connsiteY27" fmla="*/ 166944 h 476680"/>
                  <a:gd name="connsiteX28" fmla="*/ 451997 w 477074"/>
                  <a:gd name="connsiteY28" fmla="*/ 166944 h 476680"/>
                  <a:gd name="connsiteX29" fmla="*/ 404372 w 477074"/>
                  <a:gd name="connsiteY29" fmla="*/ 166944 h 476680"/>
                  <a:gd name="connsiteX30" fmla="*/ 387608 w 477074"/>
                  <a:gd name="connsiteY30" fmla="*/ 183613 h 476680"/>
                  <a:gd name="connsiteX31" fmla="*/ 451997 w 477074"/>
                  <a:gd name="connsiteY31" fmla="*/ 183613 h 476680"/>
                  <a:gd name="connsiteX32" fmla="*/ 460284 w 477074"/>
                  <a:gd name="connsiteY32" fmla="*/ 175326 h 476680"/>
                  <a:gd name="connsiteX33" fmla="*/ 460284 w 477074"/>
                  <a:gd name="connsiteY33" fmla="*/ 258480 h 476680"/>
                  <a:gd name="connsiteX34" fmla="*/ 452093 w 477074"/>
                  <a:gd name="connsiteY34" fmla="*/ 250097 h 476680"/>
                  <a:gd name="connsiteX35" fmla="*/ 451997 w 477074"/>
                  <a:gd name="connsiteY35" fmla="*/ 250097 h 476680"/>
                  <a:gd name="connsiteX36" fmla="*/ 321219 w 477074"/>
                  <a:gd name="connsiteY36" fmla="*/ 250097 h 476680"/>
                  <a:gd name="connsiteX37" fmla="*/ 304455 w 477074"/>
                  <a:gd name="connsiteY37" fmla="*/ 266862 h 476680"/>
                  <a:gd name="connsiteX38" fmla="*/ 451997 w 477074"/>
                  <a:gd name="connsiteY38" fmla="*/ 266862 h 476680"/>
                  <a:gd name="connsiteX39" fmla="*/ 460284 w 477074"/>
                  <a:gd name="connsiteY39" fmla="*/ 258480 h 476680"/>
                  <a:gd name="connsiteX40" fmla="*/ 265117 w 477074"/>
                  <a:gd name="connsiteY40" fmla="*/ 365636 h 476680"/>
                  <a:gd name="connsiteX41" fmla="*/ 243305 w 477074"/>
                  <a:gd name="connsiteY41" fmla="*/ 342776 h 476680"/>
                  <a:gd name="connsiteX42" fmla="*/ 235303 w 477074"/>
                  <a:gd name="connsiteY42" fmla="*/ 342776 h 476680"/>
                  <a:gd name="connsiteX43" fmla="*/ 233398 w 477074"/>
                  <a:gd name="connsiteY43" fmla="*/ 346681 h 476680"/>
                  <a:gd name="connsiteX44" fmla="*/ 234827 w 477074"/>
                  <a:gd name="connsiteY44" fmla="*/ 350777 h 476680"/>
                  <a:gd name="connsiteX45" fmla="*/ 257211 w 477074"/>
                  <a:gd name="connsiteY45" fmla="*/ 374304 h 476680"/>
                  <a:gd name="connsiteX46" fmla="*/ 261212 w 477074"/>
                  <a:gd name="connsiteY46" fmla="*/ 375828 h 476680"/>
                  <a:gd name="connsiteX47" fmla="*/ 265212 w 477074"/>
                  <a:gd name="connsiteY47" fmla="*/ 374113 h 476680"/>
                  <a:gd name="connsiteX48" fmla="*/ 265269 w 477074"/>
                  <a:gd name="connsiteY48" fmla="*/ 366169 h 476680"/>
                  <a:gd name="connsiteX49" fmla="*/ 265212 w 477074"/>
                  <a:gd name="connsiteY49" fmla="*/ 366112 h 476680"/>
                  <a:gd name="connsiteX50" fmla="*/ 280738 w 477074"/>
                  <a:gd name="connsiteY50" fmla="*/ 387924 h 476680"/>
                  <a:gd name="connsiteX51" fmla="*/ 279404 w 477074"/>
                  <a:gd name="connsiteY51" fmla="*/ 392115 h 476680"/>
                  <a:gd name="connsiteX52" fmla="*/ 281405 w 477074"/>
                  <a:gd name="connsiteY52" fmla="*/ 395925 h 476680"/>
                  <a:gd name="connsiteX53" fmla="*/ 307122 w 477074"/>
                  <a:gd name="connsiteY53" fmla="*/ 415832 h 476680"/>
                  <a:gd name="connsiteX54" fmla="*/ 310360 w 477074"/>
                  <a:gd name="connsiteY54" fmla="*/ 416880 h 476680"/>
                  <a:gd name="connsiteX55" fmla="*/ 315028 w 477074"/>
                  <a:gd name="connsiteY55" fmla="*/ 414499 h 476680"/>
                  <a:gd name="connsiteX56" fmla="*/ 313780 w 477074"/>
                  <a:gd name="connsiteY56" fmla="*/ 406650 h 476680"/>
                  <a:gd name="connsiteX57" fmla="*/ 313695 w 477074"/>
                  <a:gd name="connsiteY57" fmla="*/ 406593 h 476680"/>
                  <a:gd name="connsiteX58" fmla="*/ 288739 w 477074"/>
                  <a:gd name="connsiteY58" fmla="*/ 387543 h 476680"/>
                  <a:gd name="connsiteX59" fmla="*/ 280738 w 477074"/>
                  <a:gd name="connsiteY59" fmla="*/ 388210 h 476680"/>
                  <a:gd name="connsiteX60" fmla="*/ 334078 w 477074"/>
                  <a:gd name="connsiteY60" fmla="*/ 434121 h 476680"/>
                  <a:gd name="connsiteX61" fmla="*/ 347984 w 477074"/>
                  <a:gd name="connsiteY61" fmla="*/ 442407 h 476680"/>
                  <a:gd name="connsiteX62" fmla="*/ 350842 w 477074"/>
                  <a:gd name="connsiteY62" fmla="*/ 443169 h 476680"/>
                  <a:gd name="connsiteX63" fmla="*/ 355700 w 477074"/>
                  <a:gd name="connsiteY63" fmla="*/ 440312 h 476680"/>
                  <a:gd name="connsiteX64" fmla="*/ 356271 w 477074"/>
                  <a:gd name="connsiteY64" fmla="*/ 436026 h 476680"/>
                  <a:gd name="connsiteX65" fmla="*/ 353604 w 477074"/>
                  <a:gd name="connsiteY65" fmla="*/ 432597 h 476680"/>
                  <a:gd name="connsiteX66" fmla="*/ 340078 w 477074"/>
                  <a:gd name="connsiteY66" fmla="*/ 424500 h 476680"/>
                  <a:gd name="connsiteX67" fmla="*/ 332011 w 477074"/>
                  <a:gd name="connsiteY67" fmla="*/ 424900 h 476680"/>
                  <a:gd name="connsiteX68" fmla="*/ 332402 w 477074"/>
                  <a:gd name="connsiteY68" fmla="*/ 432968 h 476680"/>
                  <a:gd name="connsiteX69" fmla="*/ 334078 w 477074"/>
                  <a:gd name="connsiteY69" fmla="*/ 434025 h 476680"/>
                  <a:gd name="connsiteX70" fmla="*/ 217016 w 477074"/>
                  <a:gd name="connsiteY70" fmla="*/ 353920 h 476680"/>
                  <a:gd name="connsiteX71" fmla="*/ 205490 w 477074"/>
                  <a:gd name="connsiteY71" fmla="*/ 365636 h 476680"/>
                  <a:gd name="connsiteX72" fmla="*/ 206348 w 477074"/>
                  <a:gd name="connsiteY72" fmla="*/ 366588 h 476680"/>
                  <a:gd name="connsiteX73" fmla="*/ 321791 w 477074"/>
                  <a:gd name="connsiteY73" fmla="*/ 462505 h 476680"/>
                  <a:gd name="connsiteX74" fmla="*/ 325982 w 477074"/>
                  <a:gd name="connsiteY74" fmla="*/ 463648 h 476680"/>
                  <a:gd name="connsiteX75" fmla="*/ 334364 w 477074"/>
                  <a:gd name="connsiteY75" fmla="*/ 455266 h 476680"/>
                  <a:gd name="connsiteX76" fmla="*/ 330363 w 477074"/>
                  <a:gd name="connsiteY76" fmla="*/ 448122 h 476680"/>
                  <a:gd name="connsiteX77" fmla="*/ 218635 w 477074"/>
                  <a:gd name="connsiteY77" fmla="*/ 355063 h 476680"/>
                  <a:gd name="connsiteX78" fmla="*/ 113384 w 477074"/>
                  <a:gd name="connsiteY78" fmla="*/ 18830 h 476680"/>
                  <a:gd name="connsiteX79" fmla="*/ 106316 w 477074"/>
                  <a:gd name="connsiteY79" fmla="*/ 9315 h 476680"/>
                  <a:gd name="connsiteX80" fmla="*/ 106240 w 477074"/>
                  <a:gd name="connsiteY80" fmla="*/ 9305 h 476680"/>
                  <a:gd name="connsiteX81" fmla="*/ 96715 w 477074"/>
                  <a:gd name="connsiteY81" fmla="*/ 16354 h 476680"/>
                  <a:gd name="connsiteX82" fmla="*/ 106240 w 477074"/>
                  <a:gd name="connsiteY82" fmla="*/ 166849 h 476680"/>
                  <a:gd name="connsiteX83" fmla="*/ 13086 w 477074"/>
                  <a:gd name="connsiteY83" fmla="*/ 166849 h 476680"/>
                  <a:gd name="connsiteX84" fmla="*/ 3855 w 477074"/>
                  <a:gd name="connsiteY84" fmla="*/ 174288 h 476680"/>
                  <a:gd name="connsiteX85" fmla="*/ 11304 w 477074"/>
                  <a:gd name="connsiteY85" fmla="*/ 183518 h 476680"/>
                  <a:gd name="connsiteX86" fmla="*/ 13086 w 477074"/>
                  <a:gd name="connsiteY86" fmla="*/ 183518 h 476680"/>
                  <a:gd name="connsiteX87" fmla="*/ 110240 w 477074"/>
                  <a:gd name="connsiteY87" fmla="*/ 183518 h 476680"/>
                  <a:gd name="connsiteX88" fmla="*/ 114336 w 477074"/>
                  <a:gd name="connsiteY88" fmla="*/ 198663 h 476680"/>
                  <a:gd name="connsiteX89" fmla="*/ 125194 w 477074"/>
                  <a:gd name="connsiteY89" fmla="*/ 231143 h 476680"/>
                  <a:gd name="connsiteX90" fmla="*/ 13562 w 477074"/>
                  <a:gd name="connsiteY90" fmla="*/ 231143 h 476680"/>
                  <a:gd name="connsiteX91" fmla="*/ 4332 w 477074"/>
                  <a:gd name="connsiteY91" fmla="*/ 238582 h 476680"/>
                  <a:gd name="connsiteX92" fmla="*/ 11780 w 477074"/>
                  <a:gd name="connsiteY92" fmla="*/ 247812 h 476680"/>
                  <a:gd name="connsiteX93" fmla="*/ 13562 w 477074"/>
                  <a:gd name="connsiteY93" fmla="*/ 247812 h 476680"/>
                  <a:gd name="connsiteX94" fmla="*/ 132338 w 477074"/>
                  <a:gd name="connsiteY94" fmla="*/ 247812 h 476680"/>
                  <a:gd name="connsiteX95" fmla="*/ 133291 w 477074"/>
                  <a:gd name="connsiteY95" fmla="*/ 250002 h 476680"/>
                  <a:gd name="connsiteX96" fmla="*/ 13562 w 477074"/>
                  <a:gd name="connsiteY96" fmla="*/ 250002 h 476680"/>
                  <a:gd name="connsiteX97" fmla="*/ 5180 w 477074"/>
                  <a:gd name="connsiteY97" fmla="*/ 258384 h 476680"/>
                  <a:gd name="connsiteX98" fmla="*/ 13562 w 477074"/>
                  <a:gd name="connsiteY98" fmla="*/ 266766 h 476680"/>
                  <a:gd name="connsiteX99" fmla="*/ 118813 w 477074"/>
                  <a:gd name="connsiteY99" fmla="*/ 266766 h 476680"/>
                  <a:gd name="connsiteX100" fmla="*/ 146721 w 477074"/>
                  <a:gd name="connsiteY100" fmla="*/ 238858 h 476680"/>
                  <a:gd name="connsiteX101" fmla="*/ 146721 w 477074"/>
                  <a:gd name="connsiteY101" fmla="*/ 237810 h 476680"/>
                  <a:gd name="connsiteX102" fmla="*/ 145673 w 477074"/>
                  <a:gd name="connsiteY102" fmla="*/ 235239 h 476680"/>
                  <a:gd name="connsiteX103" fmla="*/ 131195 w 477074"/>
                  <a:gd name="connsiteY103" fmla="*/ 193900 h 476680"/>
                  <a:gd name="connsiteX104" fmla="*/ 114146 w 477074"/>
                  <a:gd name="connsiteY104" fmla="*/ 18735 h 476680"/>
                  <a:gd name="connsiteX105" fmla="*/ 5560 w 477074"/>
                  <a:gd name="connsiteY105" fmla="*/ 322678 h 476680"/>
                  <a:gd name="connsiteX106" fmla="*/ 13943 w 477074"/>
                  <a:gd name="connsiteY106" fmla="*/ 331060 h 476680"/>
                  <a:gd name="connsiteX107" fmla="*/ 55091 w 477074"/>
                  <a:gd name="connsiteY107" fmla="*/ 331060 h 476680"/>
                  <a:gd name="connsiteX108" fmla="*/ 71759 w 477074"/>
                  <a:gd name="connsiteY108" fmla="*/ 314296 h 476680"/>
                  <a:gd name="connsiteX109" fmla="*/ 14038 w 477074"/>
                  <a:gd name="connsiteY109" fmla="*/ 314296 h 476680"/>
                  <a:gd name="connsiteX110" fmla="*/ 5656 w 477074"/>
                  <a:gd name="connsiteY110" fmla="*/ 322488 h 476680"/>
                  <a:gd name="connsiteX111" fmla="*/ 5656 w 477074"/>
                  <a:gd name="connsiteY111" fmla="*/ 322678 h 476680"/>
                  <a:gd name="connsiteX112" fmla="*/ 139006 w 477074"/>
                  <a:gd name="connsiteY112" fmla="*/ 38547 h 476680"/>
                  <a:gd name="connsiteX113" fmla="*/ 140053 w 477074"/>
                  <a:gd name="connsiteY113" fmla="*/ 24736 h 476680"/>
                  <a:gd name="connsiteX114" fmla="*/ 138910 w 477074"/>
                  <a:gd name="connsiteY114" fmla="*/ 20545 h 476680"/>
                  <a:gd name="connsiteX115" fmla="*/ 135101 w 477074"/>
                  <a:gd name="connsiteY115" fmla="*/ 18354 h 476680"/>
                  <a:gd name="connsiteX116" fmla="*/ 128814 w 477074"/>
                  <a:gd name="connsiteY116" fmla="*/ 23403 h 476680"/>
                  <a:gd name="connsiteX117" fmla="*/ 127671 w 477074"/>
                  <a:gd name="connsiteY117" fmla="*/ 37976 h 476680"/>
                  <a:gd name="connsiteX118" fmla="*/ 129100 w 477074"/>
                  <a:gd name="connsiteY118" fmla="*/ 42167 h 476680"/>
                  <a:gd name="connsiteX119" fmla="*/ 132910 w 477074"/>
                  <a:gd name="connsiteY119" fmla="*/ 43977 h 476680"/>
                  <a:gd name="connsiteX120" fmla="*/ 132910 w 477074"/>
                  <a:gd name="connsiteY120" fmla="*/ 43977 h 476680"/>
                  <a:gd name="connsiteX121" fmla="*/ 138625 w 477074"/>
                  <a:gd name="connsiteY121" fmla="*/ 38547 h 476680"/>
                  <a:gd name="connsiteX122" fmla="*/ 139863 w 477074"/>
                  <a:gd name="connsiteY122" fmla="*/ 95030 h 476680"/>
                  <a:gd name="connsiteX123" fmla="*/ 138339 w 477074"/>
                  <a:gd name="connsiteY123" fmla="*/ 66455 h 476680"/>
                  <a:gd name="connsiteX124" fmla="*/ 132529 w 477074"/>
                  <a:gd name="connsiteY124" fmla="*/ 60836 h 476680"/>
                  <a:gd name="connsiteX125" fmla="*/ 132529 w 477074"/>
                  <a:gd name="connsiteY125" fmla="*/ 60836 h 476680"/>
                  <a:gd name="connsiteX126" fmla="*/ 126909 w 477074"/>
                  <a:gd name="connsiteY126" fmla="*/ 66646 h 476680"/>
                  <a:gd name="connsiteX127" fmla="*/ 128529 w 477074"/>
                  <a:gd name="connsiteY127" fmla="*/ 95221 h 476680"/>
                  <a:gd name="connsiteX128" fmla="*/ 134243 w 477074"/>
                  <a:gd name="connsiteY128" fmla="*/ 100460 h 476680"/>
                  <a:gd name="connsiteX129" fmla="*/ 134719 w 477074"/>
                  <a:gd name="connsiteY129" fmla="*/ 100460 h 476680"/>
                  <a:gd name="connsiteX130" fmla="*/ 139863 w 477074"/>
                  <a:gd name="connsiteY130" fmla="*/ 94269 h 476680"/>
                  <a:gd name="connsiteX131" fmla="*/ 147388 w 477074"/>
                  <a:gd name="connsiteY131" fmla="*/ 154466 h 476680"/>
                  <a:gd name="connsiteX132" fmla="*/ 148150 w 477074"/>
                  <a:gd name="connsiteY132" fmla="*/ 150180 h 476680"/>
                  <a:gd name="connsiteX133" fmla="*/ 143197 w 477074"/>
                  <a:gd name="connsiteY133" fmla="*/ 122367 h 476680"/>
                  <a:gd name="connsiteX134" fmla="*/ 136215 w 477074"/>
                  <a:gd name="connsiteY134" fmla="*/ 118291 h 476680"/>
                  <a:gd name="connsiteX135" fmla="*/ 131957 w 477074"/>
                  <a:gd name="connsiteY135" fmla="*/ 123987 h 476680"/>
                  <a:gd name="connsiteX136" fmla="*/ 137101 w 477074"/>
                  <a:gd name="connsiteY136" fmla="*/ 152562 h 476680"/>
                  <a:gd name="connsiteX137" fmla="*/ 142625 w 477074"/>
                  <a:gd name="connsiteY137" fmla="*/ 157038 h 476680"/>
                  <a:gd name="connsiteX138" fmla="*/ 143864 w 477074"/>
                  <a:gd name="connsiteY138" fmla="*/ 157038 h 476680"/>
                  <a:gd name="connsiteX139" fmla="*/ 147388 w 477074"/>
                  <a:gd name="connsiteY139" fmla="*/ 154562 h 476680"/>
                  <a:gd name="connsiteX140" fmla="*/ 158913 w 477074"/>
                  <a:gd name="connsiteY140" fmla="*/ 191328 h 476680"/>
                  <a:gd name="connsiteX141" fmla="*/ 154912 w 477074"/>
                  <a:gd name="connsiteY141" fmla="*/ 177803 h 476680"/>
                  <a:gd name="connsiteX142" fmla="*/ 147959 w 477074"/>
                  <a:gd name="connsiteY142" fmla="*/ 173802 h 476680"/>
                  <a:gd name="connsiteX143" fmla="*/ 143959 w 477074"/>
                  <a:gd name="connsiteY143" fmla="*/ 180756 h 476680"/>
                  <a:gd name="connsiteX144" fmla="*/ 148055 w 477074"/>
                  <a:gd name="connsiteY144" fmla="*/ 194662 h 476680"/>
                  <a:gd name="connsiteX145" fmla="*/ 153198 w 477074"/>
                  <a:gd name="connsiteY145" fmla="*/ 210093 h 476680"/>
                  <a:gd name="connsiteX146" fmla="*/ 158532 w 477074"/>
                  <a:gd name="connsiteY146" fmla="*/ 213903 h 476680"/>
                  <a:gd name="connsiteX147" fmla="*/ 163676 w 477074"/>
                  <a:gd name="connsiteY147" fmla="*/ 210664 h 476680"/>
                  <a:gd name="connsiteX148" fmla="*/ 163676 w 477074"/>
                  <a:gd name="connsiteY148" fmla="*/ 206378 h 476680"/>
                  <a:gd name="connsiteX149" fmla="*/ 158723 w 477074"/>
                  <a:gd name="connsiteY149" fmla="*/ 191328 h 476680"/>
                  <a:gd name="connsiteX150" fmla="*/ 201776 w 477074"/>
                  <a:gd name="connsiteY150" fmla="*/ 182851 h 476680"/>
                  <a:gd name="connsiteX151" fmla="*/ 218539 w 477074"/>
                  <a:gd name="connsiteY151" fmla="*/ 166182 h 476680"/>
                  <a:gd name="connsiteX152" fmla="*/ 186726 w 477074"/>
                  <a:gd name="connsiteY152" fmla="*/ 166182 h 476680"/>
                  <a:gd name="connsiteX153" fmla="*/ 174153 w 477074"/>
                  <a:gd name="connsiteY153" fmla="*/ 26355 h 476680"/>
                  <a:gd name="connsiteX154" fmla="*/ 167466 w 477074"/>
                  <a:gd name="connsiteY154" fmla="*/ 16897 h 476680"/>
                  <a:gd name="connsiteX155" fmla="*/ 167009 w 477074"/>
                  <a:gd name="connsiteY155" fmla="*/ 16830 h 476680"/>
                  <a:gd name="connsiteX156" fmla="*/ 157484 w 477074"/>
                  <a:gd name="connsiteY156" fmla="*/ 24069 h 476680"/>
                  <a:gd name="connsiteX157" fmla="*/ 172343 w 477074"/>
                  <a:gd name="connsiteY157" fmla="*/ 177136 h 476680"/>
                  <a:gd name="connsiteX158" fmla="*/ 172343 w 477074"/>
                  <a:gd name="connsiteY158" fmla="*/ 177136 h 476680"/>
                  <a:gd name="connsiteX159" fmla="*/ 173010 w 477074"/>
                  <a:gd name="connsiteY159" fmla="*/ 179517 h 476680"/>
                  <a:gd name="connsiteX160" fmla="*/ 173867 w 477074"/>
                  <a:gd name="connsiteY160" fmla="*/ 182565 h 476680"/>
                  <a:gd name="connsiteX161" fmla="*/ 179963 w 477074"/>
                  <a:gd name="connsiteY161" fmla="*/ 201139 h 476680"/>
                  <a:gd name="connsiteX162" fmla="*/ 180725 w 477074"/>
                  <a:gd name="connsiteY162" fmla="*/ 203235 h 476680"/>
                  <a:gd name="connsiteX163" fmla="*/ 193965 w 477074"/>
                  <a:gd name="connsiteY163" fmla="*/ 189899 h 476680"/>
                  <a:gd name="connsiteX164" fmla="*/ 193965 w 477074"/>
                  <a:gd name="connsiteY164" fmla="*/ 189138 h 476680"/>
                  <a:gd name="connsiteX165" fmla="*/ 192727 w 477074"/>
                  <a:gd name="connsiteY165" fmla="*/ 185518 h 476680"/>
                  <a:gd name="connsiteX166" fmla="*/ 191584 w 477074"/>
                  <a:gd name="connsiteY166" fmla="*/ 182280 h 476680"/>
                  <a:gd name="connsiteX167" fmla="*/ 431804 w 477074"/>
                  <a:gd name="connsiteY167" fmla="*/ 13211 h 476680"/>
                  <a:gd name="connsiteX168" fmla="*/ 431823 w 477074"/>
                  <a:gd name="connsiteY168" fmla="*/ 1895 h 476680"/>
                  <a:gd name="connsiteX169" fmla="*/ 431804 w 477074"/>
                  <a:gd name="connsiteY169" fmla="*/ 1876 h 476680"/>
                  <a:gd name="connsiteX170" fmla="*/ 420946 w 477074"/>
                  <a:gd name="connsiteY170" fmla="*/ 1305 h 476680"/>
                  <a:gd name="connsiteX171" fmla="*/ 420946 w 477074"/>
                  <a:gd name="connsiteY171" fmla="*/ 1305 h 476680"/>
                  <a:gd name="connsiteX172" fmla="*/ 398467 w 477074"/>
                  <a:gd name="connsiteY172" fmla="*/ 23783 h 476680"/>
                  <a:gd name="connsiteX173" fmla="*/ 392752 w 477074"/>
                  <a:gd name="connsiteY173" fmla="*/ 18069 h 476680"/>
                  <a:gd name="connsiteX174" fmla="*/ 381417 w 477074"/>
                  <a:gd name="connsiteY174" fmla="*/ 29498 h 476680"/>
                  <a:gd name="connsiteX175" fmla="*/ 387037 w 477074"/>
                  <a:gd name="connsiteY175" fmla="*/ 35214 h 476680"/>
                  <a:gd name="connsiteX176" fmla="*/ 372654 w 477074"/>
                  <a:gd name="connsiteY176" fmla="*/ 49501 h 476680"/>
                  <a:gd name="connsiteX177" fmla="*/ 367034 w 477074"/>
                  <a:gd name="connsiteY177" fmla="*/ 43881 h 476680"/>
                  <a:gd name="connsiteX178" fmla="*/ 355604 w 477074"/>
                  <a:gd name="connsiteY178" fmla="*/ 55311 h 476680"/>
                  <a:gd name="connsiteX179" fmla="*/ 361224 w 477074"/>
                  <a:gd name="connsiteY179" fmla="*/ 60931 h 476680"/>
                  <a:gd name="connsiteX180" fmla="*/ 346937 w 477074"/>
                  <a:gd name="connsiteY180" fmla="*/ 75314 h 476680"/>
                  <a:gd name="connsiteX181" fmla="*/ 341221 w 477074"/>
                  <a:gd name="connsiteY181" fmla="*/ 69694 h 476680"/>
                  <a:gd name="connsiteX182" fmla="*/ 329792 w 477074"/>
                  <a:gd name="connsiteY182" fmla="*/ 81029 h 476680"/>
                  <a:gd name="connsiteX183" fmla="*/ 335507 w 477074"/>
                  <a:gd name="connsiteY183" fmla="*/ 86744 h 476680"/>
                  <a:gd name="connsiteX184" fmla="*/ 321124 w 477074"/>
                  <a:gd name="connsiteY184" fmla="*/ 101127 h 476680"/>
                  <a:gd name="connsiteX185" fmla="*/ 315504 w 477074"/>
                  <a:gd name="connsiteY185" fmla="*/ 95412 h 476680"/>
                  <a:gd name="connsiteX186" fmla="*/ 304074 w 477074"/>
                  <a:gd name="connsiteY186" fmla="*/ 106841 h 476680"/>
                  <a:gd name="connsiteX187" fmla="*/ 309694 w 477074"/>
                  <a:gd name="connsiteY187" fmla="*/ 112556 h 476680"/>
                  <a:gd name="connsiteX188" fmla="*/ 295406 w 477074"/>
                  <a:gd name="connsiteY188" fmla="*/ 126939 h 476680"/>
                  <a:gd name="connsiteX189" fmla="*/ 289691 w 477074"/>
                  <a:gd name="connsiteY189" fmla="*/ 121224 h 476680"/>
                  <a:gd name="connsiteX190" fmla="*/ 278261 w 477074"/>
                  <a:gd name="connsiteY190" fmla="*/ 132654 h 476680"/>
                  <a:gd name="connsiteX191" fmla="*/ 283977 w 477074"/>
                  <a:gd name="connsiteY191" fmla="*/ 138369 h 476680"/>
                  <a:gd name="connsiteX192" fmla="*/ 269594 w 477074"/>
                  <a:gd name="connsiteY192" fmla="*/ 152657 h 476680"/>
                  <a:gd name="connsiteX193" fmla="*/ 263878 w 477074"/>
                  <a:gd name="connsiteY193" fmla="*/ 147037 h 476680"/>
                  <a:gd name="connsiteX194" fmla="*/ 252448 w 477074"/>
                  <a:gd name="connsiteY194" fmla="*/ 158467 h 476680"/>
                  <a:gd name="connsiteX195" fmla="*/ 258164 w 477074"/>
                  <a:gd name="connsiteY195" fmla="*/ 164087 h 476680"/>
                  <a:gd name="connsiteX196" fmla="*/ 243781 w 477074"/>
                  <a:gd name="connsiteY196" fmla="*/ 178470 h 476680"/>
                  <a:gd name="connsiteX197" fmla="*/ 238161 w 477074"/>
                  <a:gd name="connsiteY197" fmla="*/ 172850 h 476680"/>
                  <a:gd name="connsiteX198" fmla="*/ 226541 w 477074"/>
                  <a:gd name="connsiteY198" fmla="*/ 183708 h 476680"/>
                  <a:gd name="connsiteX199" fmla="*/ 232255 w 477074"/>
                  <a:gd name="connsiteY199" fmla="*/ 189423 h 476680"/>
                  <a:gd name="connsiteX200" fmla="*/ 218063 w 477074"/>
                  <a:gd name="connsiteY200" fmla="*/ 203711 h 476680"/>
                  <a:gd name="connsiteX201" fmla="*/ 212348 w 477074"/>
                  <a:gd name="connsiteY201" fmla="*/ 197996 h 476680"/>
                  <a:gd name="connsiteX202" fmla="*/ 200918 w 477074"/>
                  <a:gd name="connsiteY202" fmla="*/ 209426 h 476680"/>
                  <a:gd name="connsiteX203" fmla="*/ 206633 w 477074"/>
                  <a:gd name="connsiteY203" fmla="*/ 215141 h 476680"/>
                  <a:gd name="connsiteX204" fmla="*/ 192251 w 477074"/>
                  <a:gd name="connsiteY204" fmla="*/ 229428 h 476680"/>
                  <a:gd name="connsiteX205" fmla="*/ 186631 w 477074"/>
                  <a:gd name="connsiteY205" fmla="*/ 223808 h 476680"/>
                  <a:gd name="connsiteX206" fmla="*/ 175201 w 477074"/>
                  <a:gd name="connsiteY206" fmla="*/ 235239 h 476680"/>
                  <a:gd name="connsiteX207" fmla="*/ 180821 w 477074"/>
                  <a:gd name="connsiteY207" fmla="*/ 240858 h 476680"/>
                  <a:gd name="connsiteX208" fmla="*/ 166533 w 477074"/>
                  <a:gd name="connsiteY208" fmla="*/ 255241 h 476680"/>
                  <a:gd name="connsiteX209" fmla="*/ 160818 w 477074"/>
                  <a:gd name="connsiteY209" fmla="*/ 249621 h 476680"/>
                  <a:gd name="connsiteX210" fmla="*/ 149388 w 477074"/>
                  <a:gd name="connsiteY210" fmla="*/ 261051 h 476680"/>
                  <a:gd name="connsiteX211" fmla="*/ 155103 w 477074"/>
                  <a:gd name="connsiteY211" fmla="*/ 266671 h 476680"/>
                  <a:gd name="connsiteX212" fmla="*/ 140816 w 477074"/>
                  <a:gd name="connsiteY212" fmla="*/ 281149 h 476680"/>
                  <a:gd name="connsiteX213" fmla="*/ 135101 w 477074"/>
                  <a:gd name="connsiteY213" fmla="*/ 275434 h 476680"/>
                  <a:gd name="connsiteX214" fmla="*/ 123766 w 477074"/>
                  <a:gd name="connsiteY214" fmla="*/ 286864 h 476680"/>
                  <a:gd name="connsiteX215" fmla="*/ 129385 w 477074"/>
                  <a:gd name="connsiteY215" fmla="*/ 292579 h 476680"/>
                  <a:gd name="connsiteX216" fmla="*/ 115003 w 477074"/>
                  <a:gd name="connsiteY216" fmla="*/ 306962 h 476680"/>
                  <a:gd name="connsiteX217" fmla="*/ 109383 w 477074"/>
                  <a:gd name="connsiteY217" fmla="*/ 301247 h 476680"/>
                  <a:gd name="connsiteX218" fmla="*/ 97953 w 477074"/>
                  <a:gd name="connsiteY218" fmla="*/ 312677 h 476680"/>
                  <a:gd name="connsiteX219" fmla="*/ 103668 w 477074"/>
                  <a:gd name="connsiteY219" fmla="*/ 318392 h 476680"/>
                  <a:gd name="connsiteX220" fmla="*/ 89286 w 477074"/>
                  <a:gd name="connsiteY220" fmla="*/ 332679 h 476680"/>
                  <a:gd name="connsiteX221" fmla="*/ 83666 w 477074"/>
                  <a:gd name="connsiteY221" fmla="*/ 327536 h 476680"/>
                  <a:gd name="connsiteX222" fmla="*/ 72235 w 477074"/>
                  <a:gd name="connsiteY222" fmla="*/ 338966 h 476680"/>
                  <a:gd name="connsiteX223" fmla="*/ 77951 w 477074"/>
                  <a:gd name="connsiteY223" fmla="*/ 344586 h 476680"/>
                  <a:gd name="connsiteX224" fmla="*/ 63568 w 477074"/>
                  <a:gd name="connsiteY224" fmla="*/ 358968 h 476680"/>
                  <a:gd name="connsiteX225" fmla="*/ 57948 w 477074"/>
                  <a:gd name="connsiteY225" fmla="*/ 353348 h 476680"/>
                  <a:gd name="connsiteX226" fmla="*/ 46518 w 477074"/>
                  <a:gd name="connsiteY226" fmla="*/ 364683 h 476680"/>
                  <a:gd name="connsiteX227" fmla="*/ 52138 w 477074"/>
                  <a:gd name="connsiteY227" fmla="*/ 370398 h 476680"/>
                  <a:gd name="connsiteX228" fmla="*/ 37564 w 477074"/>
                  <a:gd name="connsiteY228" fmla="*/ 384686 h 476680"/>
                  <a:gd name="connsiteX229" fmla="*/ 31945 w 477074"/>
                  <a:gd name="connsiteY229" fmla="*/ 378971 h 476680"/>
                  <a:gd name="connsiteX230" fmla="*/ 20515 w 477074"/>
                  <a:gd name="connsiteY230" fmla="*/ 390401 h 476680"/>
                  <a:gd name="connsiteX231" fmla="*/ 26230 w 477074"/>
                  <a:gd name="connsiteY231" fmla="*/ 396116 h 476680"/>
                  <a:gd name="connsiteX232" fmla="*/ 1465 w 477074"/>
                  <a:gd name="connsiteY232" fmla="*/ 420786 h 476680"/>
                  <a:gd name="connsiteX233" fmla="*/ 1465 w 477074"/>
                  <a:gd name="connsiteY233" fmla="*/ 432215 h 476680"/>
                  <a:gd name="connsiteX234" fmla="*/ 12895 w 477074"/>
                  <a:gd name="connsiteY234" fmla="*/ 432215 h 476680"/>
                  <a:gd name="connsiteX235" fmla="*/ 474191 w 477074"/>
                  <a:gd name="connsiteY235" fmla="*/ 43691 h 476680"/>
                  <a:gd name="connsiteX236" fmla="*/ 463142 w 477074"/>
                  <a:gd name="connsiteY236" fmla="*/ 43691 h 476680"/>
                  <a:gd name="connsiteX237" fmla="*/ 463142 w 477074"/>
                  <a:gd name="connsiteY237" fmla="*/ 43691 h 476680"/>
                  <a:gd name="connsiteX238" fmla="*/ 463142 w 477074"/>
                  <a:gd name="connsiteY238" fmla="*/ 43691 h 476680"/>
                  <a:gd name="connsiteX239" fmla="*/ 463142 w 477074"/>
                  <a:gd name="connsiteY239" fmla="*/ 43691 h 476680"/>
                  <a:gd name="connsiteX240" fmla="*/ 441234 w 477074"/>
                  <a:gd name="connsiteY240" fmla="*/ 65598 h 476680"/>
                  <a:gd name="connsiteX241" fmla="*/ 413802 w 477074"/>
                  <a:gd name="connsiteY241" fmla="*/ 38071 h 476680"/>
                  <a:gd name="connsiteX242" fmla="*/ 402372 w 477074"/>
                  <a:gd name="connsiteY242" fmla="*/ 49501 h 476680"/>
                  <a:gd name="connsiteX243" fmla="*/ 429804 w 477074"/>
                  <a:gd name="connsiteY243" fmla="*/ 77028 h 476680"/>
                  <a:gd name="connsiteX244" fmla="*/ 415517 w 477074"/>
                  <a:gd name="connsiteY244" fmla="*/ 91411 h 476680"/>
                  <a:gd name="connsiteX245" fmla="*/ 387989 w 477074"/>
                  <a:gd name="connsiteY245" fmla="*/ 63884 h 476680"/>
                  <a:gd name="connsiteX246" fmla="*/ 376559 w 477074"/>
                  <a:gd name="connsiteY246" fmla="*/ 75314 h 476680"/>
                  <a:gd name="connsiteX247" fmla="*/ 404087 w 477074"/>
                  <a:gd name="connsiteY247" fmla="*/ 102841 h 476680"/>
                  <a:gd name="connsiteX248" fmla="*/ 389704 w 477074"/>
                  <a:gd name="connsiteY248" fmla="*/ 117129 h 476680"/>
                  <a:gd name="connsiteX249" fmla="*/ 361986 w 477074"/>
                  <a:gd name="connsiteY249" fmla="*/ 89411 h 476680"/>
                  <a:gd name="connsiteX250" fmla="*/ 350556 w 477074"/>
                  <a:gd name="connsiteY250" fmla="*/ 100746 h 476680"/>
                  <a:gd name="connsiteX251" fmla="*/ 378083 w 477074"/>
                  <a:gd name="connsiteY251" fmla="*/ 128273 h 476680"/>
                  <a:gd name="connsiteX252" fmla="*/ 363701 w 477074"/>
                  <a:gd name="connsiteY252" fmla="*/ 142656 h 476680"/>
                  <a:gd name="connsiteX253" fmla="*/ 336269 w 477074"/>
                  <a:gd name="connsiteY253" fmla="*/ 115128 h 476680"/>
                  <a:gd name="connsiteX254" fmla="*/ 324839 w 477074"/>
                  <a:gd name="connsiteY254" fmla="*/ 126558 h 476680"/>
                  <a:gd name="connsiteX255" fmla="*/ 352271 w 477074"/>
                  <a:gd name="connsiteY255" fmla="*/ 154086 h 476680"/>
                  <a:gd name="connsiteX256" fmla="*/ 337983 w 477074"/>
                  <a:gd name="connsiteY256" fmla="*/ 168468 h 476680"/>
                  <a:gd name="connsiteX257" fmla="*/ 310456 w 477074"/>
                  <a:gd name="connsiteY257" fmla="*/ 140941 h 476680"/>
                  <a:gd name="connsiteX258" fmla="*/ 299026 w 477074"/>
                  <a:gd name="connsiteY258" fmla="*/ 152371 h 476680"/>
                  <a:gd name="connsiteX259" fmla="*/ 326553 w 477074"/>
                  <a:gd name="connsiteY259" fmla="*/ 179898 h 476680"/>
                  <a:gd name="connsiteX260" fmla="*/ 312266 w 477074"/>
                  <a:gd name="connsiteY260" fmla="*/ 194186 h 476680"/>
                  <a:gd name="connsiteX261" fmla="*/ 284738 w 477074"/>
                  <a:gd name="connsiteY261" fmla="*/ 166658 h 476680"/>
                  <a:gd name="connsiteX262" fmla="*/ 273403 w 477074"/>
                  <a:gd name="connsiteY262" fmla="*/ 178089 h 476680"/>
                  <a:gd name="connsiteX263" fmla="*/ 300835 w 477074"/>
                  <a:gd name="connsiteY263" fmla="*/ 205616 h 476680"/>
                  <a:gd name="connsiteX264" fmla="*/ 286453 w 477074"/>
                  <a:gd name="connsiteY264" fmla="*/ 219903 h 476680"/>
                  <a:gd name="connsiteX265" fmla="*/ 259021 w 477074"/>
                  <a:gd name="connsiteY265" fmla="*/ 192471 h 476680"/>
                  <a:gd name="connsiteX266" fmla="*/ 247591 w 477074"/>
                  <a:gd name="connsiteY266" fmla="*/ 203806 h 476680"/>
                  <a:gd name="connsiteX267" fmla="*/ 275118 w 477074"/>
                  <a:gd name="connsiteY267" fmla="*/ 231333 h 476680"/>
                  <a:gd name="connsiteX268" fmla="*/ 260736 w 477074"/>
                  <a:gd name="connsiteY268" fmla="*/ 245716 h 476680"/>
                  <a:gd name="connsiteX269" fmla="*/ 233208 w 477074"/>
                  <a:gd name="connsiteY269" fmla="*/ 218189 h 476680"/>
                  <a:gd name="connsiteX270" fmla="*/ 221778 w 477074"/>
                  <a:gd name="connsiteY270" fmla="*/ 229619 h 476680"/>
                  <a:gd name="connsiteX271" fmla="*/ 249305 w 477074"/>
                  <a:gd name="connsiteY271" fmla="*/ 257146 h 476680"/>
                  <a:gd name="connsiteX272" fmla="*/ 234923 w 477074"/>
                  <a:gd name="connsiteY272" fmla="*/ 271529 h 476680"/>
                  <a:gd name="connsiteX273" fmla="*/ 207491 w 477074"/>
                  <a:gd name="connsiteY273" fmla="*/ 244382 h 476680"/>
                  <a:gd name="connsiteX274" fmla="*/ 196060 w 477074"/>
                  <a:gd name="connsiteY274" fmla="*/ 255813 h 476680"/>
                  <a:gd name="connsiteX275" fmla="*/ 223493 w 477074"/>
                  <a:gd name="connsiteY275" fmla="*/ 283340 h 476680"/>
                  <a:gd name="connsiteX276" fmla="*/ 209205 w 477074"/>
                  <a:gd name="connsiteY276" fmla="*/ 297722 h 476680"/>
                  <a:gd name="connsiteX277" fmla="*/ 181583 w 477074"/>
                  <a:gd name="connsiteY277" fmla="*/ 270386 h 476680"/>
                  <a:gd name="connsiteX278" fmla="*/ 170153 w 477074"/>
                  <a:gd name="connsiteY278" fmla="*/ 281816 h 476680"/>
                  <a:gd name="connsiteX279" fmla="*/ 197680 w 477074"/>
                  <a:gd name="connsiteY279" fmla="*/ 309248 h 476680"/>
                  <a:gd name="connsiteX280" fmla="*/ 183297 w 477074"/>
                  <a:gd name="connsiteY280" fmla="*/ 323631 h 476680"/>
                  <a:gd name="connsiteX281" fmla="*/ 155770 w 477074"/>
                  <a:gd name="connsiteY281" fmla="*/ 296103 h 476680"/>
                  <a:gd name="connsiteX282" fmla="*/ 144340 w 477074"/>
                  <a:gd name="connsiteY282" fmla="*/ 307533 h 476680"/>
                  <a:gd name="connsiteX283" fmla="*/ 171867 w 477074"/>
                  <a:gd name="connsiteY283" fmla="*/ 335061 h 476680"/>
                  <a:gd name="connsiteX284" fmla="*/ 157484 w 477074"/>
                  <a:gd name="connsiteY284" fmla="*/ 349443 h 476680"/>
                  <a:gd name="connsiteX285" fmla="*/ 130052 w 477074"/>
                  <a:gd name="connsiteY285" fmla="*/ 321916 h 476680"/>
                  <a:gd name="connsiteX286" fmla="*/ 118622 w 477074"/>
                  <a:gd name="connsiteY286" fmla="*/ 333346 h 476680"/>
                  <a:gd name="connsiteX287" fmla="*/ 146150 w 477074"/>
                  <a:gd name="connsiteY287" fmla="*/ 360873 h 476680"/>
                  <a:gd name="connsiteX288" fmla="*/ 131767 w 477074"/>
                  <a:gd name="connsiteY288" fmla="*/ 375161 h 476680"/>
                  <a:gd name="connsiteX289" fmla="*/ 104239 w 477074"/>
                  <a:gd name="connsiteY289" fmla="*/ 347633 h 476680"/>
                  <a:gd name="connsiteX290" fmla="*/ 92810 w 477074"/>
                  <a:gd name="connsiteY290" fmla="*/ 359064 h 476680"/>
                  <a:gd name="connsiteX291" fmla="*/ 120337 w 477074"/>
                  <a:gd name="connsiteY291" fmla="*/ 386496 h 476680"/>
                  <a:gd name="connsiteX292" fmla="*/ 105954 w 477074"/>
                  <a:gd name="connsiteY292" fmla="*/ 400878 h 476680"/>
                  <a:gd name="connsiteX293" fmla="*/ 78522 w 477074"/>
                  <a:gd name="connsiteY293" fmla="*/ 373446 h 476680"/>
                  <a:gd name="connsiteX294" fmla="*/ 67092 w 477074"/>
                  <a:gd name="connsiteY294" fmla="*/ 384876 h 476680"/>
                  <a:gd name="connsiteX295" fmla="*/ 94524 w 477074"/>
                  <a:gd name="connsiteY295" fmla="*/ 412308 h 476680"/>
                  <a:gd name="connsiteX296" fmla="*/ 80237 w 477074"/>
                  <a:gd name="connsiteY296" fmla="*/ 426691 h 476680"/>
                  <a:gd name="connsiteX297" fmla="*/ 52709 w 477074"/>
                  <a:gd name="connsiteY297" fmla="*/ 399164 h 476680"/>
                  <a:gd name="connsiteX298" fmla="*/ 41279 w 477074"/>
                  <a:gd name="connsiteY298" fmla="*/ 410594 h 476680"/>
                  <a:gd name="connsiteX299" fmla="*/ 68807 w 477074"/>
                  <a:gd name="connsiteY299" fmla="*/ 438121 h 476680"/>
                  <a:gd name="connsiteX300" fmla="*/ 41565 w 477074"/>
                  <a:gd name="connsiteY300" fmla="*/ 465363 h 476680"/>
                  <a:gd name="connsiteX301" fmla="*/ 42327 w 477074"/>
                  <a:gd name="connsiteY301" fmla="*/ 465363 h 476680"/>
                  <a:gd name="connsiteX302" fmla="*/ 46928 w 477074"/>
                  <a:gd name="connsiteY302" fmla="*/ 475697 h 476680"/>
                  <a:gd name="connsiteX303" fmla="*/ 54233 w 477074"/>
                  <a:gd name="connsiteY303" fmla="*/ 474888 h 476680"/>
                  <a:gd name="connsiteX304" fmla="*/ 54233 w 477074"/>
                  <a:gd name="connsiteY304" fmla="*/ 474888 h 476680"/>
                  <a:gd name="connsiteX305" fmla="*/ 80141 w 477074"/>
                  <a:gd name="connsiteY305" fmla="*/ 449075 h 476680"/>
                  <a:gd name="connsiteX306" fmla="*/ 90429 w 477074"/>
                  <a:gd name="connsiteY306" fmla="*/ 459362 h 476680"/>
                  <a:gd name="connsiteX307" fmla="*/ 101858 w 477074"/>
                  <a:gd name="connsiteY307" fmla="*/ 447932 h 476680"/>
                  <a:gd name="connsiteX308" fmla="*/ 91476 w 477074"/>
                  <a:gd name="connsiteY308" fmla="*/ 437645 h 476680"/>
                  <a:gd name="connsiteX309" fmla="*/ 105859 w 477074"/>
                  <a:gd name="connsiteY309" fmla="*/ 423262 h 476680"/>
                  <a:gd name="connsiteX310" fmla="*/ 116146 w 477074"/>
                  <a:gd name="connsiteY310" fmla="*/ 433549 h 476680"/>
                  <a:gd name="connsiteX311" fmla="*/ 127576 w 477074"/>
                  <a:gd name="connsiteY311" fmla="*/ 422119 h 476680"/>
                  <a:gd name="connsiteX312" fmla="*/ 117289 w 477074"/>
                  <a:gd name="connsiteY312" fmla="*/ 411832 h 476680"/>
                  <a:gd name="connsiteX313" fmla="*/ 131671 w 477074"/>
                  <a:gd name="connsiteY313" fmla="*/ 397449 h 476680"/>
                  <a:gd name="connsiteX314" fmla="*/ 141959 w 477074"/>
                  <a:gd name="connsiteY314" fmla="*/ 407831 h 476680"/>
                  <a:gd name="connsiteX315" fmla="*/ 153389 w 477074"/>
                  <a:gd name="connsiteY315" fmla="*/ 396402 h 476680"/>
                  <a:gd name="connsiteX316" fmla="*/ 143101 w 477074"/>
                  <a:gd name="connsiteY316" fmla="*/ 386019 h 476680"/>
                  <a:gd name="connsiteX317" fmla="*/ 157389 w 477074"/>
                  <a:gd name="connsiteY317" fmla="*/ 371732 h 476680"/>
                  <a:gd name="connsiteX318" fmla="*/ 167771 w 477074"/>
                  <a:gd name="connsiteY318" fmla="*/ 382019 h 476680"/>
                  <a:gd name="connsiteX319" fmla="*/ 179106 w 477074"/>
                  <a:gd name="connsiteY319" fmla="*/ 370589 h 476680"/>
                  <a:gd name="connsiteX320" fmla="*/ 169391 w 477074"/>
                  <a:gd name="connsiteY320" fmla="*/ 360683 h 476680"/>
                  <a:gd name="connsiteX321" fmla="*/ 183773 w 477074"/>
                  <a:gd name="connsiteY321" fmla="*/ 346300 h 476680"/>
                  <a:gd name="connsiteX322" fmla="*/ 194061 w 477074"/>
                  <a:gd name="connsiteY322" fmla="*/ 356587 h 476680"/>
                  <a:gd name="connsiteX323" fmla="*/ 205490 w 477074"/>
                  <a:gd name="connsiteY323" fmla="*/ 345157 h 476680"/>
                  <a:gd name="connsiteX324" fmla="*/ 195204 w 477074"/>
                  <a:gd name="connsiteY324" fmla="*/ 334870 h 476680"/>
                  <a:gd name="connsiteX325" fmla="*/ 209586 w 477074"/>
                  <a:gd name="connsiteY325" fmla="*/ 320487 h 476680"/>
                  <a:gd name="connsiteX326" fmla="*/ 219873 w 477074"/>
                  <a:gd name="connsiteY326" fmla="*/ 330774 h 476680"/>
                  <a:gd name="connsiteX327" fmla="*/ 231303 w 477074"/>
                  <a:gd name="connsiteY327" fmla="*/ 319439 h 476680"/>
                  <a:gd name="connsiteX328" fmla="*/ 220921 w 477074"/>
                  <a:gd name="connsiteY328" fmla="*/ 309057 h 476680"/>
                  <a:gd name="connsiteX329" fmla="*/ 235303 w 477074"/>
                  <a:gd name="connsiteY329" fmla="*/ 294770 h 476680"/>
                  <a:gd name="connsiteX330" fmla="*/ 245686 w 477074"/>
                  <a:gd name="connsiteY330" fmla="*/ 305057 h 476680"/>
                  <a:gd name="connsiteX331" fmla="*/ 257021 w 477074"/>
                  <a:gd name="connsiteY331" fmla="*/ 293627 h 476680"/>
                  <a:gd name="connsiteX332" fmla="*/ 246734 w 477074"/>
                  <a:gd name="connsiteY332" fmla="*/ 283340 h 476680"/>
                  <a:gd name="connsiteX333" fmla="*/ 261116 w 477074"/>
                  <a:gd name="connsiteY333" fmla="*/ 268957 h 476680"/>
                  <a:gd name="connsiteX334" fmla="*/ 271404 w 477074"/>
                  <a:gd name="connsiteY334" fmla="*/ 279244 h 476680"/>
                  <a:gd name="connsiteX335" fmla="*/ 282833 w 477074"/>
                  <a:gd name="connsiteY335" fmla="*/ 267814 h 476680"/>
                  <a:gd name="connsiteX336" fmla="*/ 272547 w 477074"/>
                  <a:gd name="connsiteY336" fmla="*/ 257527 h 476680"/>
                  <a:gd name="connsiteX337" fmla="*/ 286834 w 477074"/>
                  <a:gd name="connsiteY337" fmla="*/ 243144 h 476680"/>
                  <a:gd name="connsiteX338" fmla="*/ 297216 w 477074"/>
                  <a:gd name="connsiteY338" fmla="*/ 253431 h 476680"/>
                  <a:gd name="connsiteX339" fmla="*/ 308646 w 477074"/>
                  <a:gd name="connsiteY339" fmla="*/ 242097 h 476680"/>
                  <a:gd name="connsiteX340" fmla="*/ 298264 w 477074"/>
                  <a:gd name="connsiteY340" fmla="*/ 231714 h 476680"/>
                  <a:gd name="connsiteX341" fmla="*/ 312646 w 477074"/>
                  <a:gd name="connsiteY341" fmla="*/ 217331 h 476680"/>
                  <a:gd name="connsiteX342" fmla="*/ 322934 w 477074"/>
                  <a:gd name="connsiteY342" fmla="*/ 227714 h 476680"/>
                  <a:gd name="connsiteX343" fmla="*/ 334364 w 477074"/>
                  <a:gd name="connsiteY343" fmla="*/ 216284 h 476680"/>
                  <a:gd name="connsiteX344" fmla="*/ 324076 w 477074"/>
                  <a:gd name="connsiteY344" fmla="*/ 205997 h 476680"/>
                  <a:gd name="connsiteX345" fmla="*/ 338459 w 477074"/>
                  <a:gd name="connsiteY345" fmla="*/ 191614 h 476680"/>
                  <a:gd name="connsiteX346" fmla="*/ 348747 w 477074"/>
                  <a:gd name="connsiteY346" fmla="*/ 201901 h 476680"/>
                  <a:gd name="connsiteX347" fmla="*/ 360177 w 477074"/>
                  <a:gd name="connsiteY347" fmla="*/ 190471 h 476680"/>
                  <a:gd name="connsiteX348" fmla="*/ 349794 w 477074"/>
                  <a:gd name="connsiteY348" fmla="*/ 180184 h 476680"/>
                  <a:gd name="connsiteX349" fmla="*/ 363701 w 477074"/>
                  <a:gd name="connsiteY349" fmla="*/ 165611 h 476680"/>
                  <a:gd name="connsiteX350" fmla="*/ 373987 w 477074"/>
                  <a:gd name="connsiteY350" fmla="*/ 175898 h 476680"/>
                  <a:gd name="connsiteX351" fmla="*/ 385418 w 477074"/>
                  <a:gd name="connsiteY351" fmla="*/ 164468 h 476680"/>
                  <a:gd name="connsiteX352" fmla="*/ 375130 w 477074"/>
                  <a:gd name="connsiteY352" fmla="*/ 154181 h 476680"/>
                  <a:gd name="connsiteX353" fmla="*/ 389513 w 477074"/>
                  <a:gd name="connsiteY353" fmla="*/ 139798 h 476680"/>
                  <a:gd name="connsiteX354" fmla="*/ 399800 w 477074"/>
                  <a:gd name="connsiteY354" fmla="*/ 150180 h 476680"/>
                  <a:gd name="connsiteX355" fmla="*/ 411230 w 477074"/>
                  <a:gd name="connsiteY355" fmla="*/ 138750 h 476680"/>
                  <a:gd name="connsiteX356" fmla="*/ 400943 w 477074"/>
                  <a:gd name="connsiteY356" fmla="*/ 128368 h 476680"/>
                  <a:gd name="connsiteX357" fmla="*/ 415326 w 477074"/>
                  <a:gd name="connsiteY357" fmla="*/ 113985 h 476680"/>
                  <a:gd name="connsiteX358" fmla="*/ 425613 w 477074"/>
                  <a:gd name="connsiteY358" fmla="*/ 124368 h 476680"/>
                  <a:gd name="connsiteX359" fmla="*/ 436948 w 477074"/>
                  <a:gd name="connsiteY359" fmla="*/ 112938 h 476680"/>
                  <a:gd name="connsiteX360" fmla="*/ 426566 w 477074"/>
                  <a:gd name="connsiteY360" fmla="*/ 102841 h 476680"/>
                  <a:gd name="connsiteX361" fmla="*/ 440948 w 477074"/>
                  <a:gd name="connsiteY361" fmla="*/ 88458 h 476680"/>
                  <a:gd name="connsiteX362" fmla="*/ 451330 w 477074"/>
                  <a:gd name="connsiteY362" fmla="*/ 98936 h 476680"/>
                  <a:gd name="connsiteX363" fmla="*/ 462760 w 477074"/>
                  <a:gd name="connsiteY363" fmla="*/ 87506 h 476680"/>
                  <a:gd name="connsiteX364" fmla="*/ 452473 w 477074"/>
                  <a:gd name="connsiteY364" fmla="*/ 77219 h 476680"/>
                  <a:gd name="connsiteX365" fmla="*/ 473810 w 477074"/>
                  <a:gd name="connsiteY365" fmla="*/ 55883 h 476680"/>
                  <a:gd name="connsiteX366" fmla="*/ 473810 w 477074"/>
                  <a:gd name="connsiteY366" fmla="*/ 55883 h 476680"/>
                  <a:gd name="connsiteX367" fmla="*/ 473810 w 477074"/>
                  <a:gd name="connsiteY367" fmla="*/ 55883 h 476680"/>
                  <a:gd name="connsiteX368" fmla="*/ 473810 w 477074"/>
                  <a:gd name="connsiteY368" fmla="*/ 44453 h 47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477074" h="476680">
                    <a:moveTo>
                      <a:pt x="401134" y="435168"/>
                    </a:moveTo>
                    <a:cubicBezTo>
                      <a:pt x="402210" y="435663"/>
                      <a:pt x="403382" y="435930"/>
                      <a:pt x="404563" y="435930"/>
                    </a:cubicBezTo>
                    <a:cubicBezTo>
                      <a:pt x="409135" y="435987"/>
                      <a:pt x="412897" y="432320"/>
                      <a:pt x="412954" y="427748"/>
                    </a:cubicBezTo>
                    <a:cubicBezTo>
                      <a:pt x="412964" y="426672"/>
                      <a:pt x="412773" y="425596"/>
                      <a:pt x="412373" y="424596"/>
                    </a:cubicBezTo>
                    <a:cubicBezTo>
                      <a:pt x="411630" y="422519"/>
                      <a:pt x="410040" y="420852"/>
                      <a:pt x="407992" y="420023"/>
                    </a:cubicBezTo>
                    <a:cubicBezTo>
                      <a:pt x="359843" y="398640"/>
                      <a:pt x="316076" y="368512"/>
                      <a:pt x="278928" y="331155"/>
                    </a:cubicBezTo>
                    <a:lnTo>
                      <a:pt x="451997" y="331155"/>
                    </a:lnTo>
                    <a:cubicBezTo>
                      <a:pt x="456627" y="331155"/>
                      <a:pt x="460379" y="327402"/>
                      <a:pt x="460379" y="322773"/>
                    </a:cubicBezTo>
                    <a:cubicBezTo>
                      <a:pt x="460379" y="318144"/>
                      <a:pt x="456627" y="314391"/>
                      <a:pt x="451997" y="314391"/>
                    </a:cubicBezTo>
                    <a:lnTo>
                      <a:pt x="263593" y="314391"/>
                    </a:lnTo>
                    <a:lnTo>
                      <a:pt x="262640" y="313248"/>
                    </a:lnTo>
                    <a:lnTo>
                      <a:pt x="261593" y="311915"/>
                    </a:lnTo>
                    <a:lnTo>
                      <a:pt x="260545" y="310772"/>
                    </a:lnTo>
                    <a:lnTo>
                      <a:pt x="248734" y="322583"/>
                    </a:lnTo>
                    <a:lnTo>
                      <a:pt x="249496" y="323535"/>
                    </a:lnTo>
                    <a:lnTo>
                      <a:pt x="251211" y="325631"/>
                    </a:lnTo>
                    <a:lnTo>
                      <a:pt x="253306" y="328107"/>
                    </a:lnTo>
                    <a:lnTo>
                      <a:pt x="253782" y="328774"/>
                    </a:lnTo>
                    <a:cubicBezTo>
                      <a:pt x="294825" y="374256"/>
                      <a:pt x="345041" y="410518"/>
                      <a:pt x="401134" y="435168"/>
                    </a:cubicBezTo>
                    <a:moveTo>
                      <a:pt x="460284" y="239525"/>
                    </a:moveTo>
                    <a:cubicBezTo>
                      <a:pt x="460284" y="234953"/>
                      <a:pt x="456570" y="231238"/>
                      <a:pt x="451997" y="231238"/>
                    </a:cubicBezTo>
                    <a:lnTo>
                      <a:pt x="340078" y="231238"/>
                    </a:lnTo>
                    <a:lnTo>
                      <a:pt x="323410" y="247907"/>
                    </a:lnTo>
                    <a:lnTo>
                      <a:pt x="451997" y="247907"/>
                    </a:lnTo>
                    <a:cubicBezTo>
                      <a:pt x="456570" y="247907"/>
                      <a:pt x="460284" y="244202"/>
                      <a:pt x="460284" y="239620"/>
                    </a:cubicBezTo>
                    <a:cubicBezTo>
                      <a:pt x="460284" y="239591"/>
                      <a:pt x="460284" y="239553"/>
                      <a:pt x="460284" y="239525"/>
                    </a:cubicBezTo>
                    <a:moveTo>
                      <a:pt x="460284" y="175326"/>
                    </a:moveTo>
                    <a:cubicBezTo>
                      <a:pt x="460332" y="170754"/>
                      <a:pt x="456664" y="167001"/>
                      <a:pt x="452093" y="166944"/>
                    </a:cubicBezTo>
                    <a:cubicBezTo>
                      <a:pt x="452064" y="166944"/>
                      <a:pt x="452026" y="166944"/>
                      <a:pt x="451997" y="166944"/>
                    </a:cubicBezTo>
                    <a:lnTo>
                      <a:pt x="404372" y="166944"/>
                    </a:lnTo>
                    <a:lnTo>
                      <a:pt x="387608" y="183613"/>
                    </a:lnTo>
                    <a:lnTo>
                      <a:pt x="451997" y="183613"/>
                    </a:lnTo>
                    <a:cubicBezTo>
                      <a:pt x="456570" y="183613"/>
                      <a:pt x="460284" y="179898"/>
                      <a:pt x="460284" y="175326"/>
                    </a:cubicBezTo>
                    <a:moveTo>
                      <a:pt x="460284" y="258480"/>
                    </a:moveTo>
                    <a:cubicBezTo>
                      <a:pt x="460332" y="253907"/>
                      <a:pt x="456664" y="250155"/>
                      <a:pt x="452093" y="250097"/>
                    </a:cubicBezTo>
                    <a:cubicBezTo>
                      <a:pt x="452064" y="250097"/>
                      <a:pt x="452026" y="250097"/>
                      <a:pt x="451997" y="250097"/>
                    </a:cubicBezTo>
                    <a:lnTo>
                      <a:pt x="321219" y="250097"/>
                    </a:lnTo>
                    <a:lnTo>
                      <a:pt x="304455" y="266862"/>
                    </a:lnTo>
                    <a:lnTo>
                      <a:pt x="451997" y="266862"/>
                    </a:lnTo>
                    <a:cubicBezTo>
                      <a:pt x="456588" y="266814"/>
                      <a:pt x="460284" y="263071"/>
                      <a:pt x="460284" y="258480"/>
                    </a:cubicBezTo>
                    <a:moveTo>
                      <a:pt x="265117" y="365636"/>
                    </a:moveTo>
                    <a:cubicBezTo>
                      <a:pt x="257497" y="358206"/>
                      <a:pt x="250162" y="350586"/>
                      <a:pt x="243305" y="342776"/>
                    </a:cubicBezTo>
                    <a:cubicBezTo>
                      <a:pt x="241066" y="340652"/>
                      <a:pt x="237542" y="340652"/>
                      <a:pt x="235303" y="342776"/>
                    </a:cubicBezTo>
                    <a:cubicBezTo>
                      <a:pt x="234160" y="343766"/>
                      <a:pt x="233475" y="345176"/>
                      <a:pt x="233398" y="346681"/>
                    </a:cubicBezTo>
                    <a:cubicBezTo>
                      <a:pt x="233294" y="348186"/>
                      <a:pt x="233808" y="349662"/>
                      <a:pt x="234827" y="350777"/>
                    </a:cubicBezTo>
                    <a:cubicBezTo>
                      <a:pt x="241876" y="358682"/>
                      <a:pt x="249401" y="366683"/>
                      <a:pt x="257211" y="374304"/>
                    </a:cubicBezTo>
                    <a:cubicBezTo>
                      <a:pt x="258316" y="375285"/>
                      <a:pt x="259735" y="375828"/>
                      <a:pt x="261212" y="375828"/>
                    </a:cubicBezTo>
                    <a:cubicBezTo>
                      <a:pt x="262726" y="375847"/>
                      <a:pt x="264184" y="375227"/>
                      <a:pt x="265212" y="374113"/>
                    </a:cubicBezTo>
                    <a:cubicBezTo>
                      <a:pt x="267422" y="371932"/>
                      <a:pt x="267441" y="368379"/>
                      <a:pt x="265269" y="366169"/>
                    </a:cubicBezTo>
                    <a:cubicBezTo>
                      <a:pt x="265250" y="366150"/>
                      <a:pt x="265231" y="366131"/>
                      <a:pt x="265212" y="366112"/>
                    </a:cubicBezTo>
                    <a:moveTo>
                      <a:pt x="280738" y="387924"/>
                    </a:moveTo>
                    <a:cubicBezTo>
                      <a:pt x="279795" y="389115"/>
                      <a:pt x="279319" y="390601"/>
                      <a:pt x="279404" y="392115"/>
                    </a:cubicBezTo>
                    <a:cubicBezTo>
                      <a:pt x="279557" y="393592"/>
                      <a:pt x="280271" y="394954"/>
                      <a:pt x="281405" y="395925"/>
                    </a:cubicBezTo>
                    <a:cubicBezTo>
                      <a:pt x="289787" y="402974"/>
                      <a:pt x="298454" y="409641"/>
                      <a:pt x="307122" y="415832"/>
                    </a:cubicBezTo>
                    <a:cubicBezTo>
                      <a:pt x="308075" y="416499"/>
                      <a:pt x="309198" y="416871"/>
                      <a:pt x="310360" y="416880"/>
                    </a:cubicBezTo>
                    <a:cubicBezTo>
                      <a:pt x="312218" y="416918"/>
                      <a:pt x="313971" y="416023"/>
                      <a:pt x="315028" y="414499"/>
                    </a:cubicBezTo>
                    <a:cubicBezTo>
                      <a:pt x="316847" y="411984"/>
                      <a:pt x="316285" y="408470"/>
                      <a:pt x="313780" y="406650"/>
                    </a:cubicBezTo>
                    <a:cubicBezTo>
                      <a:pt x="313752" y="406631"/>
                      <a:pt x="313723" y="406612"/>
                      <a:pt x="313695" y="406593"/>
                    </a:cubicBezTo>
                    <a:cubicBezTo>
                      <a:pt x="305217" y="400497"/>
                      <a:pt x="296835" y="394020"/>
                      <a:pt x="288739" y="387543"/>
                    </a:cubicBezTo>
                    <a:cubicBezTo>
                      <a:pt x="286319" y="385591"/>
                      <a:pt x="282795" y="385886"/>
                      <a:pt x="280738" y="388210"/>
                    </a:cubicBezTo>
                    <a:moveTo>
                      <a:pt x="334078" y="434121"/>
                    </a:moveTo>
                    <a:cubicBezTo>
                      <a:pt x="338935" y="437073"/>
                      <a:pt x="343603" y="439836"/>
                      <a:pt x="347984" y="442407"/>
                    </a:cubicBezTo>
                    <a:cubicBezTo>
                      <a:pt x="348851" y="442903"/>
                      <a:pt x="349842" y="443169"/>
                      <a:pt x="350842" y="443169"/>
                    </a:cubicBezTo>
                    <a:cubicBezTo>
                      <a:pt x="352871" y="443198"/>
                      <a:pt x="354737" y="442093"/>
                      <a:pt x="355700" y="440312"/>
                    </a:cubicBezTo>
                    <a:cubicBezTo>
                      <a:pt x="356452" y="439016"/>
                      <a:pt x="356662" y="437473"/>
                      <a:pt x="356271" y="436026"/>
                    </a:cubicBezTo>
                    <a:cubicBezTo>
                      <a:pt x="355900" y="434559"/>
                      <a:pt x="354928" y="433320"/>
                      <a:pt x="353604" y="432597"/>
                    </a:cubicBezTo>
                    <a:lnTo>
                      <a:pt x="340078" y="424500"/>
                    </a:lnTo>
                    <a:cubicBezTo>
                      <a:pt x="337736" y="422386"/>
                      <a:pt x="334125" y="422557"/>
                      <a:pt x="332011" y="424900"/>
                    </a:cubicBezTo>
                    <a:cubicBezTo>
                      <a:pt x="329887" y="427234"/>
                      <a:pt x="330068" y="430853"/>
                      <a:pt x="332402" y="432968"/>
                    </a:cubicBezTo>
                    <a:cubicBezTo>
                      <a:pt x="332897" y="433416"/>
                      <a:pt x="333468" y="433778"/>
                      <a:pt x="334078" y="434025"/>
                    </a:cubicBezTo>
                    <a:moveTo>
                      <a:pt x="217016" y="353920"/>
                    </a:moveTo>
                    <a:lnTo>
                      <a:pt x="205490" y="365636"/>
                    </a:lnTo>
                    <a:lnTo>
                      <a:pt x="206348" y="366588"/>
                    </a:lnTo>
                    <a:cubicBezTo>
                      <a:pt x="239418" y="404565"/>
                      <a:pt x="278404" y="436949"/>
                      <a:pt x="321791" y="462505"/>
                    </a:cubicBezTo>
                    <a:cubicBezTo>
                      <a:pt x="323057" y="463257"/>
                      <a:pt x="324505" y="463648"/>
                      <a:pt x="325982" y="463648"/>
                    </a:cubicBezTo>
                    <a:cubicBezTo>
                      <a:pt x="330611" y="463648"/>
                      <a:pt x="334364" y="459895"/>
                      <a:pt x="334364" y="455266"/>
                    </a:cubicBezTo>
                    <a:cubicBezTo>
                      <a:pt x="334364" y="452351"/>
                      <a:pt x="332849" y="449646"/>
                      <a:pt x="330363" y="448122"/>
                    </a:cubicBezTo>
                    <a:cubicBezTo>
                      <a:pt x="288368" y="423300"/>
                      <a:pt x="250639" y="391877"/>
                      <a:pt x="218635" y="355063"/>
                    </a:cubicBezTo>
                    <a:close/>
                    <a:moveTo>
                      <a:pt x="113384" y="18830"/>
                    </a:moveTo>
                    <a:cubicBezTo>
                      <a:pt x="114060" y="14249"/>
                      <a:pt x="110898" y="9991"/>
                      <a:pt x="106316" y="9315"/>
                    </a:cubicBezTo>
                    <a:cubicBezTo>
                      <a:pt x="106287" y="9315"/>
                      <a:pt x="106268" y="9305"/>
                      <a:pt x="106240" y="9305"/>
                    </a:cubicBezTo>
                    <a:cubicBezTo>
                      <a:pt x="101668" y="8620"/>
                      <a:pt x="97401" y="11782"/>
                      <a:pt x="96715" y="16354"/>
                    </a:cubicBezTo>
                    <a:cubicBezTo>
                      <a:pt x="91676" y="66703"/>
                      <a:pt x="94896" y="117538"/>
                      <a:pt x="106240" y="166849"/>
                    </a:cubicBezTo>
                    <a:lnTo>
                      <a:pt x="13086" y="166849"/>
                    </a:lnTo>
                    <a:cubicBezTo>
                      <a:pt x="8485" y="166354"/>
                      <a:pt x="4351" y="169688"/>
                      <a:pt x="3855" y="174288"/>
                    </a:cubicBezTo>
                    <a:cubicBezTo>
                      <a:pt x="3370" y="178898"/>
                      <a:pt x="6694" y="183023"/>
                      <a:pt x="11304" y="183518"/>
                    </a:cubicBezTo>
                    <a:cubicBezTo>
                      <a:pt x="11895" y="183584"/>
                      <a:pt x="12495" y="183584"/>
                      <a:pt x="13086" y="183518"/>
                    </a:cubicBezTo>
                    <a:lnTo>
                      <a:pt x="110240" y="183518"/>
                    </a:lnTo>
                    <a:cubicBezTo>
                      <a:pt x="111574" y="188852"/>
                      <a:pt x="112907" y="193805"/>
                      <a:pt x="114336" y="198663"/>
                    </a:cubicBezTo>
                    <a:cubicBezTo>
                      <a:pt x="117575" y="209426"/>
                      <a:pt x="121194" y="220380"/>
                      <a:pt x="125194" y="231143"/>
                    </a:cubicBezTo>
                    <a:lnTo>
                      <a:pt x="13562" y="231143"/>
                    </a:lnTo>
                    <a:cubicBezTo>
                      <a:pt x="8961" y="230648"/>
                      <a:pt x="4827" y="233981"/>
                      <a:pt x="4332" y="238582"/>
                    </a:cubicBezTo>
                    <a:cubicBezTo>
                      <a:pt x="3846" y="243192"/>
                      <a:pt x="7170" y="247316"/>
                      <a:pt x="11780" y="247812"/>
                    </a:cubicBezTo>
                    <a:cubicBezTo>
                      <a:pt x="12371" y="247878"/>
                      <a:pt x="12971" y="247878"/>
                      <a:pt x="13562" y="247812"/>
                    </a:cubicBezTo>
                    <a:lnTo>
                      <a:pt x="132338" y="247812"/>
                    </a:lnTo>
                    <a:lnTo>
                      <a:pt x="133291" y="250002"/>
                    </a:lnTo>
                    <a:lnTo>
                      <a:pt x="13562" y="250002"/>
                    </a:lnTo>
                    <a:cubicBezTo>
                      <a:pt x="8932" y="250002"/>
                      <a:pt x="5180" y="253755"/>
                      <a:pt x="5180" y="258384"/>
                    </a:cubicBezTo>
                    <a:cubicBezTo>
                      <a:pt x="5180" y="263014"/>
                      <a:pt x="8932" y="266766"/>
                      <a:pt x="13562" y="266766"/>
                    </a:cubicBezTo>
                    <a:lnTo>
                      <a:pt x="118813" y="266766"/>
                    </a:lnTo>
                    <a:lnTo>
                      <a:pt x="146721" y="238858"/>
                    </a:lnTo>
                    <a:lnTo>
                      <a:pt x="146721" y="237810"/>
                    </a:lnTo>
                    <a:cubicBezTo>
                      <a:pt x="146569" y="236886"/>
                      <a:pt x="146207" y="236010"/>
                      <a:pt x="145673" y="235239"/>
                    </a:cubicBezTo>
                    <a:cubicBezTo>
                      <a:pt x="140053" y="221332"/>
                      <a:pt x="135196" y="207426"/>
                      <a:pt x="131195" y="193900"/>
                    </a:cubicBezTo>
                    <a:cubicBezTo>
                      <a:pt x="114317" y="137150"/>
                      <a:pt x="108526" y="77676"/>
                      <a:pt x="114146" y="18735"/>
                    </a:cubicBezTo>
                    <a:moveTo>
                      <a:pt x="5560" y="322678"/>
                    </a:moveTo>
                    <a:cubicBezTo>
                      <a:pt x="5560" y="327307"/>
                      <a:pt x="9313" y="331060"/>
                      <a:pt x="13943" y="331060"/>
                    </a:cubicBezTo>
                    <a:lnTo>
                      <a:pt x="55091" y="331060"/>
                    </a:lnTo>
                    <a:lnTo>
                      <a:pt x="71759" y="314296"/>
                    </a:lnTo>
                    <a:lnTo>
                      <a:pt x="14038" y="314296"/>
                    </a:lnTo>
                    <a:cubicBezTo>
                      <a:pt x="9466" y="314239"/>
                      <a:pt x="5713" y="317906"/>
                      <a:pt x="5656" y="322488"/>
                    </a:cubicBezTo>
                    <a:cubicBezTo>
                      <a:pt x="5656" y="322554"/>
                      <a:pt x="5656" y="322611"/>
                      <a:pt x="5656" y="322678"/>
                    </a:cubicBezTo>
                    <a:moveTo>
                      <a:pt x="139006" y="38547"/>
                    </a:moveTo>
                    <a:cubicBezTo>
                      <a:pt x="139006" y="30641"/>
                      <a:pt x="139958" y="25689"/>
                      <a:pt x="140053" y="24736"/>
                    </a:cubicBezTo>
                    <a:cubicBezTo>
                      <a:pt x="140273" y="23241"/>
                      <a:pt x="139853" y="21726"/>
                      <a:pt x="138910" y="20545"/>
                    </a:cubicBezTo>
                    <a:cubicBezTo>
                      <a:pt x="137987" y="19326"/>
                      <a:pt x="136615" y="18535"/>
                      <a:pt x="135101" y="18354"/>
                    </a:cubicBezTo>
                    <a:cubicBezTo>
                      <a:pt x="131977" y="18021"/>
                      <a:pt x="129166" y="20278"/>
                      <a:pt x="128814" y="23403"/>
                    </a:cubicBezTo>
                    <a:cubicBezTo>
                      <a:pt x="128814" y="25212"/>
                      <a:pt x="128052" y="30165"/>
                      <a:pt x="127671" y="37976"/>
                    </a:cubicBezTo>
                    <a:cubicBezTo>
                      <a:pt x="127557" y="39509"/>
                      <a:pt x="128071" y="41024"/>
                      <a:pt x="129100" y="42167"/>
                    </a:cubicBezTo>
                    <a:cubicBezTo>
                      <a:pt x="130119" y="43196"/>
                      <a:pt x="131471" y="43834"/>
                      <a:pt x="132910" y="43977"/>
                    </a:cubicBezTo>
                    <a:lnTo>
                      <a:pt x="132910" y="43977"/>
                    </a:lnTo>
                    <a:cubicBezTo>
                      <a:pt x="135958" y="43977"/>
                      <a:pt x="138473" y="41595"/>
                      <a:pt x="138625" y="38547"/>
                    </a:cubicBezTo>
                    <a:moveTo>
                      <a:pt x="139863" y="95030"/>
                    </a:moveTo>
                    <a:cubicBezTo>
                      <a:pt x="139006" y="85505"/>
                      <a:pt x="138530" y="75980"/>
                      <a:pt x="138339" y="66455"/>
                    </a:cubicBezTo>
                    <a:cubicBezTo>
                      <a:pt x="138234" y="63322"/>
                      <a:pt x="135662" y="60836"/>
                      <a:pt x="132529" y="60836"/>
                    </a:cubicBezTo>
                    <a:lnTo>
                      <a:pt x="132529" y="60836"/>
                    </a:lnTo>
                    <a:cubicBezTo>
                      <a:pt x="129414" y="60988"/>
                      <a:pt x="126957" y="63531"/>
                      <a:pt x="126909" y="66646"/>
                    </a:cubicBezTo>
                    <a:cubicBezTo>
                      <a:pt x="126909" y="76171"/>
                      <a:pt x="127766" y="85696"/>
                      <a:pt x="128529" y="95221"/>
                    </a:cubicBezTo>
                    <a:cubicBezTo>
                      <a:pt x="128824" y="98164"/>
                      <a:pt x="131281" y="100422"/>
                      <a:pt x="134243" y="100460"/>
                    </a:cubicBezTo>
                    <a:lnTo>
                      <a:pt x="134719" y="100460"/>
                    </a:lnTo>
                    <a:cubicBezTo>
                      <a:pt x="137844" y="100155"/>
                      <a:pt x="140139" y="97393"/>
                      <a:pt x="139863" y="94269"/>
                    </a:cubicBezTo>
                    <a:moveTo>
                      <a:pt x="147388" y="154466"/>
                    </a:moveTo>
                    <a:cubicBezTo>
                      <a:pt x="148255" y="153219"/>
                      <a:pt x="148531" y="151647"/>
                      <a:pt x="148150" y="150180"/>
                    </a:cubicBezTo>
                    <a:cubicBezTo>
                      <a:pt x="146245" y="140655"/>
                      <a:pt x="144626" y="131797"/>
                      <a:pt x="143197" y="122367"/>
                    </a:cubicBezTo>
                    <a:cubicBezTo>
                      <a:pt x="142397" y="119319"/>
                      <a:pt x="139273" y="117490"/>
                      <a:pt x="136215" y="118291"/>
                    </a:cubicBezTo>
                    <a:cubicBezTo>
                      <a:pt x="133643" y="118967"/>
                      <a:pt x="131881" y="121329"/>
                      <a:pt x="131957" y="123987"/>
                    </a:cubicBezTo>
                    <a:cubicBezTo>
                      <a:pt x="133386" y="133512"/>
                      <a:pt x="135101" y="143037"/>
                      <a:pt x="137101" y="152562"/>
                    </a:cubicBezTo>
                    <a:cubicBezTo>
                      <a:pt x="137672" y="155162"/>
                      <a:pt x="139968" y="157010"/>
                      <a:pt x="142625" y="157038"/>
                    </a:cubicBezTo>
                    <a:lnTo>
                      <a:pt x="143864" y="157038"/>
                    </a:lnTo>
                    <a:cubicBezTo>
                      <a:pt x="145311" y="156686"/>
                      <a:pt x="146569" y="155800"/>
                      <a:pt x="147388" y="154562"/>
                    </a:cubicBezTo>
                    <a:moveTo>
                      <a:pt x="158913" y="191328"/>
                    </a:moveTo>
                    <a:cubicBezTo>
                      <a:pt x="157484" y="186756"/>
                      <a:pt x="156151" y="182280"/>
                      <a:pt x="154912" y="177803"/>
                    </a:cubicBezTo>
                    <a:cubicBezTo>
                      <a:pt x="154036" y="174831"/>
                      <a:pt x="150969" y="173069"/>
                      <a:pt x="147959" y="173802"/>
                    </a:cubicBezTo>
                    <a:cubicBezTo>
                      <a:pt x="144950" y="174640"/>
                      <a:pt x="143168" y="177736"/>
                      <a:pt x="143959" y="180756"/>
                    </a:cubicBezTo>
                    <a:cubicBezTo>
                      <a:pt x="145197" y="185328"/>
                      <a:pt x="146626" y="190281"/>
                      <a:pt x="148055" y="194662"/>
                    </a:cubicBezTo>
                    <a:cubicBezTo>
                      <a:pt x="149483" y="199044"/>
                      <a:pt x="151388" y="205044"/>
                      <a:pt x="153198" y="210093"/>
                    </a:cubicBezTo>
                    <a:cubicBezTo>
                      <a:pt x="153998" y="212359"/>
                      <a:pt x="156132" y="213883"/>
                      <a:pt x="158532" y="213903"/>
                    </a:cubicBezTo>
                    <a:cubicBezTo>
                      <a:pt x="160752" y="213969"/>
                      <a:pt x="162781" y="212693"/>
                      <a:pt x="163676" y="210664"/>
                    </a:cubicBezTo>
                    <a:cubicBezTo>
                      <a:pt x="164295" y="209302"/>
                      <a:pt x="164295" y="207740"/>
                      <a:pt x="163676" y="206378"/>
                    </a:cubicBezTo>
                    <a:cubicBezTo>
                      <a:pt x="161961" y="201425"/>
                      <a:pt x="160246" y="196377"/>
                      <a:pt x="158723" y="191328"/>
                    </a:cubicBezTo>
                    <a:moveTo>
                      <a:pt x="201776" y="182851"/>
                    </a:moveTo>
                    <a:lnTo>
                      <a:pt x="218539" y="166182"/>
                    </a:lnTo>
                    <a:lnTo>
                      <a:pt x="186726" y="166182"/>
                    </a:lnTo>
                    <a:cubicBezTo>
                      <a:pt x="174515" y="120643"/>
                      <a:pt x="170267" y="73342"/>
                      <a:pt x="174153" y="26355"/>
                    </a:cubicBezTo>
                    <a:cubicBezTo>
                      <a:pt x="174915" y="21897"/>
                      <a:pt x="171924" y="17659"/>
                      <a:pt x="167466" y="16897"/>
                    </a:cubicBezTo>
                    <a:cubicBezTo>
                      <a:pt x="167314" y="16868"/>
                      <a:pt x="167162" y="16849"/>
                      <a:pt x="167009" y="16830"/>
                    </a:cubicBezTo>
                    <a:cubicBezTo>
                      <a:pt x="162380" y="16211"/>
                      <a:pt x="158123" y="19450"/>
                      <a:pt x="157484" y="24069"/>
                    </a:cubicBezTo>
                    <a:cubicBezTo>
                      <a:pt x="153008" y="75571"/>
                      <a:pt x="158037" y="127454"/>
                      <a:pt x="172343" y="177136"/>
                    </a:cubicBezTo>
                    <a:lnTo>
                      <a:pt x="172343" y="177136"/>
                    </a:lnTo>
                    <a:lnTo>
                      <a:pt x="173010" y="179517"/>
                    </a:lnTo>
                    <a:lnTo>
                      <a:pt x="173867" y="182565"/>
                    </a:lnTo>
                    <a:cubicBezTo>
                      <a:pt x="175582" y="188185"/>
                      <a:pt x="177487" y="194186"/>
                      <a:pt x="179963" y="201139"/>
                    </a:cubicBezTo>
                    <a:lnTo>
                      <a:pt x="180725" y="203235"/>
                    </a:lnTo>
                    <a:lnTo>
                      <a:pt x="193965" y="189899"/>
                    </a:lnTo>
                    <a:lnTo>
                      <a:pt x="193965" y="189138"/>
                    </a:lnTo>
                    <a:cubicBezTo>
                      <a:pt x="193489" y="187899"/>
                      <a:pt x="193108" y="186756"/>
                      <a:pt x="192727" y="185518"/>
                    </a:cubicBezTo>
                    <a:cubicBezTo>
                      <a:pt x="192251" y="184470"/>
                      <a:pt x="191869" y="183394"/>
                      <a:pt x="191584" y="182280"/>
                    </a:cubicBezTo>
                    <a:close/>
                    <a:moveTo>
                      <a:pt x="431804" y="13211"/>
                    </a:moveTo>
                    <a:cubicBezTo>
                      <a:pt x="434938" y="10096"/>
                      <a:pt x="434948" y="5029"/>
                      <a:pt x="431823" y="1895"/>
                    </a:cubicBezTo>
                    <a:cubicBezTo>
                      <a:pt x="431814" y="1886"/>
                      <a:pt x="431814" y="1886"/>
                      <a:pt x="431804" y="1876"/>
                    </a:cubicBezTo>
                    <a:cubicBezTo>
                      <a:pt x="428832" y="-991"/>
                      <a:pt x="424204" y="-1239"/>
                      <a:pt x="420946" y="1305"/>
                    </a:cubicBezTo>
                    <a:lnTo>
                      <a:pt x="420946" y="1305"/>
                    </a:lnTo>
                    <a:lnTo>
                      <a:pt x="398467" y="23783"/>
                    </a:lnTo>
                    <a:lnTo>
                      <a:pt x="392752" y="18069"/>
                    </a:lnTo>
                    <a:lnTo>
                      <a:pt x="381417" y="29498"/>
                    </a:lnTo>
                    <a:lnTo>
                      <a:pt x="387037" y="35214"/>
                    </a:lnTo>
                    <a:lnTo>
                      <a:pt x="372654" y="49501"/>
                    </a:lnTo>
                    <a:lnTo>
                      <a:pt x="367034" y="43881"/>
                    </a:lnTo>
                    <a:lnTo>
                      <a:pt x="355604" y="55311"/>
                    </a:lnTo>
                    <a:lnTo>
                      <a:pt x="361224" y="60931"/>
                    </a:lnTo>
                    <a:lnTo>
                      <a:pt x="346937" y="75314"/>
                    </a:lnTo>
                    <a:lnTo>
                      <a:pt x="341221" y="69694"/>
                    </a:lnTo>
                    <a:lnTo>
                      <a:pt x="329792" y="81029"/>
                    </a:lnTo>
                    <a:lnTo>
                      <a:pt x="335507" y="86744"/>
                    </a:lnTo>
                    <a:lnTo>
                      <a:pt x="321124" y="101127"/>
                    </a:lnTo>
                    <a:lnTo>
                      <a:pt x="315504" y="95412"/>
                    </a:lnTo>
                    <a:lnTo>
                      <a:pt x="304074" y="106841"/>
                    </a:lnTo>
                    <a:lnTo>
                      <a:pt x="309694" y="112556"/>
                    </a:lnTo>
                    <a:lnTo>
                      <a:pt x="295406" y="126939"/>
                    </a:lnTo>
                    <a:lnTo>
                      <a:pt x="289691" y="121224"/>
                    </a:lnTo>
                    <a:lnTo>
                      <a:pt x="278261" y="132654"/>
                    </a:lnTo>
                    <a:lnTo>
                      <a:pt x="283977" y="138369"/>
                    </a:lnTo>
                    <a:lnTo>
                      <a:pt x="269594" y="152657"/>
                    </a:lnTo>
                    <a:lnTo>
                      <a:pt x="263878" y="147037"/>
                    </a:lnTo>
                    <a:lnTo>
                      <a:pt x="252448" y="158467"/>
                    </a:lnTo>
                    <a:lnTo>
                      <a:pt x="258164" y="164087"/>
                    </a:lnTo>
                    <a:lnTo>
                      <a:pt x="243781" y="178470"/>
                    </a:lnTo>
                    <a:lnTo>
                      <a:pt x="238161" y="172850"/>
                    </a:lnTo>
                    <a:lnTo>
                      <a:pt x="226541" y="183708"/>
                    </a:lnTo>
                    <a:lnTo>
                      <a:pt x="232255" y="189423"/>
                    </a:lnTo>
                    <a:lnTo>
                      <a:pt x="218063" y="203711"/>
                    </a:lnTo>
                    <a:lnTo>
                      <a:pt x="212348" y="197996"/>
                    </a:lnTo>
                    <a:lnTo>
                      <a:pt x="200918" y="209426"/>
                    </a:lnTo>
                    <a:lnTo>
                      <a:pt x="206633" y="215141"/>
                    </a:lnTo>
                    <a:lnTo>
                      <a:pt x="192251" y="229428"/>
                    </a:lnTo>
                    <a:lnTo>
                      <a:pt x="186631" y="223808"/>
                    </a:lnTo>
                    <a:lnTo>
                      <a:pt x="175201" y="235239"/>
                    </a:lnTo>
                    <a:lnTo>
                      <a:pt x="180821" y="240858"/>
                    </a:lnTo>
                    <a:lnTo>
                      <a:pt x="166533" y="255241"/>
                    </a:lnTo>
                    <a:lnTo>
                      <a:pt x="160818" y="249621"/>
                    </a:lnTo>
                    <a:lnTo>
                      <a:pt x="149388" y="261051"/>
                    </a:lnTo>
                    <a:lnTo>
                      <a:pt x="155103" y="266671"/>
                    </a:lnTo>
                    <a:lnTo>
                      <a:pt x="140816" y="281149"/>
                    </a:lnTo>
                    <a:lnTo>
                      <a:pt x="135101" y="275434"/>
                    </a:lnTo>
                    <a:lnTo>
                      <a:pt x="123766" y="286864"/>
                    </a:lnTo>
                    <a:lnTo>
                      <a:pt x="129385" y="292579"/>
                    </a:lnTo>
                    <a:lnTo>
                      <a:pt x="115003" y="306962"/>
                    </a:lnTo>
                    <a:lnTo>
                      <a:pt x="109383" y="301247"/>
                    </a:lnTo>
                    <a:lnTo>
                      <a:pt x="97953" y="312677"/>
                    </a:lnTo>
                    <a:lnTo>
                      <a:pt x="103668" y="318392"/>
                    </a:lnTo>
                    <a:lnTo>
                      <a:pt x="89286" y="332679"/>
                    </a:lnTo>
                    <a:lnTo>
                      <a:pt x="83666" y="327536"/>
                    </a:lnTo>
                    <a:lnTo>
                      <a:pt x="72235" y="338966"/>
                    </a:lnTo>
                    <a:lnTo>
                      <a:pt x="77951" y="344586"/>
                    </a:lnTo>
                    <a:lnTo>
                      <a:pt x="63568" y="358968"/>
                    </a:lnTo>
                    <a:lnTo>
                      <a:pt x="57948" y="353348"/>
                    </a:lnTo>
                    <a:lnTo>
                      <a:pt x="46518" y="364683"/>
                    </a:lnTo>
                    <a:lnTo>
                      <a:pt x="52138" y="370398"/>
                    </a:lnTo>
                    <a:lnTo>
                      <a:pt x="37564" y="384686"/>
                    </a:lnTo>
                    <a:lnTo>
                      <a:pt x="31945" y="378971"/>
                    </a:lnTo>
                    <a:lnTo>
                      <a:pt x="20515" y="390401"/>
                    </a:lnTo>
                    <a:lnTo>
                      <a:pt x="26230" y="396116"/>
                    </a:lnTo>
                    <a:lnTo>
                      <a:pt x="1465" y="420786"/>
                    </a:lnTo>
                    <a:cubicBezTo>
                      <a:pt x="-1688" y="423948"/>
                      <a:pt x="-1688" y="429053"/>
                      <a:pt x="1465" y="432215"/>
                    </a:cubicBezTo>
                    <a:cubicBezTo>
                      <a:pt x="4627" y="435368"/>
                      <a:pt x="9732" y="435368"/>
                      <a:pt x="12895" y="432215"/>
                    </a:cubicBezTo>
                    <a:close/>
                    <a:moveTo>
                      <a:pt x="474191" y="43691"/>
                    </a:moveTo>
                    <a:cubicBezTo>
                      <a:pt x="471029" y="40919"/>
                      <a:pt x="466304" y="40919"/>
                      <a:pt x="463142" y="43691"/>
                    </a:cubicBezTo>
                    <a:lnTo>
                      <a:pt x="463142" y="43691"/>
                    </a:lnTo>
                    <a:lnTo>
                      <a:pt x="463142" y="43691"/>
                    </a:lnTo>
                    <a:lnTo>
                      <a:pt x="463142" y="43691"/>
                    </a:lnTo>
                    <a:lnTo>
                      <a:pt x="441234" y="65598"/>
                    </a:lnTo>
                    <a:lnTo>
                      <a:pt x="413802" y="38071"/>
                    </a:lnTo>
                    <a:lnTo>
                      <a:pt x="402372" y="49501"/>
                    </a:lnTo>
                    <a:lnTo>
                      <a:pt x="429804" y="77028"/>
                    </a:lnTo>
                    <a:lnTo>
                      <a:pt x="415517" y="91411"/>
                    </a:lnTo>
                    <a:lnTo>
                      <a:pt x="387989" y="63884"/>
                    </a:lnTo>
                    <a:lnTo>
                      <a:pt x="376559" y="75314"/>
                    </a:lnTo>
                    <a:lnTo>
                      <a:pt x="404087" y="102841"/>
                    </a:lnTo>
                    <a:lnTo>
                      <a:pt x="389704" y="117129"/>
                    </a:lnTo>
                    <a:lnTo>
                      <a:pt x="361986" y="89411"/>
                    </a:lnTo>
                    <a:lnTo>
                      <a:pt x="350556" y="100746"/>
                    </a:lnTo>
                    <a:lnTo>
                      <a:pt x="378083" y="128273"/>
                    </a:lnTo>
                    <a:lnTo>
                      <a:pt x="363701" y="142656"/>
                    </a:lnTo>
                    <a:lnTo>
                      <a:pt x="336269" y="115128"/>
                    </a:lnTo>
                    <a:lnTo>
                      <a:pt x="324839" y="126558"/>
                    </a:lnTo>
                    <a:lnTo>
                      <a:pt x="352271" y="154086"/>
                    </a:lnTo>
                    <a:lnTo>
                      <a:pt x="337983" y="168468"/>
                    </a:lnTo>
                    <a:lnTo>
                      <a:pt x="310456" y="140941"/>
                    </a:lnTo>
                    <a:lnTo>
                      <a:pt x="299026" y="152371"/>
                    </a:lnTo>
                    <a:lnTo>
                      <a:pt x="326553" y="179898"/>
                    </a:lnTo>
                    <a:lnTo>
                      <a:pt x="312266" y="194186"/>
                    </a:lnTo>
                    <a:lnTo>
                      <a:pt x="284738" y="166658"/>
                    </a:lnTo>
                    <a:lnTo>
                      <a:pt x="273403" y="178089"/>
                    </a:lnTo>
                    <a:lnTo>
                      <a:pt x="300835" y="205616"/>
                    </a:lnTo>
                    <a:lnTo>
                      <a:pt x="286453" y="219903"/>
                    </a:lnTo>
                    <a:lnTo>
                      <a:pt x="259021" y="192471"/>
                    </a:lnTo>
                    <a:lnTo>
                      <a:pt x="247591" y="203806"/>
                    </a:lnTo>
                    <a:lnTo>
                      <a:pt x="275118" y="231333"/>
                    </a:lnTo>
                    <a:lnTo>
                      <a:pt x="260736" y="245716"/>
                    </a:lnTo>
                    <a:lnTo>
                      <a:pt x="233208" y="218189"/>
                    </a:lnTo>
                    <a:lnTo>
                      <a:pt x="221778" y="229619"/>
                    </a:lnTo>
                    <a:lnTo>
                      <a:pt x="249305" y="257146"/>
                    </a:lnTo>
                    <a:lnTo>
                      <a:pt x="234923" y="271529"/>
                    </a:lnTo>
                    <a:lnTo>
                      <a:pt x="207491" y="244382"/>
                    </a:lnTo>
                    <a:lnTo>
                      <a:pt x="196060" y="255813"/>
                    </a:lnTo>
                    <a:lnTo>
                      <a:pt x="223493" y="283340"/>
                    </a:lnTo>
                    <a:lnTo>
                      <a:pt x="209205" y="297722"/>
                    </a:lnTo>
                    <a:lnTo>
                      <a:pt x="181583" y="270386"/>
                    </a:lnTo>
                    <a:lnTo>
                      <a:pt x="170153" y="281816"/>
                    </a:lnTo>
                    <a:lnTo>
                      <a:pt x="197680" y="309248"/>
                    </a:lnTo>
                    <a:lnTo>
                      <a:pt x="183297" y="323631"/>
                    </a:lnTo>
                    <a:lnTo>
                      <a:pt x="155770" y="296103"/>
                    </a:lnTo>
                    <a:lnTo>
                      <a:pt x="144340" y="307533"/>
                    </a:lnTo>
                    <a:lnTo>
                      <a:pt x="171867" y="335061"/>
                    </a:lnTo>
                    <a:lnTo>
                      <a:pt x="157484" y="349443"/>
                    </a:lnTo>
                    <a:lnTo>
                      <a:pt x="130052" y="321916"/>
                    </a:lnTo>
                    <a:lnTo>
                      <a:pt x="118622" y="333346"/>
                    </a:lnTo>
                    <a:lnTo>
                      <a:pt x="146150" y="360873"/>
                    </a:lnTo>
                    <a:lnTo>
                      <a:pt x="131767" y="375161"/>
                    </a:lnTo>
                    <a:lnTo>
                      <a:pt x="104239" y="347633"/>
                    </a:lnTo>
                    <a:lnTo>
                      <a:pt x="92810" y="359064"/>
                    </a:lnTo>
                    <a:lnTo>
                      <a:pt x="120337" y="386496"/>
                    </a:lnTo>
                    <a:lnTo>
                      <a:pt x="105954" y="400878"/>
                    </a:lnTo>
                    <a:lnTo>
                      <a:pt x="78522" y="373446"/>
                    </a:lnTo>
                    <a:lnTo>
                      <a:pt x="67092" y="384876"/>
                    </a:lnTo>
                    <a:lnTo>
                      <a:pt x="94524" y="412308"/>
                    </a:lnTo>
                    <a:lnTo>
                      <a:pt x="80237" y="426691"/>
                    </a:lnTo>
                    <a:lnTo>
                      <a:pt x="52709" y="399164"/>
                    </a:lnTo>
                    <a:lnTo>
                      <a:pt x="41279" y="410594"/>
                    </a:lnTo>
                    <a:lnTo>
                      <a:pt x="68807" y="438121"/>
                    </a:lnTo>
                    <a:lnTo>
                      <a:pt x="41565" y="465363"/>
                    </a:lnTo>
                    <a:lnTo>
                      <a:pt x="42327" y="465363"/>
                    </a:lnTo>
                    <a:cubicBezTo>
                      <a:pt x="40746" y="469487"/>
                      <a:pt x="42804" y="474116"/>
                      <a:pt x="46928" y="475697"/>
                    </a:cubicBezTo>
                    <a:cubicBezTo>
                      <a:pt x="49357" y="476631"/>
                      <a:pt x="52071" y="476326"/>
                      <a:pt x="54233" y="474888"/>
                    </a:cubicBezTo>
                    <a:lnTo>
                      <a:pt x="54233" y="474888"/>
                    </a:lnTo>
                    <a:lnTo>
                      <a:pt x="80141" y="449075"/>
                    </a:lnTo>
                    <a:lnTo>
                      <a:pt x="90429" y="459362"/>
                    </a:lnTo>
                    <a:lnTo>
                      <a:pt x="101858" y="447932"/>
                    </a:lnTo>
                    <a:lnTo>
                      <a:pt x="91476" y="437645"/>
                    </a:lnTo>
                    <a:lnTo>
                      <a:pt x="105859" y="423262"/>
                    </a:lnTo>
                    <a:lnTo>
                      <a:pt x="116146" y="433549"/>
                    </a:lnTo>
                    <a:lnTo>
                      <a:pt x="127576" y="422119"/>
                    </a:lnTo>
                    <a:lnTo>
                      <a:pt x="117289" y="411832"/>
                    </a:lnTo>
                    <a:lnTo>
                      <a:pt x="131671" y="397449"/>
                    </a:lnTo>
                    <a:lnTo>
                      <a:pt x="141959" y="407831"/>
                    </a:lnTo>
                    <a:lnTo>
                      <a:pt x="153389" y="396402"/>
                    </a:lnTo>
                    <a:lnTo>
                      <a:pt x="143101" y="386019"/>
                    </a:lnTo>
                    <a:lnTo>
                      <a:pt x="157389" y="371732"/>
                    </a:lnTo>
                    <a:lnTo>
                      <a:pt x="167771" y="382019"/>
                    </a:lnTo>
                    <a:lnTo>
                      <a:pt x="179106" y="370589"/>
                    </a:lnTo>
                    <a:lnTo>
                      <a:pt x="169391" y="360683"/>
                    </a:lnTo>
                    <a:lnTo>
                      <a:pt x="183773" y="346300"/>
                    </a:lnTo>
                    <a:lnTo>
                      <a:pt x="194061" y="356587"/>
                    </a:lnTo>
                    <a:lnTo>
                      <a:pt x="205490" y="345157"/>
                    </a:lnTo>
                    <a:lnTo>
                      <a:pt x="195204" y="334870"/>
                    </a:lnTo>
                    <a:lnTo>
                      <a:pt x="209586" y="320487"/>
                    </a:lnTo>
                    <a:lnTo>
                      <a:pt x="219873" y="330774"/>
                    </a:lnTo>
                    <a:lnTo>
                      <a:pt x="231303" y="319439"/>
                    </a:lnTo>
                    <a:lnTo>
                      <a:pt x="220921" y="309057"/>
                    </a:lnTo>
                    <a:lnTo>
                      <a:pt x="235303" y="294770"/>
                    </a:lnTo>
                    <a:lnTo>
                      <a:pt x="245686" y="305057"/>
                    </a:lnTo>
                    <a:lnTo>
                      <a:pt x="257021" y="293627"/>
                    </a:lnTo>
                    <a:lnTo>
                      <a:pt x="246734" y="283340"/>
                    </a:lnTo>
                    <a:lnTo>
                      <a:pt x="261116" y="268957"/>
                    </a:lnTo>
                    <a:lnTo>
                      <a:pt x="271404" y="279244"/>
                    </a:lnTo>
                    <a:lnTo>
                      <a:pt x="282833" y="267814"/>
                    </a:lnTo>
                    <a:lnTo>
                      <a:pt x="272547" y="257527"/>
                    </a:lnTo>
                    <a:lnTo>
                      <a:pt x="286834" y="243144"/>
                    </a:lnTo>
                    <a:lnTo>
                      <a:pt x="297216" y="253431"/>
                    </a:lnTo>
                    <a:lnTo>
                      <a:pt x="308646" y="242097"/>
                    </a:lnTo>
                    <a:lnTo>
                      <a:pt x="298264" y="231714"/>
                    </a:lnTo>
                    <a:lnTo>
                      <a:pt x="312646" y="217331"/>
                    </a:lnTo>
                    <a:lnTo>
                      <a:pt x="322934" y="227714"/>
                    </a:lnTo>
                    <a:lnTo>
                      <a:pt x="334364" y="216284"/>
                    </a:lnTo>
                    <a:lnTo>
                      <a:pt x="324076" y="205997"/>
                    </a:lnTo>
                    <a:lnTo>
                      <a:pt x="338459" y="191614"/>
                    </a:lnTo>
                    <a:lnTo>
                      <a:pt x="348747" y="201901"/>
                    </a:lnTo>
                    <a:lnTo>
                      <a:pt x="360177" y="190471"/>
                    </a:lnTo>
                    <a:lnTo>
                      <a:pt x="349794" y="180184"/>
                    </a:lnTo>
                    <a:lnTo>
                      <a:pt x="363701" y="165611"/>
                    </a:lnTo>
                    <a:lnTo>
                      <a:pt x="373987" y="175898"/>
                    </a:lnTo>
                    <a:lnTo>
                      <a:pt x="385418" y="164468"/>
                    </a:lnTo>
                    <a:lnTo>
                      <a:pt x="375130" y="154181"/>
                    </a:lnTo>
                    <a:lnTo>
                      <a:pt x="389513" y="139798"/>
                    </a:lnTo>
                    <a:lnTo>
                      <a:pt x="399800" y="150180"/>
                    </a:lnTo>
                    <a:lnTo>
                      <a:pt x="411230" y="138750"/>
                    </a:lnTo>
                    <a:lnTo>
                      <a:pt x="400943" y="128368"/>
                    </a:lnTo>
                    <a:lnTo>
                      <a:pt x="415326" y="113985"/>
                    </a:lnTo>
                    <a:lnTo>
                      <a:pt x="425613" y="124368"/>
                    </a:lnTo>
                    <a:lnTo>
                      <a:pt x="436948" y="112938"/>
                    </a:lnTo>
                    <a:lnTo>
                      <a:pt x="426566" y="102841"/>
                    </a:lnTo>
                    <a:lnTo>
                      <a:pt x="440948" y="88458"/>
                    </a:lnTo>
                    <a:lnTo>
                      <a:pt x="451330" y="98936"/>
                    </a:lnTo>
                    <a:lnTo>
                      <a:pt x="462760" y="87506"/>
                    </a:lnTo>
                    <a:lnTo>
                      <a:pt x="452473" y="77219"/>
                    </a:lnTo>
                    <a:lnTo>
                      <a:pt x="473810" y="55883"/>
                    </a:lnTo>
                    <a:lnTo>
                      <a:pt x="473810" y="55883"/>
                    </a:lnTo>
                    <a:lnTo>
                      <a:pt x="473810" y="55883"/>
                    </a:lnTo>
                    <a:cubicBezTo>
                      <a:pt x="476963" y="52721"/>
                      <a:pt x="476963" y="47615"/>
                      <a:pt x="473810" y="44453"/>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pic>
        <p:nvPicPr>
          <p:cNvPr id="25" name="Graphic 23">
            <a:extLst>
              <a:ext uri="{FF2B5EF4-FFF2-40B4-BE49-F238E27FC236}">
                <a16:creationId xmlns:a16="http://schemas.microsoft.com/office/drawing/2014/main" id="{0AF1A99E-DC4E-4DF0-872F-B06F0B9488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bwMode="gray">
          <a:xfrm>
            <a:off x="6897544" y="4671012"/>
            <a:ext cx="1885871" cy="249493"/>
          </a:xfrm>
          <a:prstGeom prst="rect">
            <a:avLst/>
          </a:prstGeom>
        </p:spPr>
      </p:pic>
    </p:spTree>
    <p:extLst>
      <p:ext uri="{BB962C8B-B14F-4D97-AF65-F5344CB8AC3E}">
        <p14:creationId xmlns:p14="http://schemas.microsoft.com/office/powerpoint/2010/main" val="2535981002"/>
      </p:ext>
    </p:extLst>
  </p:cSld>
  <p:clrMapOvr>
    <a:masterClrMapping/>
  </p:clrMapOvr>
  <p:transition spd="slow">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9C85126-745D-4633-BD35-0DCA6543DACC}"/>
              </a:ext>
            </a:extLst>
          </p:cNvPr>
          <p:cNvSpPr>
            <a:spLocks noGrp="1"/>
          </p:cNvSpPr>
          <p:nvPr>
            <p:ph type="ftr" sz="quarter" idx="3"/>
          </p:nvPr>
        </p:nvSpPr>
        <p:spPr bwMode="gray">
          <a:xfrm>
            <a:off x="438686" y="4712013"/>
            <a:ext cx="3086100" cy="273844"/>
          </a:xfrm>
          <a:prstGeom prst="rect">
            <a:avLst/>
          </a:prstGeom>
        </p:spPr>
        <p:txBody>
          <a:bodyPr/>
          <a:lstStyle>
            <a:lvl1pPr algn="l">
              <a:defRPr sz="1112">
                <a:solidFill>
                  <a:schemeClr val="tx2"/>
                </a:solidFill>
              </a:defRPr>
            </a:lvl1pPr>
          </a:lstStyle>
          <a:p>
            <a:r>
              <a:rPr lang="fr-BE"/>
              <a:t>#MobilityStrategy   #EUGreenDeal</a:t>
            </a:r>
            <a:endParaRPr lang="en-GB"/>
          </a:p>
        </p:txBody>
      </p:sp>
      <p:sp>
        <p:nvSpPr>
          <p:cNvPr id="13" name="Title 1">
            <a:extLst>
              <a:ext uri="{FF2B5EF4-FFF2-40B4-BE49-F238E27FC236}">
                <a16:creationId xmlns:a16="http://schemas.microsoft.com/office/drawing/2014/main" id="{6D09064E-E3C5-46A2-ABD8-E7967F9D3FDF}"/>
              </a:ext>
            </a:extLst>
          </p:cNvPr>
          <p:cNvSpPr>
            <a:spLocks noGrp="1"/>
          </p:cNvSpPr>
          <p:nvPr>
            <p:ph type="title"/>
          </p:nvPr>
        </p:nvSpPr>
        <p:spPr bwMode="gray">
          <a:xfrm>
            <a:off x="677753" y="250978"/>
            <a:ext cx="7769555" cy="994172"/>
          </a:xfrm>
          <a:prstGeom prst="rect">
            <a:avLst/>
          </a:prstGeom>
        </p:spPr>
        <p:txBody>
          <a:bodyPr>
            <a:normAutofit/>
          </a:bodyPr>
          <a:lstStyle>
            <a:lvl1pPr>
              <a:defRPr sz="25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846E8E-106B-4B4C-9AD5-FD3B6CA80D6D}"/>
              </a:ext>
            </a:extLst>
          </p:cNvPr>
          <p:cNvSpPr>
            <a:spLocks noGrp="1"/>
          </p:cNvSpPr>
          <p:nvPr>
            <p:ph idx="1"/>
          </p:nvPr>
        </p:nvSpPr>
        <p:spPr bwMode="gray">
          <a:xfrm>
            <a:off x="677753" y="1976124"/>
            <a:ext cx="7769555" cy="2407606"/>
          </a:xfrm>
        </p:spPr>
        <p:txBody>
          <a:bodyPr/>
          <a:lstStyle>
            <a:lvl1pPr marL="272168" indent="-272168">
              <a:buFont typeface="Arial" panose="020B0604020202020204" pitchFamily="34" charset="0"/>
              <a:buChar char="•"/>
              <a:defRPr/>
            </a:lvl1pPr>
          </a:lstStyle>
          <a:p>
            <a:pPr lvl="0"/>
            <a:r>
              <a:rPr lang="en-US"/>
              <a:t>Click to edit Master text styles</a:t>
            </a:r>
            <a:endParaRPr lang="en-GB"/>
          </a:p>
        </p:txBody>
      </p:sp>
      <p:sp>
        <p:nvSpPr>
          <p:cNvPr id="12" name="Text Placeholder 2">
            <a:extLst>
              <a:ext uri="{FF2B5EF4-FFF2-40B4-BE49-F238E27FC236}">
                <a16:creationId xmlns:a16="http://schemas.microsoft.com/office/drawing/2014/main" id="{F109BC10-50AA-46E7-97EF-5248D295038F}"/>
              </a:ext>
            </a:extLst>
          </p:cNvPr>
          <p:cNvSpPr>
            <a:spLocks noGrp="1"/>
          </p:cNvSpPr>
          <p:nvPr>
            <p:ph type="body" idx="10" hasCustomPrompt="1"/>
          </p:nvPr>
        </p:nvSpPr>
        <p:spPr bwMode="gray">
          <a:xfrm>
            <a:off x="677754" y="1226850"/>
            <a:ext cx="7769555" cy="617934"/>
          </a:xfrm>
        </p:spPr>
        <p:txBody>
          <a:bodyPr anchor="b">
            <a:normAutofit/>
          </a:bodyPr>
          <a:lstStyle>
            <a:lvl1pPr marL="0" indent="0" algn="ctr">
              <a:buNone/>
              <a:defRPr sz="2540" b="1">
                <a:solidFill>
                  <a:schemeClr val="accent2"/>
                </a:solidFill>
                <a:latin typeface="PFSquareSansPro-Bold" panose="02000800000000020004" pitchFamily="50" charset="0"/>
              </a:defRPr>
            </a:lvl1pPr>
            <a:lvl2pPr marL="342896" indent="0">
              <a:buNone/>
              <a:defRPr sz="1500" b="1"/>
            </a:lvl2pPr>
            <a:lvl3pPr marL="685792" indent="0">
              <a:buNone/>
              <a:defRPr sz="1350" b="1"/>
            </a:lvl3pPr>
            <a:lvl4pPr marL="1028687" indent="0">
              <a:buNone/>
              <a:defRPr sz="1200" b="1"/>
            </a:lvl4pPr>
            <a:lvl5pPr marL="1371583" indent="0">
              <a:buNone/>
              <a:defRPr sz="1200" b="1"/>
            </a:lvl5pPr>
            <a:lvl6pPr marL="1714478" indent="0">
              <a:buNone/>
              <a:defRPr sz="1200" b="1"/>
            </a:lvl6pPr>
            <a:lvl7pPr marL="2057375" indent="0">
              <a:buNone/>
              <a:defRPr sz="1200" b="1"/>
            </a:lvl7pPr>
            <a:lvl8pPr marL="2400271" indent="0">
              <a:buNone/>
              <a:defRPr sz="1200" b="1"/>
            </a:lvl8pPr>
            <a:lvl9pPr marL="2743166" indent="0">
              <a:buNone/>
              <a:defRPr sz="1200" b="1"/>
            </a:lvl9pPr>
          </a:lstStyle>
          <a:p>
            <a:pPr lvl="0"/>
            <a:r>
              <a:rPr lang="en-US"/>
              <a:t>CLICK TO EDIT MASTER TEXT STYLES</a:t>
            </a:r>
          </a:p>
        </p:txBody>
      </p:sp>
      <p:pic>
        <p:nvPicPr>
          <p:cNvPr id="6" name="Graphic 5">
            <a:extLst>
              <a:ext uri="{FF2B5EF4-FFF2-40B4-BE49-F238E27FC236}">
                <a16:creationId xmlns:a16="http://schemas.microsoft.com/office/drawing/2014/main" id="{57A7FB7D-0CDD-4D5F-93EC-002CD61F0E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720"/>
          <a:stretch/>
        </p:blipFill>
        <p:spPr bwMode="gray">
          <a:xfrm>
            <a:off x="6483254" y="40"/>
            <a:ext cx="2388526" cy="1476225"/>
          </a:xfrm>
          <a:prstGeom prst="rect">
            <a:avLst/>
          </a:prstGeom>
        </p:spPr>
      </p:pic>
      <p:grpSp>
        <p:nvGrpSpPr>
          <p:cNvPr id="7" name="Group 6">
            <a:extLst>
              <a:ext uri="{FF2B5EF4-FFF2-40B4-BE49-F238E27FC236}">
                <a16:creationId xmlns:a16="http://schemas.microsoft.com/office/drawing/2014/main" id="{F39810E6-9F65-423C-827B-8CC80F0E3ACC}"/>
              </a:ext>
            </a:extLst>
          </p:cNvPr>
          <p:cNvGrpSpPr/>
          <p:nvPr userDrawn="1"/>
        </p:nvGrpSpPr>
        <p:grpSpPr bwMode="gray">
          <a:xfrm>
            <a:off x="5967119" y="397986"/>
            <a:ext cx="2027183" cy="400033"/>
            <a:chOff x="7517948" y="501370"/>
            <a:chExt cx="2554040" cy="504000"/>
          </a:xfrm>
        </p:grpSpPr>
        <p:grpSp>
          <p:nvGrpSpPr>
            <p:cNvPr id="8" name="Graphic 37">
              <a:extLst>
                <a:ext uri="{FF2B5EF4-FFF2-40B4-BE49-F238E27FC236}">
                  <a16:creationId xmlns:a16="http://schemas.microsoft.com/office/drawing/2014/main" id="{974E4C6E-D94A-4358-BC53-252CB4E01028}"/>
                </a:ext>
              </a:extLst>
            </p:cNvPr>
            <p:cNvGrpSpPr>
              <a:grpSpLocks noChangeAspect="1"/>
            </p:cNvGrpSpPr>
            <p:nvPr/>
          </p:nvGrpSpPr>
          <p:grpSpPr bwMode="gray">
            <a:xfrm>
              <a:off x="8202141" y="501370"/>
              <a:ext cx="504000" cy="504000"/>
              <a:chOff x="2596908" y="1139730"/>
              <a:chExt cx="674941" cy="674941"/>
            </a:xfrm>
          </p:grpSpPr>
          <p:sp>
            <p:nvSpPr>
              <p:cNvPr id="21" name="Freeform: Shape 21">
                <a:extLst>
                  <a:ext uri="{FF2B5EF4-FFF2-40B4-BE49-F238E27FC236}">
                    <a16:creationId xmlns:a16="http://schemas.microsoft.com/office/drawing/2014/main" id="{367664F1-C564-496C-96B4-585ED597C21D}"/>
                  </a:ext>
                </a:extLst>
              </p:cNvPr>
              <p:cNvSpPr/>
              <p:nvPr/>
            </p:nvSpPr>
            <p:spPr bwMode="gray">
              <a:xfrm>
                <a:off x="2596908" y="1139730"/>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F6A400">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22" name="Freeform: Shape 22">
                <a:extLst>
                  <a:ext uri="{FF2B5EF4-FFF2-40B4-BE49-F238E27FC236}">
                    <a16:creationId xmlns:a16="http://schemas.microsoft.com/office/drawing/2014/main" id="{C0D4C43A-1813-49D8-A56B-9E7C517BC783}"/>
                  </a:ext>
                </a:extLst>
              </p:cNvPr>
              <p:cNvSpPr/>
              <p:nvPr/>
            </p:nvSpPr>
            <p:spPr bwMode="gray">
              <a:xfrm>
                <a:off x="2681850" y="1295750"/>
                <a:ext cx="505988" cy="348424"/>
              </a:xfrm>
              <a:custGeom>
                <a:avLst/>
                <a:gdLst>
                  <a:gd name="connsiteX0" fmla="*/ 227340 w 505988"/>
                  <a:gd name="connsiteY0" fmla="*/ 202718 h 348424"/>
                  <a:gd name="connsiteX1" fmla="*/ 208290 w 505988"/>
                  <a:gd name="connsiteY1" fmla="*/ 202718 h 348424"/>
                  <a:gd name="connsiteX2" fmla="*/ 208290 w 505988"/>
                  <a:gd name="connsiteY2" fmla="*/ 242914 h 348424"/>
                  <a:gd name="connsiteX3" fmla="*/ 227340 w 505988"/>
                  <a:gd name="connsiteY3" fmla="*/ 242914 h 348424"/>
                  <a:gd name="connsiteX4" fmla="*/ 227340 w 505988"/>
                  <a:gd name="connsiteY4" fmla="*/ 139663 h 348424"/>
                  <a:gd name="connsiteX5" fmla="*/ 208290 w 505988"/>
                  <a:gd name="connsiteY5" fmla="*/ 139663 h 348424"/>
                  <a:gd name="connsiteX6" fmla="*/ 208290 w 505988"/>
                  <a:gd name="connsiteY6" fmla="*/ 179858 h 348424"/>
                  <a:gd name="connsiteX7" fmla="*/ 227340 w 505988"/>
                  <a:gd name="connsiteY7" fmla="*/ 179858 h 348424"/>
                  <a:gd name="connsiteX8" fmla="*/ 192668 w 505988"/>
                  <a:gd name="connsiteY8" fmla="*/ 202718 h 348424"/>
                  <a:gd name="connsiteX9" fmla="*/ 173618 w 505988"/>
                  <a:gd name="connsiteY9" fmla="*/ 202718 h 348424"/>
                  <a:gd name="connsiteX10" fmla="*/ 173618 w 505988"/>
                  <a:gd name="connsiteY10" fmla="*/ 242914 h 348424"/>
                  <a:gd name="connsiteX11" fmla="*/ 192668 w 505988"/>
                  <a:gd name="connsiteY11" fmla="*/ 242914 h 348424"/>
                  <a:gd name="connsiteX12" fmla="*/ 192668 w 505988"/>
                  <a:gd name="connsiteY12" fmla="*/ 139663 h 348424"/>
                  <a:gd name="connsiteX13" fmla="*/ 173618 w 505988"/>
                  <a:gd name="connsiteY13" fmla="*/ 139663 h 348424"/>
                  <a:gd name="connsiteX14" fmla="*/ 173618 w 505988"/>
                  <a:gd name="connsiteY14" fmla="*/ 179858 h 348424"/>
                  <a:gd name="connsiteX15" fmla="*/ 192668 w 505988"/>
                  <a:gd name="connsiteY15" fmla="*/ 179858 h 348424"/>
                  <a:gd name="connsiteX16" fmla="*/ 157616 w 505988"/>
                  <a:gd name="connsiteY16" fmla="*/ 202718 h 348424"/>
                  <a:gd name="connsiteX17" fmla="*/ 138566 w 505988"/>
                  <a:gd name="connsiteY17" fmla="*/ 202718 h 348424"/>
                  <a:gd name="connsiteX18" fmla="*/ 138566 w 505988"/>
                  <a:gd name="connsiteY18" fmla="*/ 242914 h 348424"/>
                  <a:gd name="connsiteX19" fmla="*/ 157616 w 505988"/>
                  <a:gd name="connsiteY19" fmla="*/ 242914 h 348424"/>
                  <a:gd name="connsiteX20" fmla="*/ 157616 w 505988"/>
                  <a:gd name="connsiteY20" fmla="*/ 139663 h 348424"/>
                  <a:gd name="connsiteX21" fmla="*/ 138566 w 505988"/>
                  <a:gd name="connsiteY21" fmla="*/ 139663 h 348424"/>
                  <a:gd name="connsiteX22" fmla="*/ 138566 w 505988"/>
                  <a:gd name="connsiteY22" fmla="*/ 179858 h 348424"/>
                  <a:gd name="connsiteX23" fmla="*/ 157616 w 505988"/>
                  <a:gd name="connsiteY23" fmla="*/ 179858 h 348424"/>
                  <a:gd name="connsiteX24" fmla="*/ 322875 w 505988"/>
                  <a:gd name="connsiteY24" fmla="*/ 209671 h 348424"/>
                  <a:gd name="connsiteX25" fmla="*/ 303825 w 505988"/>
                  <a:gd name="connsiteY25" fmla="*/ 209671 h 348424"/>
                  <a:gd name="connsiteX26" fmla="*/ 303825 w 505988"/>
                  <a:gd name="connsiteY26" fmla="*/ 228721 h 348424"/>
                  <a:gd name="connsiteX27" fmla="*/ 322875 w 505988"/>
                  <a:gd name="connsiteY27" fmla="*/ 228721 h 348424"/>
                  <a:gd name="connsiteX28" fmla="*/ 296681 w 505988"/>
                  <a:gd name="connsiteY28" fmla="*/ 193860 h 348424"/>
                  <a:gd name="connsiteX29" fmla="*/ 364118 w 505988"/>
                  <a:gd name="connsiteY29" fmla="*/ 193860 h 348424"/>
                  <a:gd name="connsiteX30" fmla="*/ 364118 w 505988"/>
                  <a:gd name="connsiteY30" fmla="*/ 174810 h 348424"/>
                  <a:gd name="connsiteX31" fmla="*/ 295920 w 505988"/>
                  <a:gd name="connsiteY31" fmla="*/ 174810 h 348424"/>
                  <a:gd name="connsiteX32" fmla="*/ 331733 w 505988"/>
                  <a:gd name="connsiteY32" fmla="*/ 228912 h 348424"/>
                  <a:gd name="connsiteX33" fmla="*/ 385930 w 505988"/>
                  <a:gd name="connsiteY33" fmla="*/ 228912 h 348424"/>
                  <a:gd name="connsiteX34" fmla="*/ 385930 w 505988"/>
                  <a:gd name="connsiteY34" fmla="*/ 209862 h 348424"/>
                  <a:gd name="connsiteX35" fmla="*/ 331733 w 505988"/>
                  <a:gd name="connsiteY35" fmla="*/ 209862 h 348424"/>
                  <a:gd name="connsiteX36" fmla="*/ 471846 w 505988"/>
                  <a:gd name="connsiteY36" fmla="*/ 328829 h 348424"/>
                  <a:gd name="connsiteX37" fmla="*/ 413934 w 505988"/>
                  <a:gd name="connsiteY37" fmla="*/ 328829 h 348424"/>
                  <a:gd name="connsiteX38" fmla="*/ 413934 w 505988"/>
                  <a:gd name="connsiteY38" fmla="*/ 140425 h 348424"/>
                  <a:gd name="connsiteX39" fmla="*/ 392693 w 505988"/>
                  <a:gd name="connsiteY39" fmla="*/ 118422 h 348424"/>
                  <a:gd name="connsiteX40" fmla="*/ 392693 w 505988"/>
                  <a:gd name="connsiteY40" fmla="*/ 46508 h 348424"/>
                  <a:gd name="connsiteX41" fmla="*/ 471655 w 505988"/>
                  <a:gd name="connsiteY41" fmla="*/ 46508 h 348424"/>
                  <a:gd name="connsiteX42" fmla="*/ 392027 w 505988"/>
                  <a:gd name="connsiteY42" fmla="*/ 138329 h 348424"/>
                  <a:gd name="connsiteX43" fmla="*/ 394789 w 505988"/>
                  <a:gd name="connsiteY43" fmla="*/ 140901 h 348424"/>
                  <a:gd name="connsiteX44" fmla="*/ 394789 w 505988"/>
                  <a:gd name="connsiteY44" fmla="*/ 329306 h 348424"/>
                  <a:gd name="connsiteX45" fmla="*/ 287918 w 505988"/>
                  <a:gd name="connsiteY45" fmla="*/ 329306 h 348424"/>
                  <a:gd name="connsiteX46" fmla="*/ 287918 w 505988"/>
                  <a:gd name="connsiteY46" fmla="*/ 163666 h 348424"/>
                  <a:gd name="connsiteX47" fmla="*/ 391455 w 505988"/>
                  <a:gd name="connsiteY47" fmla="*/ 137948 h 348424"/>
                  <a:gd name="connsiteX48" fmla="*/ 243532 w 505988"/>
                  <a:gd name="connsiteY48" fmla="*/ 328829 h 348424"/>
                  <a:gd name="connsiteX49" fmla="*/ 122279 w 505988"/>
                  <a:gd name="connsiteY49" fmla="*/ 328829 h 348424"/>
                  <a:gd name="connsiteX50" fmla="*/ 122279 w 505988"/>
                  <a:gd name="connsiteY50" fmla="*/ 116803 h 348424"/>
                  <a:gd name="connsiteX51" fmla="*/ 242961 w 505988"/>
                  <a:gd name="connsiteY51" fmla="*/ 116803 h 348424"/>
                  <a:gd name="connsiteX52" fmla="*/ 229530 w 505988"/>
                  <a:gd name="connsiteY52" fmla="*/ 97658 h 348424"/>
                  <a:gd name="connsiteX53" fmla="*/ 136661 w 505988"/>
                  <a:gd name="connsiteY53" fmla="*/ 97658 h 348424"/>
                  <a:gd name="connsiteX54" fmla="*/ 136661 w 505988"/>
                  <a:gd name="connsiteY54" fmla="*/ 61272 h 348424"/>
                  <a:gd name="connsiteX55" fmla="*/ 229530 w 505988"/>
                  <a:gd name="connsiteY55" fmla="*/ 61272 h 348424"/>
                  <a:gd name="connsiteX56" fmla="*/ 208480 w 505988"/>
                  <a:gd name="connsiteY56" fmla="*/ 41555 h 348424"/>
                  <a:gd name="connsiteX57" fmla="*/ 157712 w 505988"/>
                  <a:gd name="connsiteY57" fmla="*/ 41555 h 348424"/>
                  <a:gd name="connsiteX58" fmla="*/ 157712 w 505988"/>
                  <a:gd name="connsiteY58" fmla="*/ 18791 h 348424"/>
                  <a:gd name="connsiteX59" fmla="*/ 208194 w 505988"/>
                  <a:gd name="connsiteY59" fmla="*/ 18791 h 348424"/>
                  <a:gd name="connsiteX60" fmla="*/ 60271 w 505988"/>
                  <a:gd name="connsiteY60" fmla="*/ 255010 h 348424"/>
                  <a:gd name="connsiteX61" fmla="*/ 60271 w 505988"/>
                  <a:gd name="connsiteY61" fmla="*/ 233579 h 348424"/>
                  <a:gd name="connsiteX62" fmla="*/ 41221 w 505988"/>
                  <a:gd name="connsiteY62" fmla="*/ 233579 h 348424"/>
                  <a:gd name="connsiteX63" fmla="*/ 41221 w 505988"/>
                  <a:gd name="connsiteY63" fmla="*/ 255010 h 348424"/>
                  <a:gd name="connsiteX64" fmla="*/ 18361 w 505988"/>
                  <a:gd name="connsiteY64" fmla="*/ 208052 h 348424"/>
                  <a:gd name="connsiteX65" fmla="*/ 50841 w 505988"/>
                  <a:gd name="connsiteY65" fmla="*/ 135376 h 348424"/>
                  <a:gd name="connsiteX66" fmla="*/ 83226 w 505988"/>
                  <a:gd name="connsiteY66" fmla="*/ 208052 h 348424"/>
                  <a:gd name="connsiteX67" fmla="*/ 60366 w 505988"/>
                  <a:gd name="connsiteY67" fmla="*/ 255010 h 348424"/>
                  <a:gd name="connsiteX68" fmla="*/ 505088 w 505988"/>
                  <a:gd name="connsiteY68" fmla="*/ 347975 h 348424"/>
                  <a:gd name="connsiteX69" fmla="*/ 505088 w 505988"/>
                  <a:gd name="connsiteY69" fmla="*/ 328925 h 348424"/>
                  <a:gd name="connsiteX70" fmla="*/ 491087 w 505988"/>
                  <a:gd name="connsiteY70" fmla="*/ 328925 h 348424"/>
                  <a:gd name="connsiteX71" fmla="*/ 491087 w 505988"/>
                  <a:gd name="connsiteY71" fmla="*/ 45556 h 348424"/>
                  <a:gd name="connsiteX72" fmla="*/ 473084 w 505988"/>
                  <a:gd name="connsiteY72" fmla="*/ 27553 h 348424"/>
                  <a:gd name="connsiteX73" fmla="*/ 391836 w 505988"/>
                  <a:gd name="connsiteY73" fmla="*/ 27553 h 348424"/>
                  <a:gd name="connsiteX74" fmla="*/ 373834 w 505988"/>
                  <a:gd name="connsiteY74" fmla="*/ 45556 h 348424"/>
                  <a:gd name="connsiteX75" fmla="*/ 373834 w 505988"/>
                  <a:gd name="connsiteY75" fmla="*/ 122613 h 348424"/>
                  <a:gd name="connsiteX76" fmla="*/ 279917 w 505988"/>
                  <a:gd name="connsiteY76" fmla="*/ 145854 h 348424"/>
                  <a:gd name="connsiteX77" fmla="*/ 268773 w 505988"/>
                  <a:gd name="connsiteY77" fmla="*/ 160523 h 348424"/>
                  <a:gd name="connsiteX78" fmla="*/ 268773 w 505988"/>
                  <a:gd name="connsiteY78" fmla="*/ 328829 h 348424"/>
                  <a:gd name="connsiteX79" fmla="*/ 262868 w 505988"/>
                  <a:gd name="connsiteY79" fmla="*/ 328829 h 348424"/>
                  <a:gd name="connsiteX80" fmla="*/ 262868 w 505988"/>
                  <a:gd name="connsiteY80" fmla="*/ 114517 h 348424"/>
                  <a:gd name="connsiteX81" fmla="*/ 248866 w 505988"/>
                  <a:gd name="connsiteY81" fmla="*/ 97943 h 348424"/>
                  <a:gd name="connsiteX82" fmla="*/ 248866 w 505988"/>
                  <a:gd name="connsiteY82" fmla="*/ 58700 h 348424"/>
                  <a:gd name="connsiteX83" fmla="*/ 231721 w 505988"/>
                  <a:gd name="connsiteY83" fmla="*/ 41555 h 348424"/>
                  <a:gd name="connsiteX84" fmla="*/ 227816 w 505988"/>
                  <a:gd name="connsiteY84" fmla="*/ 41555 h 348424"/>
                  <a:gd name="connsiteX85" fmla="*/ 227816 w 505988"/>
                  <a:gd name="connsiteY85" fmla="*/ 16504 h 348424"/>
                  <a:gd name="connsiteX86" fmla="*/ 210861 w 505988"/>
                  <a:gd name="connsiteY86" fmla="*/ -450 h 348424"/>
                  <a:gd name="connsiteX87" fmla="*/ 155521 w 505988"/>
                  <a:gd name="connsiteY87" fmla="*/ -450 h 348424"/>
                  <a:gd name="connsiteX88" fmla="*/ 138566 w 505988"/>
                  <a:gd name="connsiteY88" fmla="*/ 16504 h 348424"/>
                  <a:gd name="connsiteX89" fmla="*/ 138566 w 505988"/>
                  <a:gd name="connsiteY89" fmla="*/ 41555 h 348424"/>
                  <a:gd name="connsiteX90" fmla="*/ 134661 w 505988"/>
                  <a:gd name="connsiteY90" fmla="*/ 41555 h 348424"/>
                  <a:gd name="connsiteX91" fmla="*/ 117516 w 505988"/>
                  <a:gd name="connsiteY91" fmla="*/ 58700 h 348424"/>
                  <a:gd name="connsiteX92" fmla="*/ 117516 w 505988"/>
                  <a:gd name="connsiteY92" fmla="*/ 97943 h 348424"/>
                  <a:gd name="connsiteX93" fmla="*/ 103515 w 505988"/>
                  <a:gd name="connsiteY93" fmla="*/ 114517 h 348424"/>
                  <a:gd name="connsiteX94" fmla="*/ 103515 w 505988"/>
                  <a:gd name="connsiteY94" fmla="*/ 328829 h 348424"/>
                  <a:gd name="connsiteX95" fmla="*/ 60366 w 505988"/>
                  <a:gd name="connsiteY95" fmla="*/ 328829 h 348424"/>
                  <a:gd name="connsiteX96" fmla="*/ 60366 w 505988"/>
                  <a:gd name="connsiteY96" fmla="*/ 277299 h 348424"/>
                  <a:gd name="connsiteX97" fmla="*/ 102467 w 505988"/>
                  <a:gd name="connsiteY97" fmla="*/ 208052 h 348424"/>
                  <a:gd name="connsiteX98" fmla="*/ 57889 w 505988"/>
                  <a:gd name="connsiteY98" fmla="*/ 113945 h 348424"/>
                  <a:gd name="connsiteX99" fmla="*/ 50841 w 505988"/>
                  <a:gd name="connsiteY99" fmla="*/ 106230 h 348424"/>
                  <a:gd name="connsiteX100" fmla="*/ 43697 w 505988"/>
                  <a:gd name="connsiteY100" fmla="*/ 113945 h 348424"/>
                  <a:gd name="connsiteX101" fmla="*/ -880 w 505988"/>
                  <a:gd name="connsiteY101" fmla="*/ 208052 h 348424"/>
                  <a:gd name="connsiteX102" fmla="*/ 41221 w 505988"/>
                  <a:gd name="connsiteY102" fmla="*/ 277299 h 348424"/>
                  <a:gd name="connsiteX103" fmla="*/ 41221 w 505988"/>
                  <a:gd name="connsiteY103" fmla="*/ 328829 h 348424"/>
                  <a:gd name="connsiteX104" fmla="*/ 3121 w 505988"/>
                  <a:gd name="connsiteY104" fmla="*/ 328829 h 348424"/>
                  <a:gd name="connsiteX105" fmla="*/ 3121 w 505988"/>
                  <a:gd name="connsiteY105" fmla="*/ 347879 h 34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05988" h="348424">
                    <a:moveTo>
                      <a:pt x="227340" y="202718"/>
                    </a:moveTo>
                    <a:lnTo>
                      <a:pt x="208290" y="202718"/>
                    </a:lnTo>
                    <a:lnTo>
                      <a:pt x="208290" y="242914"/>
                    </a:lnTo>
                    <a:lnTo>
                      <a:pt x="227340" y="242914"/>
                    </a:lnTo>
                    <a:close/>
                    <a:moveTo>
                      <a:pt x="227340" y="139663"/>
                    </a:moveTo>
                    <a:lnTo>
                      <a:pt x="208290" y="139663"/>
                    </a:lnTo>
                    <a:lnTo>
                      <a:pt x="208290" y="179858"/>
                    </a:lnTo>
                    <a:lnTo>
                      <a:pt x="227340" y="179858"/>
                    </a:lnTo>
                    <a:close/>
                    <a:moveTo>
                      <a:pt x="192668" y="202718"/>
                    </a:moveTo>
                    <a:lnTo>
                      <a:pt x="173618" y="202718"/>
                    </a:lnTo>
                    <a:lnTo>
                      <a:pt x="173618" y="242914"/>
                    </a:lnTo>
                    <a:lnTo>
                      <a:pt x="192668" y="242914"/>
                    </a:lnTo>
                    <a:close/>
                    <a:moveTo>
                      <a:pt x="192668" y="139663"/>
                    </a:moveTo>
                    <a:lnTo>
                      <a:pt x="173618" y="139663"/>
                    </a:lnTo>
                    <a:lnTo>
                      <a:pt x="173618" y="179858"/>
                    </a:lnTo>
                    <a:lnTo>
                      <a:pt x="192668" y="179858"/>
                    </a:lnTo>
                    <a:close/>
                    <a:moveTo>
                      <a:pt x="157616" y="202718"/>
                    </a:moveTo>
                    <a:lnTo>
                      <a:pt x="138566" y="202718"/>
                    </a:lnTo>
                    <a:lnTo>
                      <a:pt x="138566" y="242914"/>
                    </a:lnTo>
                    <a:lnTo>
                      <a:pt x="157616" y="242914"/>
                    </a:lnTo>
                    <a:close/>
                    <a:moveTo>
                      <a:pt x="157616" y="139663"/>
                    </a:moveTo>
                    <a:lnTo>
                      <a:pt x="138566" y="139663"/>
                    </a:lnTo>
                    <a:lnTo>
                      <a:pt x="138566" y="179858"/>
                    </a:lnTo>
                    <a:lnTo>
                      <a:pt x="157616" y="179858"/>
                    </a:lnTo>
                    <a:close/>
                    <a:moveTo>
                      <a:pt x="322875" y="209671"/>
                    </a:moveTo>
                    <a:lnTo>
                      <a:pt x="303825" y="209671"/>
                    </a:lnTo>
                    <a:lnTo>
                      <a:pt x="303825" y="228721"/>
                    </a:lnTo>
                    <a:lnTo>
                      <a:pt x="322875" y="228721"/>
                    </a:lnTo>
                    <a:close/>
                    <a:moveTo>
                      <a:pt x="296681" y="193860"/>
                    </a:moveTo>
                    <a:lnTo>
                      <a:pt x="364118" y="193860"/>
                    </a:lnTo>
                    <a:lnTo>
                      <a:pt x="364118" y="174810"/>
                    </a:lnTo>
                    <a:lnTo>
                      <a:pt x="295920" y="174810"/>
                    </a:lnTo>
                    <a:close/>
                    <a:moveTo>
                      <a:pt x="331733" y="228912"/>
                    </a:moveTo>
                    <a:lnTo>
                      <a:pt x="385930" y="228912"/>
                    </a:lnTo>
                    <a:lnTo>
                      <a:pt x="385930" y="209862"/>
                    </a:lnTo>
                    <a:lnTo>
                      <a:pt x="331733" y="209862"/>
                    </a:lnTo>
                    <a:close/>
                    <a:moveTo>
                      <a:pt x="471846" y="328829"/>
                    </a:moveTo>
                    <a:lnTo>
                      <a:pt x="413934" y="328829"/>
                    </a:lnTo>
                    <a:lnTo>
                      <a:pt x="413934" y="140425"/>
                    </a:lnTo>
                    <a:cubicBezTo>
                      <a:pt x="414096" y="128500"/>
                      <a:pt x="404609" y="118679"/>
                      <a:pt x="392693" y="118422"/>
                    </a:cubicBezTo>
                    <a:lnTo>
                      <a:pt x="392693" y="46508"/>
                    </a:lnTo>
                    <a:lnTo>
                      <a:pt x="471655" y="46508"/>
                    </a:lnTo>
                    <a:close/>
                    <a:moveTo>
                      <a:pt x="392027" y="138329"/>
                    </a:moveTo>
                    <a:cubicBezTo>
                      <a:pt x="393465" y="138367"/>
                      <a:pt x="394646" y="139472"/>
                      <a:pt x="394789" y="140901"/>
                    </a:cubicBezTo>
                    <a:lnTo>
                      <a:pt x="394789" y="329306"/>
                    </a:lnTo>
                    <a:lnTo>
                      <a:pt x="287918" y="329306"/>
                    </a:lnTo>
                    <a:lnTo>
                      <a:pt x="287918" y="163666"/>
                    </a:lnTo>
                    <a:lnTo>
                      <a:pt x="391455" y="137948"/>
                    </a:lnTo>
                    <a:close/>
                    <a:moveTo>
                      <a:pt x="243532" y="328829"/>
                    </a:moveTo>
                    <a:lnTo>
                      <a:pt x="122279" y="328829"/>
                    </a:lnTo>
                    <a:lnTo>
                      <a:pt x="122279" y="116803"/>
                    </a:lnTo>
                    <a:lnTo>
                      <a:pt x="242961" y="116803"/>
                    </a:lnTo>
                    <a:close/>
                    <a:moveTo>
                      <a:pt x="229530" y="97658"/>
                    </a:moveTo>
                    <a:lnTo>
                      <a:pt x="136661" y="97658"/>
                    </a:lnTo>
                    <a:lnTo>
                      <a:pt x="136661" y="61272"/>
                    </a:lnTo>
                    <a:lnTo>
                      <a:pt x="229530" y="61272"/>
                    </a:lnTo>
                    <a:close/>
                    <a:moveTo>
                      <a:pt x="208480" y="41555"/>
                    </a:moveTo>
                    <a:lnTo>
                      <a:pt x="157712" y="41555"/>
                    </a:lnTo>
                    <a:lnTo>
                      <a:pt x="157712" y="18791"/>
                    </a:lnTo>
                    <a:lnTo>
                      <a:pt x="208194" y="18791"/>
                    </a:lnTo>
                    <a:close/>
                    <a:moveTo>
                      <a:pt x="60271" y="255010"/>
                    </a:moveTo>
                    <a:lnTo>
                      <a:pt x="60271" y="233579"/>
                    </a:lnTo>
                    <a:lnTo>
                      <a:pt x="41221" y="233579"/>
                    </a:lnTo>
                    <a:lnTo>
                      <a:pt x="41221" y="255010"/>
                    </a:lnTo>
                    <a:cubicBezTo>
                      <a:pt x="26257" y="244142"/>
                      <a:pt x="17685" y="226531"/>
                      <a:pt x="18361" y="208052"/>
                    </a:cubicBezTo>
                    <a:cubicBezTo>
                      <a:pt x="18361" y="180334"/>
                      <a:pt x="39602" y="149569"/>
                      <a:pt x="50841" y="135376"/>
                    </a:cubicBezTo>
                    <a:cubicBezTo>
                      <a:pt x="61986" y="149569"/>
                      <a:pt x="83226" y="180334"/>
                      <a:pt x="83226" y="208052"/>
                    </a:cubicBezTo>
                    <a:cubicBezTo>
                      <a:pt x="83902" y="226531"/>
                      <a:pt x="75330" y="244142"/>
                      <a:pt x="60366" y="255010"/>
                    </a:cubicBezTo>
                    <a:moveTo>
                      <a:pt x="505088" y="347975"/>
                    </a:moveTo>
                    <a:lnTo>
                      <a:pt x="505088" y="328925"/>
                    </a:lnTo>
                    <a:lnTo>
                      <a:pt x="491087" y="328925"/>
                    </a:lnTo>
                    <a:lnTo>
                      <a:pt x="491087" y="45556"/>
                    </a:lnTo>
                    <a:cubicBezTo>
                      <a:pt x="491087" y="35612"/>
                      <a:pt x="483029" y="27553"/>
                      <a:pt x="473084" y="27553"/>
                    </a:cubicBezTo>
                    <a:lnTo>
                      <a:pt x="391836" y="27553"/>
                    </a:lnTo>
                    <a:cubicBezTo>
                      <a:pt x="381892" y="27553"/>
                      <a:pt x="373834" y="35612"/>
                      <a:pt x="373834" y="45556"/>
                    </a:cubicBezTo>
                    <a:lnTo>
                      <a:pt x="373834" y="122613"/>
                    </a:lnTo>
                    <a:lnTo>
                      <a:pt x="279917" y="145854"/>
                    </a:lnTo>
                    <a:cubicBezTo>
                      <a:pt x="273355" y="147721"/>
                      <a:pt x="268811" y="153703"/>
                      <a:pt x="268773" y="160523"/>
                    </a:cubicBezTo>
                    <a:lnTo>
                      <a:pt x="268773" y="328829"/>
                    </a:lnTo>
                    <a:lnTo>
                      <a:pt x="262868" y="328829"/>
                    </a:lnTo>
                    <a:lnTo>
                      <a:pt x="262868" y="114517"/>
                    </a:lnTo>
                    <a:cubicBezTo>
                      <a:pt x="262887" y="106306"/>
                      <a:pt x="256962" y="99296"/>
                      <a:pt x="248866" y="97943"/>
                    </a:cubicBezTo>
                    <a:lnTo>
                      <a:pt x="248866" y="58700"/>
                    </a:lnTo>
                    <a:cubicBezTo>
                      <a:pt x="248818" y="49251"/>
                      <a:pt x="241170" y="41603"/>
                      <a:pt x="231721" y="41555"/>
                    </a:cubicBezTo>
                    <a:lnTo>
                      <a:pt x="227816" y="41555"/>
                    </a:lnTo>
                    <a:lnTo>
                      <a:pt x="227816" y="16504"/>
                    </a:lnTo>
                    <a:cubicBezTo>
                      <a:pt x="227816" y="7141"/>
                      <a:pt x="220224" y="-450"/>
                      <a:pt x="210861" y="-450"/>
                    </a:cubicBezTo>
                    <a:lnTo>
                      <a:pt x="155521" y="-450"/>
                    </a:lnTo>
                    <a:cubicBezTo>
                      <a:pt x="146158" y="-450"/>
                      <a:pt x="138566" y="7141"/>
                      <a:pt x="138566" y="16504"/>
                    </a:cubicBezTo>
                    <a:lnTo>
                      <a:pt x="138566" y="41555"/>
                    </a:lnTo>
                    <a:lnTo>
                      <a:pt x="134661" y="41555"/>
                    </a:lnTo>
                    <a:cubicBezTo>
                      <a:pt x="125213" y="41603"/>
                      <a:pt x="117564" y="49251"/>
                      <a:pt x="117516" y="58700"/>
                    </a:cubicBezTo>
                    <a:lnTo>
                      <a:pt x="117516" y="97943"/>
                    </a:lnTo>
                    <a:cubicBezTo>
                      <a:pt x="109420" y="99296"/>
                      <a:pt x="103495" y="106306"/>
                      <a:pt x="103515" y="114517"/>
                    </a:cubicBezTo>
                    <a:lnTo>
                      <a:pt x="103515" y="328829"/>
                    </a:lnTo>
                    <a:lnTo>
                      <a:pt x="60366" y="328829"/>
                    </a:lnTo>
                    <a:lnTo>
                      <a:pt x="60366" y="277299"/>
                    </a:lnTo>
                    <a:cubicBezTo>
                      <a:pt x="86712" y="264412"/>
                      <a:pt x="103143" y="237370"/>
                      <a:pt x="102467" y="208052"/>
                    </a:cubicBezTo>
                    <a:cubicBezTo>
                      <a:pt x="102467" y="162427"/>
                      <a:pt x="59699" y="115850"/>
                      <a:pt x="57889" y="113945"/>
                    </a:cubicBezTo>
                    <a:lnTo>
                      <a:pt x="50841" y="106230"/>
                    </a:lnTo>
                    <a:lnTo>
                      <a:pt x="43697" y="113945"/>
                    </a:lnTo>
                    <a:cubicBezTo>
                      <a:pt x="41887" y="115850"/>
                      <a:pt x="-880" y="162618"/>
                      <a:pt x="-880" y="208052"/>
                    </a:cubicBezTo>
                    <a:cubicBezTo>
                      <a:pt x="-1556" y="237370"/>
                      <a:pt x="14875" y="264412"/>
                      <a:pt x="41221" y="277299"/>
                    </a:cubicBezTo>
                    <a:lnTo>
                      <a:pt x="41221" y="328829"/>
                    </a:lnTo>
                    <a:lnTo>
                      <a:pt x="3121" y="328829"/>
                    </a:lnTo>
                    <a:lnTo>
                      <a:pt x="3121" y="347879"/>
                    </a:lnTo>
                    <a:close/>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0" name="Graphic 39">
              <a:extLst>
                <a:ext uri="{FF2B5EF4-FFF2-40B4-BE49-F238E27FC236}">
                  <a16:creationId xmlns:a16="http://schemas.microsoft.com/office/drawing/2014/main" id="{9D2EC9CD-BB68-41A8-826C-9835EAED3FB7}"/>
                </a:ext>
              </a:extLst>
            </p:cNvPr>
            <p:cNvGrpSpPr>
              <a:grpSpLocks noChangeAspect="1"/>
            </p:cNvGrpSpPr>
            <p:nvPr/>
          </p:nvGrpSpPr>
          <p:grpSpPr bwMode="gray">
            <a:xfrm>
              <a:off x="8884165" y="501370"/>
              <a:ext cx="504000" cy="504000"/>
              <a:chOff x="1778065" y="2013389"/>
              <a:chExt cx="674941" cy="674941"/>
            </a:xfrm>
          </p:grpSpPr>
          <p:sp>
            <p:nvSpPr>
              <p:cNvPr id="19" name="Freeform: Shape 19">
                <a:extLst>
                  <a:ext uri="{FF2B5EF4-FFF2-40B4-BE49-F238E27FC236}">
                    <a16:creationId xmlns:a16="http://schemas.microsoft.com/office/drawing/2014/main" id="{CB586E7A-4A7B-4B9F-8B87-1767B1288C00}"/>
                  </a:ext>
                </a:extLst>
              </p:cNvPr>
              <p:cNvSpPr/>
              <p:nvPr/>
            </p:nvSpPr>
            <p:spPr bwMode="gray">
              <a:xfrm>
                <a:off x="1778065" y="2013389"/>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8C5FA0">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20" name="Freeform: Shape 20">
                <a:extLst>
                  <a:ext uri="{FF2B5EF4-FFF2-40B4-BE49-F238E27FC236}">
                    <a16:creationId xmlns:a16="http://schemas.microsoft.com/office/drawing/2014/main" id="{4333C7ED-24FB-4AFA-ADDA-EAEA707E1BE6}"/>
                  </a:ext>
                </a:extLst>
              </p:cNvPr>
              <p:cNvSpPr/>
              <p:nvPr/>
            </p:nvSpPr>
            <p:spPr bwMode="gray">
              <a:xfrm>
                <a:off x="1925952" y="2107401"/>
                <a:ext cx="363432" cy="485872"/>
              </a:xfrm>
              <a:custGeom>
                <a:avLst/>
                <a:gdLst>
                  <a:gd name="connsiteX0" fmla="*/ 34473 w 363432"/>
                  <a:gd name="connsiteY0" fmla="*/ 386551 h 485872"/>
                  <a:gd name="connsiteX1" fmla="*/ 46666 w 363432"/>
                  <a:gd name="connsiteY1" fmla="*/ 396076 h 485872"/>
                  <a:gd name="connsiteX2" fmla="*/ 53333 w 363432"/>
                  <a:gd name="connsiteY2" fmla="*/ 394075 h 485872"/>
                  <a:gd name="connsiteX3" fmla="*/ 59048 w 363432"/>
                  <a:gd name="connsiteY3" fmla="*/ 380169 h 485872"/>
                  <a:gd name="connsiteX4" fmla="*/ 43798 w 363432"/>
                  <a:gd name="connsiteY4" fmla="*/ 370768 h 485872"/>
                  <a:gd name="connsiteX5" fmla="*/ 39998 w 363432"/>
                  <a:gd name="connsiteY5" fmla="*/ 372358 h 485872"/>
                  <a:gd name="connsiteX6" fmla="*/ 34187 w 363432"/>
                  <a:gd name="connsiteY6" fmla="*/ 386265 h 485872"/>
                  <a:gd name="connsiteX7" fmla="*/ 228593 w 363432"/>
                  <a:gd name="connsiteY7" fmla="*/ 329686 h 485872"/>
                  <a:gd name="connsiteX8" fmla="*/ 212781 w 363432"/>
                  <a:gd name="connsiteY8" fmla="*/ 313875 h 485872"/>
                  <a:gd name="connsiteX9" fmla="*/ 196970 w 363432"/>
                  <a:gd name="connsiteY9" fmla="*/ 329686 h 485872"/>
                  <a:gd name="connsiteX10" fmla="*/ 212781 w 363432"/>
                  <a:gd name="connsiteY10" fmla="*/ 345498 h 485872"/>
                  <a:gd name="connsiteX11" fmla="*/ 228593 w 363432"/>
                  <a:gd name="connsiteY11" fmla="*/ 329877 h 485872"/>
                  <a:gd name="connsiteX12" fmla="*/ 228593 w 363432"/>
                  <a:gd name="connsiteY12" fmla="*/ 329686 h 485872"/>
                  <a:gd name="connsiteX13" fmla="*/ 219068 w 363432"/>
                  <a:gd name="connsiteY13" fmla="*/ 183573 h 485872"/>
                  <a:gd name="connsiteX14" fmla="*/ 237356 w 363432"/>
                  <a:gd name="connsiteY14" fmla="*/ 183573 h 485872"/>
                  <a:gd name="connsiteX15" fmla="*/ 237356 w 363432"/>
                  <a:gd name="connsiteY15" fmla="*/ 195860 h 485872"/>
                  <a:gd name="connsiteX16" fmla="*/ 267264 w 363432"/>
                  <a:gd name="connsiteY16" fmla="*/ 195860 h 485872"/>
                  <a:gd name="connsiteX17" fmla="*/ 267264 w 363432"/>
                  <a:gd name="connsiteY17" fmla="*/ 180430 h 485872"/>
                  <a:gd name="connsiteX18" fmla="*/ 253453 w 363432"/>
                  <a:gd name="connsiteY18" fmla="*/ 180430 h 485872"/>
                  <a:gd name="connsiteX19" fmla="*/ 253453 w 363432"/>
                  <a:gd name="connsiteY19" fmla="*/ 168142 h 485872"/>
                  <a:gd name="connsiteX20" fmla="*/ 219068 w 363432"/>
                  <a:gd name="connsiteY20" fmla="*/ 168142 h 485872"/>
                  <a:gd name="connsiteX21" fmla="*/ 220020 w 363432"/>
                  <a:gd name="connsiteY21" fmla="*/ 208147 h 485872"/>
                  <a:gd name="connsiteX22" fmla="*/ 199446 w 363432"/>
                  <a:gd name="connsiteY22" fmla="*/ 208147 h 485872"/>
                  <a:gd name="connsiteX23" fmla="*/ 199446 w 363432"/>
                  <a:gd name="connsiteY23" fmla="*/ 239389 h 485872"/>
                  <a:gd name="connsiteX24" fmla="*/ 215544 w 363432"/>
                  <a:gd name="connsiteY24" fmla="*/ 239389 h 485872"/>
                  <a:gd name="connsiteX25" fmla="*/ 215544 w 363432"/>
                  <a:gd name="connsiteY25" fmla="*/ 224245 h 485872"/>
                  <a:gd name="connsiteX26" fmla="*/ 236117 w 363432"/>
                  <a:gd name="connsiteY26" fmla="*/ 224245 h 485872"/>
                  <a:gd name="connsiteX27" fmla="*/ 236117 w 363432"/>
                  <a:gd name="connsiteY27" fmla="*/ 196908 h 485872"/>
                  <a:gd name="connsiteX28" fmla="*/ 220020 w 363432"/>
                  <a:gd name="connsiteY28" fmla="*/ 196908 h 485872"/>
                  <a:gd name="connsiteX29" fmla="*/ 175919 w 363432"/>
                  <a:gd name="connsiteY29" fmla="*/ 220720 h 485872"/>
                  <a:gd name="connsiteX30" fmla="*/ 165156 w 363432"/>
                  <a:gd name="connsiteY30" fmla="*/ 220720 h 485872"/>
                  <a:gd name="connsiteX31" fmla="*/ 165156 w 363432"/>
                  <a:gd name="connsiteY31" fmla="*/ 209862 h 485872"/>
                  <a:gd name="connsiteX32" fmla="*/ 175919 w 363432"/>
                  <a:gd name="connsiteY32" fmla="*/ 209862 h 485872"/>
                  <a:gd name="connsiteX33" fmla="*/ 192017 w 363432"/>
                  <a:gd name="connsiteY33" fmla="*/ 193669 h 485872"/>
                  <a:gd name="connsiteX34" fmla="*/ 149059 w 363432"/>
                  <a:gd name="connsiteY34" fmla="*/ 193669 h 485872"/>
                  <a:gd name="connsiteX35" fmla="*/ 149059 w 363432"/>
                  <a:gd name="connsiteY35" fmla="*/ 237580 h 485872"/>
                  <a:gd name="connsiteX36" fmla="*/ 192017 w 363432"/>
                  <a:gd name="connsiteY36" fmla="*/ 237580 h 485872"/>
                  <a:gd name="connsiteX37" fmla="*/ 147916 w 363432"/>
                  <a:gd name="connsiteY37" fmla="*/ 185097 h 485872"/>
                  <a:gd name="connsiteX38" fmla="*/ 165823 w 363432"/>
                  <a:gd name="connsiteY38" fmla="*/ 185097 h 485872"/>
                  <a:gd name="connsiteX39" fmla="*/ 165823 w 363432"/>
                  <a:gd name="connsiteY39" fmla="*/ 168999 h 485872"/>
                  <a:gd name="connsiteX40" fmla="*/ 148773 w 363432"/>
                  <a:gd name="connsiteY40" fmla="*/ 168999 h 485872"/>
                  <a:gd name="connsiteX41" fmla="*/ 119341 w 363432"/>
                  <a:gd name="connsiteY41" fmla="*/ 233293 h 485872"/>
                  <a:gd name="connsiteX42" fmla="*/ 119341 w 363432"/>
                  <a:gd name="connsiteY42" fmla="*/ 258439 h 485872"/>
                  <a:gd name="connsiteX43" fmla="*/ 127818 w 363432"/>
                  <a:gd name="connsiteY43" fmla="*/ 266916 h 485872"/>
                  <a:gd name="connsiteX44" fmla="*/ 127914 w 363432"/>
                  <a:gd name="connsiteY44" fmla="*/ 266916 h 485872"/>
                  <a:gd name="connsiteX45" fmla="*/ 152964 w 363432"/>
                  <a:gd name="connsiteY45" fmla="*/ 266916 h 485872"/>
                  <a:gd name="connsiteX46" fmla="*/ 162394 w 363432"/>
                  <a:gd name="connsiteY46" fmla="*/ 259297 h 485872"/>
                  <a:gd name="connsiteX47" fmla="*/ 154765 w 363432"/>
                  <a:gd name="connsiteY47" fmla="*/ 249867 h 485872"/>
                  <a:gd name="connsiteX48" fmla="*/ 152964 w 363432"/>
                  <a:gd name="connsiteY48" fmla="*/ 249867 h 485872"/>
                  <a:gd name="connsiteX49" fmla="*/ 136486 w 363432"/>
                  <a:gd name="connsiteY49" fmla="*/ 249867 h 485872"/>
                  <a:gd name="connsiteX50" fmla="*/ 136486 w 363432"/>
                  <a:gd name="connsiteY50" fmla="*/ 233293 h 485872"/>
                  <a:gd name="connsiteX51" fmla="*/ 127914 w 363432"/>
                  <a:gd name="connsiteY51" fmla="*/ 224721 h 485872"/>
                  <a:gd name="connsiteX52" fmla="*/ 119341 w 363432"/>
                  <a:gd name="connsiteY52" fmla="*/ 233293 h 485872"/>
                  <a:gd name="connsiteX53" fmla="*/ 159060 w 363432"/>
                  <a:gd name="connsiteY53" fmla="*/ 103753 h 485872"/>
                  <a:gd name="connsiteX54" fmla="*/ 161156 w 363432"/>
                  <a:gd name="connsiteY54" fmla="*/ 97943 h 485872"/>
                  <a:gd name="connsiteX55" fmla="*/ 153164 w 363432"/>
                  <a:gd name="connsiteY55" fmla="*/ 89371 h 485872"/>
                  <a:gd name="connsiteX56" fmla="*/ 152678 w 363432"/>
                  <a:gd name="connsiteY56" fmla="*/ 89371 h 485872"/>
                  <a:gd name="connsiteX57" fmla="*/ 127914 w 363432"/>
                  <a:gd name="connsiteY57" fmla="*/ 89371 h 485872"/>
                  <a:gd name="connsiteX58" fmla="*/ 119341 w 363432"/>
                  <a:gd name="connsiteY58" fmla="*/ 97943 h 485872"/>
                  <a:gd name="connsiteX59" fmla="*/ 119341 w 363432"/>
                  <a:gd name="connsiteY59" fmla="*/ 122422 h 485872"/>
                  <a:gd name="connsiteX60" fmla="*/ 127914 w 363432"/>
                  <a:gd name="connsiteY60" fmla="*/ 130995 h 485872"/>
                  <a:gd name="connsiteX61" fmla="*/ 136486 w 363432"/>
                  <a:gd name="connsiteY61" fmla="*/ 122422 h 485872"/>
                  <a:gd name="connsiteX62" fmla="*/ 136486 w 363432"/>
                  <a:gd name="connsiteY62" fmla="*/ 106515 h 485872"/>
                  <a:gd name="connsiteX63" fmla="*/ 152678 w 363432"/>
                  <a:gd name="connsiteY63" fmla="*/ 106515 h 485872"/>
                  <a:gd name="connsiteX64" fmla="*/ 159060 w 363432"/>
                  <a:gd name="connsiteY64" fmla="*/ 103753 h 485872"/>
                  <a:gd name="connsiteX65" fmla="*/ 164966 w 363432"/>
                  <a:gd name="connsiteY65" fmla="*/ 135376 h 485872"/>
                  <a:gd name="connsiteX66" fmla="*/ 175729 w 363432"/>
                  <a:gd name="connsiteY66" fmla="*/ 135376 h 485872"/>
                  <a:gd name="connsiteX67" fmla="*/ 175729 w 363432"/>
                  <a:gd name="connsiteY67" fmla="*/ 146235 h 485872"/>
                  <a:gd name="connsiteX68" fmla="*/ 164966 w 363432"/>
                  <a:gd name="connsiteY68" fmla="*/ 146235 h 485872"/>
                  <a:gd name="connsiteX69" fmla="*/ 148869 w 363432"/>
                  <a:gd name="connsiteY69" fmla="*/ 162332 h 485872"/>
                  <a:gd name="connsiteX70" fmla="*/ 191826 w 363432"/>
                  <a:gd name="connsiteY70" fmla="*/ 162332 h 485872"/>
                  <a:gd name="connsiteX71" fmla="*/ 191826 w 363432"/>
                  <a:gd name="connsiteY71" fmla="*/ 119279 h 485872"/>
                  <a:gd name="connsiteX72" fmla="*/ 148869 w 363432"/>
                  <a:gd name="connsiteY72" fmla="*/ 119279 h 485872"/>
                  <a:gd name="connsiteX73" fmla="*/ 213258 w 363432"/>
                  <a:gd name="connsiteY73" fmla="*/ 154617 h 485872"/>
                  <a:gd name="connsiteX74" fmla="*/ 227355 w 363432"/>
                  <a:gd name="connsiteY74" fmla="*/ 154617 h 485872"/>
                  <a:gd name="connsiteX75" fmla="*/ 227355 w 363432"/>
                  <a:gd name="connsiteY75" fmla="*/ 118517 h 485872"/>
                  <a:gd name="connsiteX76" fmla="*/ 211257 w 363432"/>
                  <a:gd name="connsiteY76" fmla="*/ 118517 h 485872"/>
                  <a:gd name="connsiteX77" fmla="*/ 211257 w 363432"/>
                  <a:gd name="connsiteY77" fmla="*/ 138520 h 485872"/>
                  <a:gd name="connsiteX78" fmla="*/ 197160 w 363432"/>
                  <a:gd name="connsiteY78" fmla="*/ 138520 h 485872"/>
                  <a:gd name="connsiteX79" fmla="*/ 197160 w 363432"/>
                  <a:gd name="connsiteY79" fmla="*/ 169285 h 485872"/>
                  <a:gd name="connsiteX80" fmla="*/ 180777 w 363432"/>
                  <a:gd name="connsiteY80" fmla="*/ 169285 h 485872"/>
                  <a:gd name="connsiteX81" fmla="*/ 180777 w 363432"/>
                  <a:gd name="connsiteY81" fmla="*/ 185382 h 485872"/>
                  <a:gd name="connsiteX82" fmla="*/ 213258 w 363432"/>
                  <a:gd name="connsiteY82" fmla="*/ 185382 h 485872"/>
                  <a:gd name="connsiteX83" fmla="*/ 260025 w 363432"/>
                  <a:gd name="connsiteY83" fmla="*/ 146235 h 485872"/>
                  <a:gd name="connsiteX84" fmla="*/ 249262 w 363432"/>
                  <a:gd name="connsiteY84" fmla="*/ 146235 h 485872"/>
                  <a:gd name="connsiteX85" fmla="*/ 249262 w 363432"/>
                  <a:gd name="connsiteY85" fmla="*/ 135662 h 485872"/>
                  <a:gd name="connsiteX86" fmla="*/ 260025 w 363432"/>
                  <a:gd name="connsiteY86" fmla="*/ 135662 h 485872"/>
                  <a:gd name="connsiteX87" fmla="*/ 276122 w 363432"/>
                  <a:gd name="connsiteY87" fmla="*/ 119279 h 485872"/>
                  <a:gd name="connsiteX88" fmla="*/ 233165 w 363432"/>
                  <a:gd name="connsiteY88" fmla="*/ 119279 h 485872"/>
                  <a:gd name="connsiteX89" fmla="*/ 233165 w 363432"/>
                  <a:gd name="connsiteY89" fmla="*/ 162332 h 485872"/>
                  <a:gd name="connsiteX90" fmla="*/ 276122 w 363432"/>
                  <a:gd name="connsiteY90" fmla="*/ 162332 h 485872"/>
                  <a:gd name="connsiteX91" fmla="*/ 296887 w 363432"/>
                  <a:gd name="connsiteY91" fmla="*/ 121184 h 485872"/>
                  <a:gd name="connsiteX92" fmla="*/ 296887 w 363432"/>
                  <a:gd name="connsiteY92" fmla="*/ 97943 h 485872"/>
                  <a:gd name="connsiteX93" fmla="*/ 288315 w 363432"/>
                  <a:gd name="connsiteY93" fmla="*/ 89371 h 485872"/>
                  <a:gd name="connsiteX94" fmla="*/ 265741 w 363432"/>
                  <a:gd name="connsiteY94" fmla="*/ 89371 h 485872"/>
                  <a:gd name="connsiteX95" fmla="*/ 257263 w 363432"/>
                  <a:gd name="connsiteY95" fmla="*/ 97848 h 485872"/>
                  <a:gd name="connsiteX96" fmla="*/ 257263 w 363432"/>
                  <a:gd name="connsiteY96" fmla="*/ 97943 h 485872"/>
                  <a:gd name="connsiteX97" fmla="*/ 265255 w 363432"/>
                  <a:gd name="connsiteY97" fmla="*/ 106515 h 485872"/>
                  <a:gd name="connsiteX98" fmla="*/ 265741 w 363432"/>
                  <a:gd name="connsiteY98" fmla="*/ 106515 h 485872"/>
                  <a:gd name="connsiteX99" fmla="*/ 279837 w 363432"/>
                  <a:gd name="connsiteY99" fmla="*/ 106515 h 485872"/>
                  <a:gd name="connsiteX100" fmla="*/ 279837 w 363432"/>
                  <a:gd name="connsiteY100" fmla="*/ 121184 h 485872"/>
                  <a:gd name="connsiteX101" fmla="*/ 289267 w 363432"/>
                  <a:gd name="connsiteY101" fmla="*/ 128804 h 485872"/>
                  <a:gd name="connsiteX102" fmla="*/ 296887 w 363432"/>
                  <a:gd name="connsiteY102" fmla="*/ 121184 h 485872"/>
                  <a:gd name="connsiteX103" fmla="*/ 344512 w 363432"/>
                  <a:gd name="connsiteY103" fmla="*/ 77940 h 485872"/>
                  <a:gd name="connsiteX104" fmla="*/ 339654 w 363432"/>
                  <a:gd name="connsiteY104" fmla="*/ 84894 h 485872"/>
                  <a:gd name="connsiteX105" fmla="*/ 321176 w 363432"/>
                  <a:gd name="connsiteY105" fmla="*/ 96610 h 485872"/>
                  <a:gd name="connsiteX106" fmla="*/ 321176 w 363432"/>
                  <a:gd name="connsiteY106" fmla="*/ 70416 h 485872"/>
                  <a:gd name="connsiteX107" fmla="*/ 327843 w 363432"/>
                  <a:gd name="connsiteY107" fmla="*/ 66130 h 485872"/>
                  <a:gd name="connsiteX108" fmla="*/ 343084 w 363432"/>
                  <a:gd name="connsiteY108" fmla="*/ 69558 h 485872"/>
                  <a:gd name="connsiteX109" fmla="*/ 344512 w 363432"/>
                  <a:gd name="connsiteY109" fmla="*/ 77940 h 485872"/>
                  <a:gd name="connsiteX110" fmla="*/ 326224 w 363432"/>
                  <a:gd name="connsiteY110" fmla="*/ 143758 h 485872"/>
                  <a:gd name="connsiteX111" fmla="*/ 331844 w 363432"/>
                  <a:gd name="connsiteY111" fmla="*/ 142139 h 485872"/>
                  <a:gd name="connsiteX112" fmla="*/ 334225 w 363432"/>
                  <a:gd name="connsiteY112" fmla="*/ 142139 h 485872"/>
                  <a:gd name="connsiteX113" fmla="*/ 342026 w 363432"/>
                  <a:gd name="connsiteY113" fmla="*/ 154893 h 485872"/>
                  <a:gd name="connsiteX114" fmla="*/ 337654 w 363432"/>
                  <a:gd name="connsiteY114" fmla="*/ 161189 h 485872"/>
                  <a:gd name="connsiteX115" fmla="*/ 328129 w 363432"/>
                  <a:gd name="connsiteY115" fmla="*/ 167571 h 485872"/>
                  <a:gd name="connsiteX116" fmla="*/ 311556 w 363432"/>
                  <a:gd name="connsiteY116" fmla="*/ 176238 h 485872"/>
                  <a:gd name="connsiteX117" fmla="*/ 309079 w 363432"/>
                  <a:gd name="connsiteY117" fmla="*/ 176238 h 485872"/>
                  <a:gd name="connsiteX118" fmla="*/ 300945 w 363432"/>
                  <a:gd name="connsiteY118" fmla="*/ 163856 h 485872"/>
                  <a:gd name="connsiteX119" fmla="*/ 300983 w 363432"/>
                  <a:gd name="connsiteY119" fmla="*/ 163665 h 485872"/>
                  <a:gd name="connsiteX120" fmla="*/ 316604 w 363432"/>
                  <a:gd name="connsiteY120" fmla="*/ 149949 h 485872"/>
                  <a:gd name="connsiteX121" fmla="*/ 326700 w 363432"/>
                  <a:gd name="connsiteY121" fmla="*/ 143568 h 485872"/>
                  <a:gd name="connsiteX122" fmla="*/ 304602 w 363432"/>
                  <a:gd name="connsiteY122" fmla="*/ 137377 h 485872"/>
                  <a:gd name="connsiteX123" fmla="*/ 296506 w 363432"/>
                  <a:gd name="connsiteY123" fmla="*/ 142520 h 485872"/>
                  <a:gd name="connsiteX124" fmla="*/ 284124 w 363432"/>
                  <a:gd name="connsiteY124" fmla="*/ 171095 h 485872"/>
                  <a:gd name="connsiteX125" fmla="*/ 293649 w 363432"/>
                  <a:gd name="connsiteY125" fmla="*/ 187478 h 485872"/>
                  <a:gd name="connsiteX126" fmla="*/ 293649 w 363432"/>
                  <a:gd name="connsiteY126" fmla="*/ 187478 h 485872"/>
                  <a:gd name="connsiteX127" fmla="*/ 275170 w 363432"/>
                  <a:gd name="connsiteY127" fmla="*/ 207671 h 485872"/>
                  <a:gd name="connsiteX128" fmla="*/ 259740 w 363432"/>
                  <a:gd name="connsiteY128" fmla="*/ 207671 h 485872"/>
                  <a:gd name="connsiteX129" fmla="*/ 259740 w 363432"/>
                  <a:gd name="connsiteY129" fmla="*/ 221006 h 485872"/>
                  <a:gd name="connsiteX130" fmla="*/ 244976 w 363432"/>
                  <a:gd name="connsiteY130" fmla="*/ 221006 h 485872"/>
                  <a:gd name="connsiteX131" fmla="*/ 244976 w 363432"/>
                  <a:gd name="connsiteY131" fmla="*/ 237580 h 485872"/>
                  <a:gd name="connsiteX132" fmla="*/ 275837 w 363432"/>
                  <a:gd name="connsiteY132" fmla="*/ 237580 h 485872"/>
                  <a:gd name="connsiteX133" fmla="*/ 275837 w 363432"/>
                  <a:gd name="connsiteY133" fmla="*/ 222911 h 485872"/>
                  <a:gd name="connsiteX134" fmla="*/ 290981 w 363432"/>
                  <a:gd name="connsiteY134" fmla="*/ 239485 h 485872"/>
                  <a:gd name="connsiteX135" fmla="*/ 285647 w 363432"/>
                  <a:gd name="connsiteY135" fmla="*/ 250438 h 485872"/>
                  <a:gd name="connsiteX136" fmla="*/ 266597 w 363432"/>
                  <a:gd name="connsiteY136" fmla="*/ 250438 h 485872"/>
                  <a:gd name="connsiteX137" fmla="*/ 260216 w 363432"/>
                  <a:gd name="connsiteY137" fmla="*/ 253201 h 485872"/>
                  <a:gd name="connsiteX138" fmla="*/ 258120 w 363432"/>
                  <a:gd name="connsiteY138" fmla="*/ 259011 h 485872"/>
                  <a:gd name="connsiteX139" fmla="*/ 266017 w 363432"/>
                  <a:gd name="connsiteY139" fmla="*/ 267488 h 485872"/>
                  <a:gd name="connsiteX140" fmla="*/ 266597 w 363432"/>
                  <a:gd name="connsiteY140" fmla="*/ 267488 h 485872"/>
                  <a:gd name="connsiteX141" fmla="*/ 287648 w 363432"/>
                  <a:gd name="connsiteY141" fmla="*/ 267488 h 485872"/>
                  <a:gd name="connsiteX142" fmla="*/ 304602 w 363432"/>
                  <a:gd name="connsiteY142" fmla="*/ 282061 h 485872"/>
                  <a:gd name="connsiteX143" fmla="*/ 304602 w 363432"/>
                  <a:gd name="connsiteY143" fmla="*/ 291586 h 485872"/>
                  <a:gd name="connsiteX144" fmla="*/ 115055 w 363432"/>
                  <a:gd name="connsiteY144" fmla="*/ 291586 h 485872"/>
                  <a:gd name="connsiteX145" fmla="*/ 115055 w 363432"/>
                  <a:gd name="connsiteY145" fmla="*/ 52318 h 485872"/>
                  <a:gd name="connsiteX146" fmla="*/ 304888 w 363432"/>
                  <a:gd name="connsiteY146" fmla="*/ 52318 h 485872"/>
                  <a:gd name="connsiteX147" fmla="*/ 304888 w 363432"/>
                  <a:gd name="connsiteY147" fmla="*/ 66130 h 485872"/>
                  <a:gd name="connsiteX148" fmla="*/ 304888 w 363432"/>
                  <a:gd name="connsiteY148" fmla="*/ 91466 h 485872"/>
                  <a:gd name="connsiteX149" fmla="*/ 304888 w 363432"/>
                  <a:gd name="connsiteY149" fmla="*/ 110516 h 485872"/>
                  <a:gd name="connsiteX150" fmla="*/ 304031 w 363432"/>
                  <a:gd name="connsiteY150" fmla="*/ 34697 h 485872"/>
                  <a:gd name="connsiteX151" fmla="*/ 115626 w 363432"/>
                  <a:gd name="connsiteY151" fmla="*/ 34697 h 485872"/>
                  <a:gd name="connsiteX152" fmla="*/ 137819 w 363432"/>
                  <a:gd name="connsiteY152" fmla="*/ 16885 h 485872"/>
                  <a:gd name="connsiteX153" fmla="*/ 282123 w 363432"/>
                  <a:gd name="connsiteY153" fmla="*/ 16885 h 485872"/>
                  <a:gd name="connsiteX154" fmla="*/ 304412 w 363432"/>
                  <a:gd name="connsiteY154" fmla="*/ 34697 h 485872"/>
                  <a:gd name="connsiteX155" fmla="*/ 115150 w 363432"/>
                  <a:gd name="connsiteY155" fmla="*/ 307779 h 485872"/>
                  <a:gd name="connsiteX156" fmla="*/ 304984 w 363432"/>
                  <a:gd name="connsiteY156" fmla="*/ 307779 h 485872"/>
                  <a:gd name="connsiteX157" fmla="*/ 304984 w 363432"/>
                  <a:gd name="connsiteY157" fmla="*/ 333401 h 485872"/>
                  <a:gd name="connsiteX158" fmla="*/ 282123 w 363432"/>
                  <a:gd name="connsiteY158" fmla="*/ 356166 h 485872"/>
                  <a:gd name="connsiteX159" fmla="*/ 137819 w 363432"/>
                  <a:gd name="connsiteY159" fmla="*/ 356166 h 485872"/>
                  <a:gd name="connsiteX160" fmla="*/ 115055 w 363432"/>
                  <a:gd name="connsiteY160" fmla="*/ 333401 h 485872"/>
                  <a:gd name="connsiteX161" fmla="*/ 303364 w 363432"/>
                  <a:gd name="connsiteY161" fmla="*/ 259297 h 485872"/>
                  <a:gd name="connsiteX162" fmla="*/ 305269 w 363432"/>
                  <a:gd name="connsiteY162" fmla="*/ 248629 h 485872"/>
                  <a:gd name="connsiteX163" fmla="*/ 317747 w 363432"/>
                  <a:gd name="connsiteY163" fmla="*/ 245390 h 485872"/>
                  <a:gd name="connsiteX164" fmla="*/ 321366 w 363432"/>
                  <a:gd name="connsiteY164" fmla="*/ 245390 h 485872"/>
                  <a:gd name="connsiteX165" fmla="*/ 328510 w 363432"/>
                  <a:gd name="connsiteY165" fmla="*/ 248152 h 485872"/>
                  <a:gd name="connsiteX166" fmla="*/ 331558 w 363432"/>
                  <a:gd name="connsiteY166" fmla="*/ 255105 h 485872"/>
                  <a:gd name="connsiteX167" fmla="*/ 322719 w 363432"/>
                  <a:gd name="connsiteY167" fmla="*/ 265278 h 485872"/>
                  <a:gd name="connsiteX168" fmla="*/ 322033 w 363432"/>
                  <a:gd name="connsiteY168" fmla="*/ 265297 h 485872"/>
                  <a:gd name="connsiteX169" fmla="*/ 312508 w 363432"/>
                  <a:gd name="connsiteY169" fmla="*/ 265297 h 485872"/>
                  <a:gd name="connsiteX170" fmla="*/ 302983 w 363432"/>
                  <a:gd name="connsiteY170" fmla="*/ 259201 h 485872"/>
                  <a:gd name="connsiteX171" fmla="*/ 329272 w 363432"/>
                  <a:gd name="connsiteY171" fmla="*/ 215767 h 485872"/>
                  <a:gd name="connsiteX172" fmla="*/ 317747 w 363432"/>
                  <a:gd name="connsiteY172" fmla="*/ 219482 h 485872"/>
                  <a:gd name="connsiteX173" fmla="*/ 301364 w 363432"/>
                  <a:gd name="connsiteY173" fmla="*/ 223863 h 485872"/>
                  <a:gd name="connsiteX174" fmla="*/ 297268 w 363432"/>
                  <a:gd name="connsiteY174" fmla="*/ 222625 h 485872"/>
                  <a:gd name="connsiteX175" fmla="*/ 292029 w 363432"/>
                  <a:gd name="connsiteY175" fmla="*/ 216529 h 485872"/>
                  <a:gd name="connsiteX176" fmla="*/ 292791 w 363432"/>
                  <a:gd name="connsiteY176" fmla="*/ 208528 h 485872"/>
                  <a:gd name="connsiteX177" fmla="*/ 311841 w 363432"/>
                  <a:gd name="connsiteY177" fmla="*/ 199003 h 485872"/>
                  <a:gd name="connsiteX178" fmla="*/ 323176 w 363432"/>
                  <a:gd name="connsiteY178" fmla="*/ 195479 h 485872"/>
                  <a:gd name="connsiteX179" fmla="*/ 326319 w 363432"/>
                  <a:gd name="connsiteY179" fmla="*/ 194907 h 485872"/>
                  <a:gd name="connsiteX180" fmla="*/ 331177 w 363432"/>
                  <a:gd name="connsiteY180" fmla="*/ 196146 h 485872"/>
                  <a:gd name="connsiteX181" fmla="*/ 335254 w 363432"/>
                  <a:gd name="connsiteY181" fmla="*/ 210395 h 485872"/>
                  <a:gd name="connsiteX182" fmla="*/ 329558 w 363432"/>
                  <a:gd name="connsiteY182" fmla="*/ 215196 h 485872"/>
                  <a:gd name="connsiteX183" fmla="*/ 358133 w 363432"/>
                  <a:gd name="connsiteY183" fmla="*/ 59557 h 485872"/>
                  <a:gd name="connsiteX184" fmla="*/ 321747 w 363432"/>
                  <a:gd name="connsiteY184" fmla="*/ 50032 h 485872"/>
                  <a:gd name="connsiteX185" fmla="*/ 321747 w 363432"/>
                  <a:gd name="connsiteY185" fmla="*/ 39460 h 485872"/>
                  <a:gd name="connsiteX186" fmla="*/ 281837 w 363432"/>
                  <a:gd name="connsiteY186" fmla="*/ -450 h 485872"/>
                  <a:gd name="connsiteX187" fmla="*/ 137819 w 363432"/>
                  <a:gd name="connsiteY187" fmla="*/ -450 h 485872"/>
                  <a:gd name="connsiteX188" fmla="*/ 97910 w 363432"/>
                  <a:gd name="connsiteY188" fmla="*/ 39460 h 485872"/>
                  <a:gd name="connsiteX189" fmla="*/ 97910 w 363432"/>
                  <a:gd name="connsiteY189" fmla="*/ 85561 h 485872"/>
                  <a:gd name="connsiteX190" fmla="*/ 88385 w 363432"/>
                  <a:gd name="connsiteY190" fmla="*/ 83465 h 485872"/>
                  <a:gd name="connsiteX191" fmla="*/ 61886 w 363432"/>
                  <a:gd name="connsiteY191" fmla="*/ 111621 h 485872"/>
                  <a:gd name="connsiteX192" fmla="*/ 61905 w 363432"/>
                  <a:gd name="connsiteY192" fmla="*/ 112040 h 485872"/>
                  <a:gd name="connsiteX193" fmla="*/ 40855 w 363432"/>
                  <a:gd name="connsiteY193" fmla="*/ 194527 h 485872"/>
                  <a:gd name="connsiteX194" fmla="*/ 27616 w 363432"/>
                  <a:gd name="connsiteY194" fmla="*/ 261202 h 485872"/>
                  <a:gd name="connsiteX195" fmla="*/ 30187 w 363432"/>
                  <a:gd name="connsiteY195" fmla="*/ 269298 h 485872"/>
                  <a:gd name="connsiteX196" fmla="*/ 43808 w 363432"/>
                  <a:gd name="connsiteY196" fmla="*/ 326448 h 485872"/>
                  <a:gd name="connsiteX197" fmla="*/ 1993 w 363432"/>
                  <a:gd name="connsiteY197" fmla="*/ 363500 h 485872"/>
                  <a:gd name="connsiteX198" fmla="*/ 1203 w 363432"/>
                  <a:gd name="connsiteY198" fmla="*/ 375464 h 485872"/>
                  <a:gd name="connsiteX199" fmla="*/ 1326 w 363432"/>
                  <a:gd name="connsiteY199" fmla="*/ 375597 h 485872"/>
                  <a:gd name="connsiteX200" fmla="*/ 13328 w 363432"/>
                  <a:gd name="connsiteY200" fmla="*/ 376359 h 485872"/>
                  <a:gd name="connsiteX201" fmla="*/ 50761 w 363432"/>
                  <a:gd name="connsiteY201" fmla="*/ 343116 h 485872"/>
                  <a:gd name="connsiteX202" fmla="*/ 155536 w 363432"/>
                  <a:gd name="connsiteY202" fmla="*/ 456559 h 485872"/>
                  <a:gd name="connsiteX203" fmla="*/ 140296 w 363432"/>
                  <a:gd name="connsiteY203" fmla="*/ 470656 h 485872"/>
                  <a:gd name="connsiteX204" fmla="*/ 139696 w 363432"/>
                  <a:gd name="connsiteY204" fmla="*/ 482629 h 485872"/>
                  <a:gd name="connsiteX205" fmla="*/ 146106 w 363432"/>
                  <a:gd name="connsiteY205" fmla="*/ 485420 h 485872"/>
                  <a:gd name="connsiteX206" fmla="*/ 151917 w 363432"/>
                  <a:gd name="connsiteY206" fmla="*/ 483134 h 485872"/>
                  <a:gd name="connsiteX207" fmla="*/ 173348 w 363432"/>
                  <a:gd name="connsiteY207" fmla="*/ 463322 h 485872"/>
                  <a:gd name="connsiteX208" fmla="*/ 176110 w 363432"/>
                  <a:gd name="connsiteY208" fmla="*/ 457321 h 485872"/>
                  <a:gd name="connsiteX209" fmla="*/ 173824 w 363432"/>
                  <a:gd name="connsiteY209" fmla="*/ 451225 h 485872"/>
                  <a:gd name="connsiteX210" fmla="*/ 60381 w 363432"/>
                  <a:gd name="connsiteY210" fmla="*/ 328829 h 485872"/>
                  <a:gd name="connsiteX211" fmla="*/ 46093 w 363432"/>
                  <a:gd name="connsiteY211" fmla="*/ 264345 h 485872"/>
                  <a:gd name="connsiteX212" fmla="*/ 43998 w 363432"/>
                  <a:gd name="connsiteY212" fmla="*/ 256630 h 485872"/>
                  <a:gd name="connsiteX213" fmla="*/ 56476 w 363432"/>
                  <a:gd name="connsiteY213" fmla="*/ 202147 h 485872"/>
                  <a:gd name="connsiteX214" fmla="*/ 79050 w 363432"/>
                  <a:gd name="connsiteY214" fmla="*/ 112897 h 485872"/>
                  <a:gd name="connsiteX215" fmla="*/ 88575 w 363432"/>
                  <a:gd name="connsiteY215" fmla="*/ 100896 h 485872"/>
                  <a:gd name="connsiteX216" fmla="*/ 98100 w 363432"/>
                  <a:gd name="connsiteY216" fmla="*/ 113564 h 485872"/>
                  <a:gd name="connsiteX217" fmla="*/ 98100 w 363432"/>
                  <a:gd name="connsiteY217" fmla="*/ 333496 h 485872"/>
                  <a:gd name="connsiteX218" fmla="*/ 138010 w 363432"/>
                  <a:gd name="connsiteY218" fmla="*/ 373406 h 485872"/>
                  <a:gd name="connsiteX219" fmla="*/ 249548 w 363432"/>
                  <a:gd name="connsiteY219" fmla="*/ 373406 h 485872"/>
                  <a:gd name="connsiteX220" fmla="*/ 195065 w 363432"/>
                  <a:gd name="connsiteY220" fmla="*/ 409982 h 485872"/>
                  <a:gd name="connsiteX221" fmla="*/ 169824 w 363432"/>
                  <a:gd name="connsiteY221" fmla="*/ 422460 h 485872"/>
                  <a:gd name="connsiteX222" fmla="*/ 166394 w 363432"/>
                  <a:gd name="connsiteY222" fmla="*/ 428080 h 485872"/>
                  <a:gd name="connsiteX223" fmla="*/ 167823 w 363432"/>
                  <a:gd name="connsiteY223" fmla="*/ 434461 h 485872"/>
                  <a:gd name="connsiteX224" fmla="*/ 174776 w 363432"/>
                  <a:gd name="connsiteY224" fmla="*/ 437986 h 485872"/>
                  <a:gd name="connsiteX225" fmla="*/ 179825 w 363432"/>
                  <a:gd name="connsiteY225" fmla="*/ 436366 h 485872"/>
                  <a:gd name="connsiteX226" fmla="*/ 201732 w 363432"/>
                  <a:gd name="connsiteY226" fmla="*/ 425698 h 485872"/>
                  <a:gd name="connsiteX227" fmla="*/ 269550 w 363432"/>
                  <a:gd name="connsiteY227" fmla="*/ 374454 h 485872"/>
                  <a:gd name="connsiteX228" fmla="*/ 269550 w 363432"/>
                  <a:gd name="connsiteY228" fmla="*/ 373406 h 485872"/>
                  <a:gd name="connsiteX229" fmla="*/ 282123 w 363432"/>
                  <a:gd name="connsiteY229" fmla="*/ 373406 h 485872"/>
                  <a:gd name="connsiteX230" fmla="*/ 322033 w 363432"/>
                  <a:gd name="connsiteY230" fmla="*/ 333496 h 485872"/>
                  <a:gd name="connsiteX231" fmla="*/ 322033 w 363432"/>
                  <a:gd name="connsiteY231" fmla="*/ 282347 h 485872"/>
                  <a:gd name="connsiteX232" fmla="*/ 341083 w 363432"/>
                  <a:gd name="connsiteY232" fmla="*/ 273965 h 485872"/>
                  <a:gd name="connsiteX233" fmla="*/ 346417 w 363432"/>
                  <a:gd name="connsiteY233" fmla="*/ 244723 h 485872"/>
                  <a:gd name="connsiteX234" fmla="*/ 335178 w 363432"/>
                  <a:gd name="connsiteY234" fmla="*/ 232055 h 485872"/>
                  <a:gd name="connsiteX235" fmla="*/ 350799 w 363432"/>
                  <a:gd name="connsiteY235" fmla="*/ 218720 h 485872"/>
                  <a:gd name="connsiteX236" fmla="*/ 352609 w 363432"/>
                  <a:gd name="connsiteY236" fmla="*/ 197670 h 485872"/>
                  <a:gd name="connsiteX237" fmla="*/ 338987 w 363432"/>
                  <a:gd name="connsiteY237" fmla="*/ 181477 h 485872"/>
                  <a:gd name="connsiteX238" fmla="*/ 347560 w 363432"/>
                  <a:gd name="connsiteY238" fmla="*/ 176048 h 485872"/>
                  <a:gd name="connsiteX239" fmla="*/ 359752 w 363432"/>
                  <a:gd name="connsiteY239" fmla="*/ 158713 h 485872"/>
                  <a:gd name="connsiteX240" fmla="*/ 338483 w 363432"/>
                  <a:gd name="connsiteY240" fmla="*/ 125632 h 485872"/>
                  <a:gd name="connsiteX241" fmla="*/ 332606 w 363432"/>
                  <a:gd name="connsiteY241" fmla="*/ 124994 h 485872"/>
                  <a:gd name="connsiteX242" fmla="*/ 321938 w 363432"/>
                  <a:gd name="connsiteY242" fmla="*/ 127375 h 485872"/>
                  <a:gd name="connsiteX243" fmla="*/ 321938 w 363432"/>
                  <a:gd name="connsiteY243" fmla="*/ 116707 h 485872"/>
                  <a:gd name="connsiteX244" fmla="*/ 349560 w 363432"/>
                  <a:gd name="connsiteY244" fmla="*/ 99181 h 485872"/>
                  <a:gd name="connsiteX245" fmla="*/ 358323 w 363432"/>
                  <a:gd name="connsiteY245" fmla="*/ 60319 h 48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63432" h="485872">
                    <a:moveTo>
                      <a:pt x="34473" y="386551"/>
                    </a:moveTo>
                    <a:cubicBezTo>
                      <a:pt x="36045" y="392037"/>
                      <a:pt x="40969" y="395885"/>
                      <a:pt x="46666" y="396076"/>
                    </a:cubicBezTo>
                    <a:cubicBezTo>
                      <a:pt x="49037" y="396047"/>
                      <a:pt x="51342" y="395361"/>
                      <a:pt x="53333" y="394075"/>
                    </a:cubicBezTo>
                    <a:cubicBezTo>
                      <a:pt x="58267" y="391351"/>
                      <a:pt x="60639" y="385569"/>
                      <a:pt x="59048" y="380169"/>
                    </a:cubicBezTo>
                    <a:cubicBezTo>
                      <a:pt x="57428" y="373358"/>
                      <a:pt x="50599" y="369158"/>
                      <a:pt x="43798" y="370768"/>
                    </a:cubicBezTo>
                    <a:cubicBezTo>
                      <a:pt x="42455" y="371091"/>
                      <a:pt x="41169" y="371625"/>
                      <a:pt x="39998" y="372358"/>
                    </a:cubicBezTo>
                    <a:cubicBezTo>
                      <a:pt x="35026" y="375044"/>
                      <a:pt x="32607" y="380836"/>
                      <a:pt x="34187" y="386265"/>
                    </a:cubicBezTo>
                    <a:moveTo>
                      <a:pt x="228593" y="329686"/>
                    </a:moveTo>
                    <a:cubicBezTo>
                      <a:pt x="228593" y="320952"/>
                      <a:pt x="221516" y="313875"/>
                      <a:pt x="212781" y="313875"/>
                    </a:cubicBezTo>
                    <a:cubicBezTo>
                      <a:pt x="204047" y="313875"/>
                      <a:pt x="196970" y="320952"/>
                      <a:pt x="196970" y="329686"/>
                    </a:cubicBezTo>
                    <a:cubicBezTo>
                      <a:pt x="196970" y="338421"/>
                      <a:pt x="204047" y="345498"/>
                      <a:pt x="212781" y="345498"/>
                    </a:cubicBezTo>
                    <a:cubicBezTo>
                      <a:pt x="221458" y="345555"/>
                      <a:pt x="228545" y="338554"/>
                      <a:pt x="228593" y="329877"/>
                    </a:cubicBezTo>
                    <a:cubicBezTo>
                      <a:pt x="228593" y="329810"/>
                      <a:pt x="228593" y="329753"/>
                      <a:pt x="228593" y="329686"/>
                    </a:cubicBezTo>
                    <a:moveTo>
                      <a:pt x="219068" y="183573"/>
                    </a:moveTo>
                    <a:lnTo>
                      <a:pt x="237356" y="183573"/>
                    </a:lnTo>
                    <a:lnTo>
                      <a:pt x="237356" y="195860"/>
                    </a:lnTo>
                    <a:lnTo>
                      <a:pt x="267264" y="195860"/>
                    </a:lnTo>
                    <a:lnTo>
                      <a:pt x="267264" y="180430"/>
                    </a:lnTo>
                    <a:lnTo>
                      <a:pt x="253453" y="180430"/>
                    </a:lnTo>
                    <a:lnTo>
                      <a:pt x="253453" y="168142"/>
                    </a:lnTo>
                    <a:lnTo>
                      <a:pt x="219068" y="168142"/>
                    </a:lnTo>
                    <a:close/>
                    <a:moveTo>
                      <a:pt x="220020" y="208147"/>
                    </a:moveTo>
                    <a:lnTo>
                      <a:pt x="199446" y="208147"/>
                    </a:lnTo>
                    <a:lnTo>
                      <a:pt x="199446" y="239389"/>
                    </a:lnTo>
                    <a:lnTo>
                      <a:pt x="215544" y="239389"/>
                    </a:lnTo>
                    <a:lnTo>
                      <a:pt x="215544" y="224245"/>
                    </a:lnTo>
                    <a:lnTo>
                      <a:pt x="236117" y="224245"/>
                    </a:lnTo>
                    <a:lnTo>
                      <a:pt x="236117" y="196908"/>
                    </a:lnTo>
                    <a:lnTo>
                      <a:pt x="220020" y="196908"/>
                    </a:lnTo>
                    <a:close/>
                    <a:moveTo>
                      <a:pt x="175919" y="220720"/>
                    </a:moveTo>
                    <a:lnTo>
                      <a:pt x="165156" y="220720"/>
                    </a:lnTo>
                    <a:lnTo>
                      <a:pt x="165156" y="209862"/>
                    </a:lnTo>
                    <a:lnTo>
                      <a:pt x="175919" y="209862"/>
                    </a:lnTo>
                    <a:close/>
                    <a:moveTo>
                      <a:pt x="192017" y="193669"/>
                    </a:moveTo>
                    <a:lnTo>
                      <a:pt x="149059" y="193669"/>
                    </a:lnTo>
                    <a:lnTo>
                      <a:pt x="149059" y="237580"/>
                    </a:lnTo>
                    <a:lnTo>
                      <a:pt x="192017" y="237580"/>
                    </a:lnTo>
                    <a:close/>
                    <a:moveTo>
                      <a:pt x="147916" y="185097"/>
                    </a:moveTo>
                    <a:lnTo>
                      <a:pt x="165823" y="185097"/>
                    </a:lnTo>
                    <a:lnTo>
                      <a:pt x="165823" y="168999"/>
                    </a:lnTo>
                    <a:lnTo>
                      <a:pt x="148773" y="168999"/>
                    </a:lnTo>
                    <a:close/>
                    <a:moveTo>
                      <a:pt x="119341" y="233293"/>
                    </a:moveTo>
                    <a:lnTo>
                      <a:pt x="119341" y="258439"/>
                    </a:lnTo>
                    <a:cubicBezTo>
                      <a:pt x="119341" y="263126"/>
                      <a:pt x="123132" y="266916"/>
                      <a:pt x="127818" y="266916"/>
                    </a:cubicBezTo>
                    <a:cubicBezTo>
                      <a:pt x="127847" y="266916"/>
                      <a:pt x="127885" y="266916"/>
                      <a:pt x="127914" y="266916"/>
                    </a:cubicBezTo>
                    <a:lnTo>
                      <a:pt x="152964" y="266916"/>
                    </a:lnTo>
                    <a:cubicBezTo>
                      <a:pt x="157670" y="267412"/>
                      <a:pt x="161889" y="264002"/>
                      <a:pt x="162394" y="259297"/>
                    </a:cubicBezTo>
                    <a:cubicBezTo>
                      <a:pt x="162889" y="254582"/>
                      <a:pt x="159480" y="250362"/>
                      <a:pt x="154765" y="249867"/>
                    </a:cubicBezTo>
                    <a:cubicBezTo>
                      <a:pt x="154164" y="249800"/>
                      <a:pt x="153564" y="249800"/>
                      <a:pt x="152964" y="249867"/>
                    </a:cubicBezTo>
                    <a:lnTo>
                      <a:pt x="136486" y="249867"/>
                    </a:lnTo>
                    <a:lnTo>
                      <a:pt x="136486" y="233293"/>
                    </a:lnTo>
                    <a:cubicBezTo>
                      <a:pt x="136486" y="228559"/>
                      <a:pt x="132648" y="224721"/>
                      <a:pt x="127914" y="224721"/>
                    </a:cubicBezTo>
                    <a:cubicBezTo>
                      <a:pt x="123179" y="224721"/>
                      <a:pt x="119341" y="228559"/>
                      <a:pt x="119341" y="233293"/>
                    </a:cubicBezTo>
                    <a:moveTo>
                      <a:pt x="159060" y="103753"/>
                    </a:moveTo>
                    <a:cubicBezTo>
                      <a:pt x="160432" y="102134"/>
                      <a:pt x="161175" y="100067"/>
                      <a:pt x="161156" y="97943"/>
                    </a:cubicBezTo>
                    <a:cubicBezTo>
                      <a:pt x="161318" y="93371"/>
                      <a:pt x="157736" y="89532"/>
                      <a:pt x="153164" y="89371"/>
                    </a:cubicBezTo>
                    <a:cubicBezTo>
                      <a:pt x="153002" y="89371"/>
                      <a:pt x="152840" y="89371"/>
                      <a:pt x="152678" y="89371"/>
                    </a:cubicBezTo>
                    <a:lnTo>
                      <a:pt x="127914" y="89371"/>
                    </a:lnTo>
                    <a:cubicBezTo>
                      <a:pt x="123179" y="89371"/>
                      <a:pt x="119341" y="93209"/>
                      <a:pt x="119341" y="97943"/>
                    </a:cubicBezTo>
                    <a:lnTo>
                      <a:pt x="119341" y="122422"/>
                    </a:lnTo>
                    <a:cubicBezTo>
                      <a:pt x="119341" y="127156"/>
                      <a:pt x="123179" y="130995"/>
                      <a:pt x="127914" y="130995"/>
                    </a:cubicBezTo>
                    <a:cubicBezTo>
                      <a:pt x="132648" y="130995"/>
                      <a:pt x="136486" y="127156"/>
                      <a:pt x="136486" y="122422"/>
                    </a:cubicBezTo>
                    <a:lnTo>
                      <a:pt x="136486" y="106515"/>
                    </a:lnTo>
                    <a:lnTo>
                      <a:pt x="152678" y="106515"/>
                    </a:lnTo>
                    <a:cubicBezTo>
                      <a:pt x="155107" y="106573"/>
                      <a:pt x="157441" y="105563"/>
                      <a:pt x="159060" y="103753"/>
                    </a:cubicBezTo>
                    <a:moveTo>
                      <a:pt x="164966" y="135376"/>
                    </a:moveTo>
                    <a:lnTo>
                      <a:pt x="175729" y="135376"/>
                    </a:lnTo>
                    <a:lnTo>
                      <a:pt x="175729" y="146235"/>
                    </a:lnTo>
                    <a:lnTo>
                      <a:pt x="164966" y="146235"/>
                    </a:lnTo>
                    <a:close/>
                    <a:moveTo>
                      <a:pt x="148869" y="162332"/>
                    </a:moveTo>
                    <a:lnTo>
                      <a:pt x="191826" y="162332"/>
                    </a:lnTo>
                    <a:lnTo>
                      <a:pt x="191826" y="119279"/>
                    </a:lnTo>
                    <a:lnTo>
                      <a:pt x="148869" y="119279"/>
                    </a:lnTo>
                    <a:close/>
                    <a:moveTo>
                      <a:pt x="213258" y="154617"/>
                    </a:moveTo>
                    <a:lnTo>
                      <a:pt x="227355" y="154617"/>
                    </a:lnTo>
                    <a:lnTo>
                      <a:pt x="227355" y="118517"/>
                    </a:lnTo>
                    <a:lnTo>
                      <a:pt x="211257" y="118517"/>
                    </a:lnTo>
                    <a:lnTo>
                      <a:pt x="211257" y="138520"/>
                    </a:lnTo>
                    <a:lnTo>
                      <a:pt x="197160" y="138520"/>
                    </a:lnTo>
                    <a:lnTo>
                      <a:pt x="197160" y="169285"/>
                    </a:lnTo>
                    <a:lnTo>
                      <a:pt x="180777" y="169285"/>
                    </a:lnTo>
                    <a:lnTo>
                      <a:pt x="180777" y="185382"/>
                    </a:lnTo>
                    <a:lnTo>
                      <a:pt x="213258" y="185382"/>
                    </a:lnTo>
                    <a:close/>
                    <a:moveTo>
                      <a:pt x="260025" y="146235"/>
                    </a:moveTo>
                    <a:lnTo>
                      <a:pt x="249262" y="146235"/>
                    </a:lnTo>
                    <a:lnTo>
                      <a:pt x="249262" y="135662"/>
                    </a:lnTo>
                    <a:lnTo>
                      <a:pt x="260025" y="135662"/>
                    </a:lnTo>
                    <a:close/>
                    <a:moveTo>
                      <a:pt x="276122" y="119279"/>
                    </a:moveTo>
                    <a:lnTo>
                      <a:pt x="233165" y="119279"/>
                    </a:lnTo>
                    <a:lnTo>
                      <a:pt x="233165" y="162332"/>
                    </a:lnTo>
                    <a:lnTo>
                      <a:pt x="276122" y="162332"/>
                    </a:lnTo>
                    <a:close/>
                    <a:moveTo>
                      <a:pt x="296887" y="121184"/>
                    </a:moveTo>
                    <a:lnTo>
                      <a:pt x="296887" y="97943"/>
                    </a:lnTo>
                    <a:cubicBezTo>
                      <a:pt x="296887" y="93209"/>
                      <a:pt x="293048" y="89371"/>
                      <a:pt x="288315" y="89371"/>
                    </a:cubicBezTo>
                    <a:lnTo>
                      <a:pt x="265741" y="89371"/>
                    </a:lnTo>
                    <a:cubicBezTo>
                      <a:pt x="261064" y="89371"/>
                      <a:pt x="257263" y="93162"/>
                      <a:pt x="257263" y="97848"/>
                    </a:cubicBezTo>
                    <a:cubicBezTo>
                      <a:pt x="257263" y="97876"/>
                      <a:pt x="257263" y="97914"/>
                      <a:pt x="257263" y="97943"/>
                    </a:cubicBezTo>
                    <a:cubicBezTo>
                      <a:pt x="257101" y="102515"/>
                      <a:pt x="260683" y="106354"/>
                      <a:pt x="265255" y="106515"/>
                    </a:cubicBezTo>
                    <a:cubicBezTo>
                      <a:pt x="265416" y="106515"/>
                      <a:pt x="265578" y="106515"/>
                      <a:pt x="265741" y="106515"/>
                    </a:cubicBezTo>
                    <a:lnTo>
                      <a:pt x="279837" y="106515"/>
                    </a:lnTo>
                    <a:lnTo>
                      <a:pt x="279837" y="121184"/>
                    </a:lnTo>
                    <a:cubicBezTo>
                      <a:pt x="280333" y="125889"/>
                      <a:pt x="284552" y="129309"/>
                      <a:pt x="289267" y="128804"/>
                    </a:cubicBezTo>
                    <a:cubicBezTo>
                      <a:pt x="293287" y="128385"/>
                      <a:pt x="296458" y="125204"/>
                      <a:pt x="296887" y="121184"/>
                    </a:cubicBezTo>
                    <a:moveTo>
                      <a:pt x="344512" y="77940"/>
                    </a:moveTo>
                    <a:cubicBezTo>
                      <a:pt x="343855" y="80798"/>
                      <a:pt x="342111" y="83294"/>
                      <a:pt x="339654" y="84894"/>
                    </a:cubicBezTo>
                    <a:lnTo>
                      <a:pt x="321176" y="96610"/>
                    </a:lnTo>
                    <a:lnTo>
                      <a:pt x="321176" y="70416"/>
                    </a:lnTo>
                    <a:lnTo>
                      <a:pt x="327843" y="66130"/>
                    </a:lnTo>
                    <a:cubicBezTo>
                      <a:pt x="333006" y="62929"/>
                      <a:pt x="339788" y="64453"/>
                      <a:pt x="343084" y="69558"/>
                    </a:cubicBezTo>
                    <a:cubicBezTo>
                      <a:pt x="344693" y="72035"/>
                      <a:pt x="345207" y="75073"/>
                      <a:pt x="344512" y="77940"/>
                    </a:cubicBezTo>
                    <a:moveTo>
                      <a:pt x="326224" y="143758"/>
                    </a:moveTo>
                    <a:cubicBezTo>
                      <a:pt x="327910" y="142701"/>
                      <a:pt x="329853" y="142148"/>
                      <a:pt x="331844" y="142139"/>
                    </a:cubicBezTo>
                    <a:cubicBezTo>
                      <a:pt x="332634" y="142044"/>
                      <a:pt x="333435" y="142044"/>
                      <a:pt x="334225" y="142139"/>
                    </a:cubicBezTo>
                    <a:cubicBezTo>
                      <a:pt x="339902" y="143501"/>
                      <a:pt x="343397" y="149216"/>
                      <a:pt x="342026" y="154893"/>
                    </a:cubicBezTo>
                    <a:cubicBezTo>
                      <a:pt x="341407" y="157465"/>
                      <a:pt x="339845" y="159713"/>
                      <a:pt x="337654" y="161189"/>
                    </a:cubicBezTo>
                    <a:lnTo>
                      <a:pt x="328129" y="167571"/>
                    </a:lnTo>
                    <a:cubicBezTo>
                      <a:pt x="318604" y="173857"/>
                      <a:pt x="314794" y="176238"/>
                      <a:pt x="311556" y="176238"/>
                    </a:cubicBezTo>
                    <a:cubicBezTo>
                      <a:pt x="310737" y="176353"/>
                      <a:pt x="309898" y="176353"/>
                      <a:pt x="309079" y="176238"/>
                    </a:cubicBezTo>
                    <a:cubicBezTo>
                      <a:pt x="303412" y="175067"/>
                      <a:pt x="299773" y="169523"/>
                      <a:pt x="300945" y="163856"/>
                    </a:cubicBezTo>
                    <a:cubicBezTo>
                      <a:pt x="300954" y="163789"/>
                      <a:pt x="300973" y="163732"/>
                      <a:pt x="300983" y="163665"/>
                    </a:cubicBezTo>
                    <a:cubicBezTo>
                      <a:pt x="302031" y="159189"/>
                      <a:pt x="303459" y="158141"/>
                      <a:pt x="316604" y="149949"/>
                    </a:cubicBezTo>
                    <a:lnTo>
                      <a:pt x="326700" y="143568"/>
                    </a:lnTo>
                    <a:moveTo>
                      <a:pt x="304602" y="137377"/>
                    </a:moveTo>
                    <a:lnTo>
                      <a:pt x="296506" y="142520"/>
                    </a:lnTo>
                    <a:cubicBezTo>
                      <a:pt x="286781" y="148492"/>
                      <a:pt x="281837" y="159913"/>
                      <a:pt x="284124" y="171095"/>
                    </a:cubicBezTo>
                    <a:cubicBezTo>
                      <a:pt x="285191" y="177534"/>
                      <a:pt x="288581" y="183363"/>
                      <a:pt x="293649" y="187478"/>
                    </a:cubicBezTo>
                    <a:lnTo>
                      <a:pt x="293649" y="187478"/>
                    </a:lnTo>
                    <a:cubicBezTo>
                      <a:pt x="284352" y="190469"/>
                      <a:pt x="277322" y="198146"/>
                      <a:pt x="275170" y="207671"/>
                    </a:cubicBezTo>
                    <a:lnTo>
                      <a:pt x="259740" y="207671"/>
                    </a:lnTo>
                    <a:lnTo>
                      <a:pt x="259740" y="221006"/>
                    </a:lnTo>
                    <a:lnTo>
                      <a:pt x="244976" y="221006"/>
                    </a:lnTo>
                    <a:lnTo>
                      <a:pt x="244976" y="237580"/>
                    </a:lnTo>
                    <a:lnTo>
                      <a:pt x="275837" y="237580"/>
                    </a:lnTo>
                    <a:lnTo>
                      <a:pt x="275837" y="222911"/>
                    </a:lnTo>
                    <a:cubicBezTo>
                      <a:pt x="278265" y="230360"/>
                      <a:pt x="283790" y="236398"/>
                      <a:pt x="290981" y="239485"/>
                    </a:cubicBezTo>
                    <a:cubicBezTo>
                      <a:pt x="288353" y="242656"/>
                      <a:pt x="286524" y="246409"/>
                      <a:pt x="285647" y="250438"/>
                    </a:cubicBezTo>
                    <a:lnTo>
                      <a:pt x="266597" y="250438"/>
                    </a:lnTo>
                    <a:cubicBezTo>
                      <a:pt x="264169" y="250362"/>
                      <a:pt x="261826" y="251381"/>
                      <a:pt x="260216" y="253201"/>
                    </a:cubicBezTo>
                    <a:cubicBezTo>
                      <a:pt x="258806" y="254801"/>
                      <a:pt x="258054" y="256877"/>
                      <a:pt x="258120" y="259011"/>
                    </a:cubicBezTo>
                    <a:cubicBezTo>
                      <a:pt x="257958" y="263535"/>
                      <a:pt x="261492" y="267326"/>
                      <a:pt x="266017" y="267488"/>
                    </a:cubicBezTo>
                    <a:cubicBezTo>
                      <a:pt x="266207" y="267497"/>
                      <a:pt x="266407" y="267497"/>
                      <a:pt x="266597" y="267488"/>
                    </a:cubicBezTo>
                    <a:lnTo>
                      <a:pt x="287648" y="267488"/>
                    </a:lnTo>
                    <a:cubicBezTo>
                      <a:pt x="290924" y="274575"/>
                      <a:pt x="297106" y="279889"/>
                      <a:pt x="304602" y="282061"/>
                    </a:cubicBezTo>
                    <a:lnTo>
                      <a:pt x="304602" y="291586"/>
                    </a:lnTo>
                    <a:lnTo>
                      <a:pt x="115055" y="291586"/>
                    </a:lnTo>
                    <a:lnTo>
                      <a:pt x="115055" y="52318"/>
                    </a:lnTo>
                    <a:lnTo>
                      <a:pt x="304888" y="52318"/>
                    </a:lnTo>
                    <a:lnTo>
                      <a:pt x="304888" y="66130"/>
                    </a:lnTo>
                    <a:cubicBezTo>
                      <a:pt x="304888" y="76702"/>
                      <a:pt x="304888" y="85180"/>
                      <a:pt x="304888" y="91466"/>
                    </a:cubicBezTo>
                    <a:cubicBezTo>
                      <a:pt x="304888" y="100420"/>
                      <a:pt x="304888" y="106230"/>
                      <a:pt x="304888" y="110516"/>
                    </a:cubicBezTo>
                    <a:close/>
                    <a:moveTo>
                      <a:pt x="304031" y="34697"/>
                    </a:moveTo>
                    <a:lnTo>
                      <a:pt x="115626" y="34697"/>
                    </a:lnTo>
                    <a:cubicBezTo>
                      <a:pt x="117941" y="24296"/>
                      <a:pt x="127161" y="16895"/>
                      <a:pt x="137819" y="16885"/>
                    </a:cubicBezTo>
                    <a:lnTo>
                      <a:pt x="282123" y="16885"/>
                    </a:lnTo>
                    <a:cubicBezTo>
                      <a:pt x="292801" y="16885"/>
                      <a:pt x="302049" y="24286"/>
                      <a:pt x="304412" y="34697"/>
                    </a:cubicBezTo>
                    <a:moveTo>
                      <a:pt x="115150" y="307779"/>
                    </a:moveTo>
                    <a:lnTo>
                      <a:pt x="304984" y="307779"/>
                    </a:lnTo>
                    <a:lnTo>
                      <a:pt x="304984" y="333401"/>
                    </a:lnTo>
                    <a:cubicBezTo>
                      <a:pt x="304936" y="345993"/>
                      <a:pt x="294716" y="356166"/>
                      <a:pt x="282123" y="356166"/>
                    </a:cubicBezTo>
                    <a:lnTo>
                      <a:pt x="137819" y="356166"/>
                    </a:lnTo>
                    <a:cubicBezTo>
                      <a:pt x="125247" y="356166"/>
                      <a:pt x="115055" y="345974"/>
                      <a:pt x="115055" y="333401"/>
                    </a:cubicBezTo>
                    <a:close/>
                    <a:moveTo>
                      <a:pt x="303364" y="259297"/>
                    </a:moveTo>
                    <a:cubicBezTo>
                      <a:pt x="301716" y="255687"/>
                      <a:pt x="302478" y="251438"/>
                      <a:pt x="305269" y="248629"/>
                    </a:cubicBezTo>
                    <a:cubicBezTo>
                      <a:pt x="308317" y="245390"/>
                      <a:pt x="311270" y="245390"/>
                      <a:pt x="317747" y="245390"/>
                    </a:cubicBezTo>
                    <a:lnTo>
                      <a:pt x="321366" y="245390"/>
                    </a:lnTo>
                    <a:cubicBezTo>
                      <a:pt x="324024" y="245323"/>
                      <a:pt x="326586" y="246323"/>
                      <a:pt x="328510" y="248152"/>
                    </a:cubicBezTo>
                    <a:cubicBezTo>
                      <a:pt x="330444" y="249943"/>
                      <a:pt x="331549" y="252467"/>
                      <a:pt x="331558" y="255105"/>
                    </a:cubicBezTo>
                    <a:cubicBezTo>
                      <a:pt x="331930" y="260354"/>
                      <a:pt x="327967" y="264907"/>
                      <a:pt x="322719" y="265278"/>
                    </a:cubicBezTo>
                    <a:cubicBezTo>
                      <a:pt x="322490" y="265288"/>
                      <a:pt x="322262" y="265297"/>
                      <a:pt x="322033" y="265297"/>
                    </a:cubicBezTo>
                    <a:lnTo>
                      <a:pt x="312508" y="265297"/>
                    </a:lnTo>
                    <a:cubicBezTo>
                      <a:pt x="308336" y="265573"/>
                      <a:pt x="304478" y="263106"/>
                      <a:pt x="302983" y="259201"/>
                    </a:cubicBezTo>
                    <a:moveTo>
                      <a:pt x="329272" y="215767"/>
                    </a:moveTo>
                    <a:lnTo>
                      <a:pt x="317747" y="219482"/>
                    </a:lnTo>
                    <a:cubicBezTo>
                      <a:pt x="312489" y="221625"/>
                      <a:pt x="306983" y="223092"/>
                      <a:pt x="301364" y="223863"/>
                    </a:cubicBezTo>
                    <a:cubicBezTo>
                      <a:pt x="299907" y="223863"/>
                      <a:pt x="298487" y="223435"/>
                      <a:pt x="297268" y="222625"/>
                    </a:cubicBezTo>
                    <a:cubicBezTo>
                      <a:pt x="294753" y="221406"/>
                      <a:pt x="292858" y="219196"/>
                      <a:pt x="292029" y="216529"/>
                    </a:cubicBezTo>
                    <a:cubicBezTo>
                      <a:pt x="291191" y="213872"/>
                      <a:pt x="291467" y="210986"/>
                      <a:pt x="292791" y="208528"/>
                    </a:cubicBezTo>
                    <a:cubicBezTo>
                      <a:pt x="294887" y="204528"/>
                      <a:pt x="296315" y="203956"/>
                      <a:pt x="311841" y="199003"/>
                    </a:cubicBezTo>
                    <a:lnTo>
                      <a:pt x="323176" y="195479"/>
                    </a:lnTo>
                    <a:cubicBezTo>
                      <a:pt x="324186" y="195117"/>
                      <a:pt x="325243" y="194917"/>
                      <a:pt x="326319" y="194907"/>
                    </a:cubicBezTo>
                    <a:cubicBezTo>
                      <a:pt x="328015" y="194936"/>
                      <a:pt x="329672" y="195355"/>
                      <a:pt x="331177" y="196146"/>
                    </a:cubicBezTo>
                    <a:cubicBezTo>
                      <a:pt x="336235" y="198956"/>
                      <a:pt x="338063" y="205328"/>
                      <a:pt x="335254" y="210395"/>
                    </a:cubicBezTo>
                    <a:cubicBezTo>
                      <a:pt x="334006" y="212634"/>
                      <a:pt x="331977" y="214348"/>
                      <a:pt x="329558" y="215196"/>
                    </a:cubicBezTo>
                    <a:moveTo>
                      <a:pt x="358133" y="59557"/>
                    </a:moveTo>
                    <a:cubicBezTo>
                      <a:pt x="350284" y="47461"/>
                      <a:pt x="334511" y="43327"/>
                      <a:pt x="321747" y="50032"/>
                    </a:cubicBezTo>
                    <a:lnTo>
                      <a:pt x="321747" y="39460"/>
                    </a:lnTo>
                    <a:cubicBezTo>
                      <a:pt x="321690" y="17438"/>
                      <a:pt x="303859" y="-393"/>
                      <a:pt x="281837" y="-450"/>
                    </a:cubicBezTo>
                    <a:lnTo>
                      <a:pt x="137819" y="-450"/>
                    </a:lnTo>
                    <a:cubicBezTo>
                      <a:pt x="115798" y="-393"/>
                      <a:pt x="97957" y="17438"/>
                      <a:pt x="97910" y="39460"/>
                    </a:cubicBezTo>
                    <a:lnTo>
                      <a:pt x="97910" y="85561"/>
                    </a:lnTo>
                    <a:cubicBezTo>
                      <a:pt x="94909" y="84227"/>
                      <a:pt x="91671" y="83513"/>
                      <a:pt x="88385" y="83465"/>
                    </a:cubicBezTo>
                    <a:cubicBezTo>
                      <a:pt x="73297" y="83922"/>
                      <a:pt x="61429" y="96524"/>
                      <a:pt x="61886" y="111621"/>
                    </a:cubicBezTo>
                    <a:cubicBezTo>
                      <a:pt x="61896" y="111754"/>
                      <a:pt x="61896" y="111897"/>
                      <a:pt x="61905" y="112040"/>
                    </a:cubicBezTo>
                    <a:cubicBezTo>
                      <a:pt x="60181" y="140625"/>
                      <a:pt x="53037" y="168619"/>
                      <a:pt x="40855" y="194527"/>
                    </a:cubicBezTo>
                    <a:cubicBezTo>
                      <a:pt x="30663" y="219768"/>
                      <a:pt x="21805" y="241580"/>
                      <a:pt x="27616" y="261202"/>
                    </a:cubicBezTo>
                    <a:cubicBezTo>
                      <a:pt x="28282" y="263392"/>
                      <a:pt x="29139" y="266155"/>
                      <a:pt x="30187" y="269298"/>
                    </a:cubicBezTo>
                    <a:cubicBezTo>
                      <a:pt x="36835" y="287786"/>
                      <a:pt x="41398" y="306950"/>
                      <a:pt x="43808" y="326448"/>
                    </a:cubicBezTo>
                    <a:lnTo>
                      <a:pt x="1993" y="363500"/>
                    </a:lnTo>
                    <a:cubicBezTo>
                      <a:pt x="-1532" y="366586"/>
                      <a:pt x="-1884" y="371939"/>
                      <a:pt x="1203" y="375464"/>
                    </a:cubicBezTo>
                    <a:cubicBezTo>
                      <a:pt x="1250" y="375511"/>
                      <a:pt x="1288" y="375549"/>
                      <a:pt x="1326" y="375597"/>
                    </a:cubicBezTo>
                    <a:cubicBezTo>
                      <a:pt x="4469" y="379035"/>
                      <a:pt x="9775" y="379369"/>
                      <a:pt x="13328" y="376359"/>
                    </a:cubicBezTo>
                    <a:lnTo>
                      <a:pt x="50761" y="343116"/>
                    </a:lnTo>
                    <a:lnTo>
                      <a:pt x="155536" y="456559"/>
                    </a:lnTo>
                    <a:lnTo>
                      <a:pt x="140296" y="470656"/>
                    </a:lnTo>
                    <a:cubicBezTo>
                      <a:pt x="136819" y="473799"/>
                      <a:pt x="136553" y="479162"/>
                      <a:pt x="139696" y="482629"/>
                    </a:cubicBezTo>
                    <a:cubicBezTo>
                      <a:pt x="141334" y="484439"/>
                      <a:pt x="143668" y="485458"/>
                      <a:pt x="146106" y="485420"/>
                    </a:cubicBezTo>
                    <a:cubicBezTo>
                      <a:pt x="148269" y="485468"/>
                      <a:pt x="150364" y="484639"/>
                      <a:pt x="151917" y="483134"/>
                    </a:cubicBezTo>
                    <a:lnTo>
                      <a:pt x="173348" y="463322"/>
                    </a:lnTo>
                    <a:cubicBezTo>
                      <a:pt x="175043" y="461779"/>
                      <a:pt x="176034" y="459617"/>
                      <a:pt x="176110" y="457321"/>
                    </a:cubicBezTo>
                    <a:cubicBezTo>
                      <a:pt x="176177" y="455064"/>
                      <a:pt x="175358" y="452873"/>
                      <a:pt x="173824" y="451225"/>
                    </a:cubicBezTo>
                    <a:lnTo>
                      <a:pt x="60381" y="328829"/>
                    </a:lnTo>
                    <a:cubicBezTo>
                      <a:pt x="58562" y="306788"/>
                      <a:pt x="53752" y="285090"/>
                      <a:pt x="46093" y="264345"/>
                    </a:cubicBezTo>
                    <a:lnTo>
                      <a:pt x="43998" y="256630"/>
                    </a:lnTo>
                    <a:cubicBezTo>
                      <a:pt x="39903" y="243104"/>
                      <a:pt x="47618" y="224149"/>
                      <a:pt x="56476" y="202147"/>
                    </a:cubicBezTo>
                    <a:cubicBezTo>
                      <a:pt x="69535" y="174076"/>
                      <a:pt x="77193" y="143796"/>
                      <a:pt x="79050" y="112897"/>
                    </a:cubicBezTo>
                    <a:cubicBezTo>
                      <a:pt x="79050" y="104991"/>
                      <a:pt x="83717" y="100896"/>
                      <a:pt x="88575" y="100896"/>
                    </a:cubicBezTo>
                    <a:cubicBezTo>
                      <a:pt x="93433" y="100896"/>
                      <a:pt x="97243" y="104230"/>
                      <a:pt x="98100" y="113564"/>
                    </a:cubicBezTo>
                    <a:lnTo>
                      <a:pt x="98100" y="333496"/>
                    </a:lnTo>
                    <a:cubicBezTo>
                      <a:pt x="98148" y="355518"/>
                      <a:pt x="115988" y="373358"/>
                      <a:pt x="138010" y="373406"/>
                    </a:cubicBezTo>
                    <a:lnTo>
                      <a:pt x="249548" y="373406"/>
                    </a:lnTo>
                    <a:cubicBezTo>
                      <a:pt x="235089" y="390370"/>
                      <a:pt x="216239" y="403029"/>
                      <a:pt x="195065" y="409982"/>
                    </a:cubicBezTo>
                    <a:cubicBezTo>
                      <a:pt x="186216" y="413192"/>
                      <a:pt x="177748" y="417383"/>
                      <a:pt x="169824" y="422460"/>
                    </a:cubicBezTo>
                    <a:cubicBezTo>
                      <a:pt x="167928" y="423755"/>
                      <a:pt x="166680" y="425803"/>
                      <a:pt x="166394" y="428080"/>
                    </a:cubicBezTo>
                    <a:cubicBezTo>
                      <a:pt x="165994" y="430308"/>
                      <a:pt x="166509" y="432614"/>
                      <a:pt x="167823" y="434461"/>
                    </a:cubicBezTo>
                    <a:cubicBezTo>
                      <a:pt x="169452" y="436671"/>
                      <a:pt x="172033" y="437976"/>
                      <a:pt x="174776" y="437986"/>
                    </a:cubicBezTo>
                    <a:cubicBezTo>
                      <a:pt x="176586" y="437976"/>
                      <a:pt x="178348" y="437405"/>
                      <a:pt x="179825" y="436366"/>
                    </a:cubicBezTo>
                    <a:cubicBezTo>
                      <a:pt x="186740" y="432061"/>
                      <a:pt x="194084" y="428489"/>
                      <a:pt x="201732" y="425698"/>
                    </a:cubicBezTo>
                    <a:cubicBezTo>
                      <a:pt x="223640" y="416173"/>
                      <a:pt x="250976" y="405410"/>
                      <a:pt x="269550" y="374454"/>
                    </a:cubicBezTo>
                    <a:cubicBezTo>
                      <a:pt x="269550" y="374454"/>
                      <a:pt x="269550" y="373692"/>
                      <a:pt x="269550" y="373406"/>
                    </a:cubicBezTo>
                    <a:lnTo>
                      <a:pt x="282123" y="373406"/>
                    </a:lnTo>
                    <a:cubicBezTo>
                      <a:pt x="304145" y="373358"/>
                      <a:pt x="321985" y="355518"/>
                      <a:pt x="322033" y="333496"/>
                    </a:cubicBezTo>
                    <a:lnTo>
                      <a:pt x="322033" y="282347"/>
                    </a:lnTo>
                    <a:cubicBezTo>
                      <a:pt x="329272" y="282328"/>
                      <a:pt x="336178" y="279289"/>
                      <a:pt x="341083" y="273965"/>
                    </a:cubicBezTo>
                    <a:cubicBezTo>
                      <a:pt x="348655" y="266221"/>
                      <a:pt x="350770" y="254648"/>
                      <a:pt x="346417" y="244723"/>
                    </a:cubicBezTo>
                    <a:cubicBezTo>
                      <a:pt x="344121" y="239408"/>
                      <a:pt x="340188" y="234970"/>
                      <a:pt x="335178" y="232055"/>
                    </a:cubicBezTo>
                    <a:cubicBezTo>
                      <a:pt x="341921" y="229807"/>
                      <a:pt x="347522" y="225026"/>
                      <a:pt x="350799" y="218720"/>
                    </a:cubicBezTo>
                    <a:cubicBezTo>
                      <a:pt x="354228" y="212243"/>
                      <a:pt x="354885" y="204642"/>
                      <a:pt x="352609" y="197670"/>
                    </a:cubicBezTo>
                    <a:cubicBezTo>
                      <a:pt x="350417" y="190669"/>
                      <a:pt x="345512" y="184840"/>
                      <a:pt x="338987" y="181477"/>
                    </a:cubicBezTo>
                    <a:lnTo>
                      <a:pt x="347560" y="176048"/>
                    </a:lnTo>
                    <a:cubicBezTo>
                      <a:pt x="353770" y="172124"/>
                      <a:pt x="358161" y="165885"/>
                      <a:pt x="359752" y="158713"/>
                    </a:cubicBezTo>
                    <a:cubicBezTo>
                      <a:pt x="363010" y="143701"/>
                      <a:pt x="353485" y="128890"/>
                      <a:pt x="338483" y="125632"/>
                    </a:cubicBezTo>
                    <a:cubicBezTo>
                      <a:pt x="336549" y="125213"/>
                      <a:pt x="334578" y="124994"/>
                      <a:pt x="332606" y="124994"/>
                    </a:cubicBezTo>
                    <a:cubicBezTo>
                      <a:pt x="328929" y="125070"/>
                      <a:pt x="325300" y="125880"/>
                      <a:pt x="321938" y="127375"/>
                    </a:cubicBezTo>
                    <a:lnTo>
                      <a:pt x="321938" y="116707"/>
                    </a:lnTo>
                    <a:lnTo>
                      <a:pt x="349560" y="99181"/>
                    </a:lnTo>
                    <a:cubicBezTo>
                      <a:pt x="362514" y="90733"/>
                      <a:pt x="366401" y="73511"/>
                      <a:pt x="358323" y="60319"/>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1" name="Graphic 41">
              <a:extLst>
                <a:ext uri="{FF2B5EF4-FFF2-40B4-BE49-F238E27FC236}">
                  <a16:creationId xmlns:a16="http://schemas.microsoft.com/office/drawing/2014/main" id="{D2262D24-1EEE-4383-A19C-8202B80DFFE9}"/>
                </a:ext>
              </a:extLst>
            </p:cNvPr>
            <p:cNvGrpSpPr>
              <a:grpSpLocks noChangeAspect="1"/>
            </p:cNvGrpSpPr>
            <p:nvPr/>
          </p:nvGrpSpPr>
          <p:grpSpPr bwMode="gray">
            <a:xfrm>
              <a:off x="9567988" y="501370"/>
              <a:ext cx="504000" cy="504000"/>
              <a:chOff x="2596908" y="2013388"/>
              <a:chExt cx="674941" cy="674941"/>
            </a:xfrm>
          </p:grpSpPr>
          <p:sp>
            <p:nvSpPr>
              <p:cNvPr id="17" name="Freeform: Shape 17">
                <a:extLst>
                  <a:ext uri="{FF2B5EF4-FFF2-40B4-BE49-F238E27FC236}">
                    <a16:creationId xmlns:a16="http://schemas.microsoft.com/office/drawing/2014/main" id="{0CF63D87-32EB-4E23-9201-47E036643874}"/>
                  </a:ext>
                </a:extLst>
              </p:cNvPr>
              <p:cNvSpPr/>
              <p:nvPr/>
            </p:nvSpPr>
            <p:spPr bwMode="gray">
              <a:xfrm>
                <a:off x="2596908" y="2013388"/>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0C8A7F">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18" name="Freeform: Shape 18">
                <a:extLst>
                  <a:ext uri="{FF2B5EF4-FFF2-40B4-BE49-F238E27FC236}">
                    <a16:creationId xmlns:a16="http://schemas.microsoft.com/office/drawing/2014/main" id="{B44678F3-9E44-4C5C-A705-E724D8960BD4}"/>
                  </a:ext>
                </a:extLst>
              </p:cNvPr>
              <p:cNvSpPr/>
              <p:nvPr/>
            </p:nvSpPr>
            <p:spPr bwMode="gray">
              <a:xfrm>
                <a:off x="2691491" y="2188743"/>
                <a:ext cx="525780" cy="297084"/>
              </a:xfrm>
              <a:custGeom>
                <a:avLst/>
                <a:gdLst>
                  <a:gd name="connsiteX0" fmla="*/ 190172 w 525780"/>
                  <a:gd name="connsiteY0" fmla="*/ 80703 h 297084"/>
                  <a:gd name="connsiteX1" fmla="*/ 214651 w 525780"/>
                  <a:gd name="connsiteY1" fmla="*/ 80703 h 297084"/>
                  <a:gd name="connsiteX2" fmla="*/ 222747 w 525780"/>
                  <a:gd name="connsiteY2" fmla="*/ 84513 h 297084"/>
                  <a:gd name="connsiteX3" fmla="*/ 266467 w 525780"/>
                  <a:gd name="connsiteY3" fmla="*/ 132995 h 297084"/>
                  <a:gd name="connsiteX4" fmla="*/ 190267 w 525780"/>
                  <a:gd name="connsiteY4" fmla="*/ 132995 h 297084"/>
                  <a:gd name="connsiteX5" fmla="*/ 171122 w 525780"/>
                  <a:gd name="connsiteY5" fmla="*/ 80703 h 297084"/>
                  <a:gd name="connsiteX6" fmla="*/ 171122 w 525780"/>
                  <a:gd name="connsiteY6" fmla="*/ 132995 h 297084"/>
                  <a:gd name="connsiteX7" fmla="*/ 9197 w 525780"/>
                  <a:gd name="connsiteY7" fmla="*/ 132995 h 297084"/>
                  <a:gd name="connsiteX8" fmla="*/ -328 w 525780"/>
                  <a:gd name="connsiteY8" fmla="*/ 142520 h 297084"/>
                  <a:gd name="connsiteX9" fmla="*/ 9197 w 525780"/>
                  <a:gd name="connsiteY9" fmla="*/ 152045 h 297084"/>
                  <a:gd name="connsiteX10" fmla="*/ 274944 w 525780"/>
                  <a:gd name="connsiteY10" fmla="*/ 152045 h 297084"/>
                  <a:gd name="connsiteX11" fmla="*/ 288470 w 525780"/>
                  <a:gd name="connsiteY11" fmla="*/ 143092 h 297084"/>
                  <a:gd name="connsiteX12" fmla="*/ 285803 w 525780"/>
                  <a:gd name="connsiteY12" fmla="*/ 126042 h 297084"/>
                  <a:gd name="connsiteX13" fmla="*/ 236939 w 525780"/>
                  <a:gd name="connsiteY13" fmla="*/ 71750 h 297084"/>
                  <a:gd name="connsiteX14" fmla="*/ 214651 w 525780"/>
                  <a:gd name="connsiteY14" fmla="*/ 61653 h 297084"/>
                  <a:gd name="connsiteX15" fmla="*/ 9197 w 525780"/>
                  <a:gd name="connsiteY15" fmla="*/ 61653 h 297084"/>
                  <a:gd name="connsiteX16" fmla="*/ -328 w 525780"/>
                  <a:gd name="connsiteY16" fmla="*/ 71178 h 297084"/>
                  <a:gd name="connsiteX17" fmla="*/ 9197 w 525780"/>
                  <a:gd name="connsiteY17" fmla="*/ 80703 h 297084"/>
                  <a:gd name="connsiteX18" fmla="*/ 254561 w 525780"/>
                  <a:gd name="connsiteY18" fmla="*/ 262821 h 297084"/>
                  <a:gd name="connsiteX19" fmla="*/ 222271 w 525780"/>
                  <a:gd name="connsiteY19" fmla="*/ 234246 h 297084"/>
                  <a:gd name="connsiteX20" fmla="*/ 286945 w 525780"/>
                  <a:gd name="connsiteY20" fmla="*/ 234246 h 297084"/>
                  <a:gd name="connsiteX21" fmla="*/ 254561 w 525780"/>
                  <a:gd name="connsiteY21" fmla="*/ 262821 h 297084"/>
                  <a:gd name="connsiteX22" fmla="*/ 235511 w 525780"/>
                  <a:gd name="connsiteY22" fmla="*/ 277966 h 297084"/>
                  <a:gd name="connsiteX23" fmla="*/ 154453 w 525780"/>
                  <a:gd name="connsiteY23" fmla="*/ 277966 h 297084"/>
                  <a:gd name="connsiteX24" fmla="*/ 187600 w 525780"/>
                  <a:gd name="connsiteY24" fmla="*/ 234056 h 297084"/>
                  <a:gd name="connsiteX25" fmla="*/ 203126 w 525780"/>
                  <a:gd name="connsiteY25" fmla="*/ 234056 h 297084"/>
                  <a:gd name="connsiteX26" fmla="*/ 236273 w 525780"/>
                  <a:gd name="connsiteY26" fmla="*/ 277966 h 297084"/>
                  <a:gd name="connsiteX27" fmla="*/ 168074 w 525780"/>
                  <a:gd name="connsiteY27" fmla="*/ 234056 h 297084"/>
                  <a:gd name="connsiteX28" fmla="*/ 131803 w 525780"/>
                  <a:gd name="connsiteY28" fmla="*/ 262459 h 297084"/>
                  <a:gd name="connsiteX29" fmla="*/ 103399 w 525780"/>
                  <a:gd name="connsiteY29" fmla="*/ 234056 h 297084"/>
                  <a:gd name="connsiteX30" fmla="*/ 458205 w 525780"/>
                  <a:gd name="connsiteY30" fmla="*/ 125661 h 297084"/>
                  <a:gd name="connsiteX31" fmla="*/ 356383 w 525780"/>
                  <a:gd name="connsiteY31" fmla="*/ 95943 h 297084"/>
                  <a:gd name="connsiteX32" fmla="*/ 279230 w 525780"/>
                  <a:gd name="connsiteY32" fmla="*/ 32507 h 297084"/>
                  <a:gd name="connsiteX33" fmla="*/ 458205 w 525780"/>
                  <a:gd name="connsiteY33" fmla="*/ 125661 h 297084"/>
                  <a:gd name="connsiteX34" fmla="*/ 524880 w 525780"/>
                  <a:gd name="connsiteY34" fmla="*/ 287586 h 297084"/>
                  <a:gd name="connsiteX35" fmla="*/ 515355 w 525780"/>
                  <a:gd name="connsiteY35" fmla="*/ 278061 h 297084"/>
                  <a:gd name="connsiteX36" fmla="*/ 273325 w 525780"/>
                  <a:gd name="connsiteY36" fmla="*/ 278061 h 297084"/>
                  <a:gd name="connsiteX37" fmla="*/ 305901 w 525780"/>
                  <a:gd name="connsiteY37" fmla="*/ 237008 h 297084"/>
                  <a:gd name="connsiteX38" fmla="*/ 333333 w 525780"/>
                  <a:gd name="connsiteY38" fmla="*/ 256058 h 297084"/>
                  <a:gd name="connsiteX39" fmla="*/ 411628 w 525780"/>
                  <a:gd name="connsiteY39" fmla="*/ 256058 h 297084"/>
                  <a:gd name="connsiteX40" fmla="*/ 514498 w 525780"/>
                  <a:gd name="connsiteY40" fmla="*/ 184621 h 297084"/>
                  <a:gd name="connsiteX41" fmla="*/ 490209 w 525780"/>
                  <a:gd name="connsiteY41" fmla="*/ 132805 h 297084"/>
                  <a:gd name="connsiteX42" fmla="*/ 489542 w 525780"/>
                  <a:gd name="connsiteY42" fmla="*/ 131948 h 297084"/>
                  <a:gd name="connsiteX43" fmla="*/ 267515 w 525780"/>
                  <a:gd name="connsiteY43" fmla="*/ 11170 h 297084"/>
                  <a:gd name="connsiteX44" fmla="*/ 262752 w 525780"/>
                  <a:gd name="connsiteY44" fmla="*/ 10123 h 297084"/>
                  <a:gd name="connsiteX45" fmla="*/ 163978 w 525780"/>
                  <a:gd name="connsiteY45" fmla="*/ -450 h 297084"/>
                  <a:gd name="connsiteX46" fmla="*/ 9197 w 525780"/>
                  <a:gd name="connsiteY46" fmla="*/ -450 h 297084"/>
                  <a:gd name="connsiteX47" fmla="*/ -328 w 525780"/>
                  <a:gd name="connsiteY47" fmla="*/ 9075 h 297084"/>
                  <a:gd name="connsiteX48" fmla="*/ 9197 w 525780"/>
                  <a:gd name="connsiteY48" fmla="*/ 18600 h 297084"/>
                  <a:gd name="connsiteX49" fmla="*/ 163978 w 525780"/>
                  <a:gd name="connsiteY49" fmla="*/ 18600 h 297084"/>
                  <a:gd name="connsiteX50" fmla="*/ 255799 w 525780"/>
                  <a:gd name="connsiteY50" fmla="*/ 27363 h 297084"/>
                  <a:gd name="connsiteX51" fmla="*/ 348001 w 525780"/>
                  <a:gd name="connsiteY51" fmla="*/ 113088 h 297084"/>
                  <a:gd name="connsiteX52" fmla="*/ 477636 w 525780"/>
                  <a:gd name="connsiteY52" fmla="*/ 146711 h 297084"/>
                  <a:gd name="connsiteX53" fmla="*/ 495448 w 525780"/>
                  <a:gd name="connsiteY53" fmla="*/ 183764 h 297084"/>
                  <a:gd name="connsiteX54" fmla="*/ 411628 w 525780"/>
                  <a:gd name="connsiteY54" fmla="*/ 236151 h 297084"/>
                  <a:gd name="connsiteX55" fmla="*/ 339143 w 525780"/>
                  <a:gd name="connsiteY55" fmla="*/ 236151 h 297084"/>
                  <a:gd name="connsiteX56" fmla="*/ 307520 w 525780"/>
                  <a:gd name="connsiteY56" fmla="*/ 214625 h 297084"/>
                  <a:gd name="connsiteX57" fmla="*/ 306853 w 525780"/>
                  <a:gd name="connsiteY57" fmla="*/ 214625 h 297084"/>
                  <a:gd name="connsiteX58" fmla="*/ 297328 w 525780"/>
                  <a:gd name="connsiteY58" fmla="*/ 205100 h 297084"/>
                  <a:gd name="connsiteX59" fmla="*/ 287803 w 525780"/>
                  <a:gd name="connsiteY59" fmla="*/ 214625 h 297084"/>
                  <a:gd name="connsiteX60" fmla="*/ 221128 w 525780"/>
                  <a:gd name="connsiteY60" fmla="*/ 214625 h 297084"/>
                  <a:gd name="connsiteX61" fmla="*/ 211603 w 525780"/>
                  <a:gd name="connsiteY61" fmla="*/ 205100 h 297084"/>
                  <a:gd name="connsiteX62" fmla="*/ 202078 w 525780"/>
                  <a:gd name="connsiteY62" fmla="*/ 214625 h 297084"/>
                  <a:gd name="connsiteX63" fmla="*/ 187790 w 525780"/>
                  <a:gd name="connsiteY63" fmla="*/ 214625 h 297084"/>
                  <a:gd name="connsiteX64" fmla="*/ 178265 w 525780"/>
                  <a:gd name="connsiteY64" fmla="*/ 205100 h 297084"/>
                  <a:gd name="connsiteX65" fmla="*/ 168740 w 525780"/>
                  <a:gd name="connsiteY65" fmla="*/ 214625 h 297084"/>
                  <a:gd name="connsiteX66" fmla="*/ 101399 w 525780"/>
                  <a:gd name="connsiteY66" fmla="*/ 214625 h 297084"/>
                  <a:gd name="connsiteX67" fmla="*/ 91874 w 525780"/>
                  <a:gd name="connsiteY67" fmla="*/ 205100 h 297084"/>
                  <a:gd name="connsiteX68" fmla="*/ 82349 w 525780"/>
                  <a:gd name="connsiteY68" fmla="*/ 214625 h 297084"/>
                  <a:gd name="connsiteX69" fmla="*/ 79491 w 525780"/>
                  <a:gd name="connsiteY69" fmla="*/ 214625 h 297084"/>
                  <a:gd name="connsiteX70" fmla="*/ 47868 w 525780"/>
                  <a:gd name="connsiteY70" fmla="*/ 236151 h 297084"/>
                  <a:gd name="connsiteX71" fmla="*/ 8625 w 525780"/>
                  <a:gd name="connsiteY71" fmla="*/ 236151 h 297084"/>
                  <a:gd name="connsiteX72" fmla="*/ -900 w 525780"/>
                  <a:gd name="connsiteY72" fmla="*/ 245676 h 297084"/>
                  <a:gd name="connsiteX73" fmla="*/ 8625 w 525780"/>
                  <a:gd name="connsiteY73" fmla="*/ 255201 h 297084"/>
                  <a:gd name="connsiteX74" fmla="*/ 53774 w 525780"/>
                  <a:gd name="connsiteY74" fmla="*/ 255201 h 297084"/>
                  <a:gd name="connsiteX75" fmla="*/ 83206 w 525780"/>
                  <a:gd name="connsiteY75" fmla="*/ 235199 h 297084"/>
                  <a:gd name="connsiteX76" fmla="*/ 116067 w 525780"/>
                  <a:gd name="connsiteY76" fmla="*/ 277585 h 297084"/>
                  <a:gd name="connsiteX77" fmla="*/ 9197 w 525780"/>
                  <a:gd name="connsiteY77" fmla="*/ 277585 h 297084"/>
                  <a:gd name="connsiteX78" fmla="*/ -328 w 525780"/>
                  <a:gd name="connsiteY78" fmla="*/ 287110 h 297084"/>
                  <a:gd name="connsiteX79" fmla="*/ 9197 w 525780"/>
                  <a:gd name="connsiteY79" fmla="*/ 296635 h 297084"/>
                  <a:gd name="connsiteX80" fmla="*/ 515355 w 525780"/>
                  <a:gd name="connsiteY80" fmla="*/ 296635 h 297084"/>
                  <a:gd name="connsiteX81" fmla="*/ 524880 w 525780"/>
                  <a:gd name="connsiteY81" fmla="*/ 287110 h 29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5780" h="297084">
                    <a:moveTo>
                      <a:pt x="190172" y="80703"/>
                    </a:moveTo>
                    <a:lnTo>
                      <a:pt x="214651" y="80703"/>
                    </a:lnTo>
                    <a:cubicBezTo>
                      <a:pt x="217775" y="80741"/>
                      <a:pt x="220728" y="82132"/>
                      <a:pt x="222747" y="84513"/>
                    </a:cubicBezTo>
                    <a:lnTo>
                      <a:pt x="266467" y="132995"/>
                    </a:lnTo>
                    <a:lnTo>
                      <a:pt x="190267" y="132995"/>
                    </a:lnTo>
                    <a:close/>
                    <a:moveTo>
                      <a:pt x="171122" y="80703"/>
                    </a:moveTo>
                    <a:lnTo>
                      <a:pt x="171122" y="132995"/>
                    </a:lnTo>
                    <a:lnTo>
                      <a:pt x="9197" y="132995"/>
                    </a:lnTo>
                    <a:cubicBezTo>
                      <a:pt x="3939" y="132995"/>
                      <a:pt x="-328" y="137262"/>
                      <a:pt x="-328" y="142520"/>
                    </a:cubicBezTo>
                    <a:cubicBezTo>
                      <a:pt x="-328" y="147778"/>
                      <a:pt x="3939" y="152045"/>
                      <a:pt x="9197" y="152045"/>
                    </a:cubicBezTo>
                    <a:lnTo>
                      <a:pt x="274944" y="152045"/>
                    </a:lnTo>
                    <a:cubicBezTo>
                      <a:pt x="280831" y="152026"/>
                      <a:pt x="286155" y="148511"/>
                      <a:pt x="288470" y="143092"/>
                    </a:cubicBezTo>
                    <a:cubicBezTo>
                      <a:pt x="291013" y="137377"/>
                      <a:pt x="289965" y="130709"/>
                      <a:pt x="285803" y="126042"/>
                    </a:cubicBezTo>
                    <a:lnTo>
                      <a:pt x="236939" y="71750"/>
                    </a:lnTo>
                    <a:cubicBezTo>
                      <a:pt x="231263" y="65396"/>
                      <a:pt x="223166" y="61739"/>
                      <a:pt x="214651" y="61653"/>
                    </a:cubicBezTo>
                    <a:lnTo>
                      <a:pt x="9197" y="61653"/>
                    </a:lnTo>
                    <a:cubicBezTo>
                      <a:pt x="3939" y="61653"/>
                      <a:pt x="-328" y="65920"/>
                      <a:pt x="-328" y="71178"/>
                    </a:cubicBezTo>
                    <a:cubicBezTo>
                      <a:pt x="-328" y="76436"/>
                      <a:pt x="3939" y="80703"/>
                      <a:pt x="9197" y="80703"/>
                    </a:cubicBezTo>
                    <a:close/>
                    <a:moveTo>
                      <a:pt x="254561" y="262821"/>
                    </a:moveTo>
                    <a:cubicBezTo>
                      <a:pt x="238549" y="261764"/>
                      <a:pt x="225271" y="250010"/>
                      <a:pt x="222271" y="234246"/>
                    </a:cubicBezTo>
                    <a:lnTo>
                      <a:pt x="286945" y="234246"/>
                    </a:lnTo>
                    <a:cubicBezTo>
                      <a:pt x="283936" y="250048"/>
                      <a:pt x="270610" y="261802"/>
                      <a:pt x="254561" y="262821"/>
                    </a:cubicBezTo>
                    <a:moveTo>
                      <a:pt x="235511" y="277966"/>
                    </a:moveTo>
                    <a:lnTo>
                      <a:pt x="154453" y="277966"/>
                    </a:lnTo>
                    <a:cubicBezTo>
                      <a:pt x="172189" y="269851"/>
                      <a:pt x="184657" y="253344"/>
                      <a:pt x="187600" y="234056"/>
                    </a:cubicBezTo>
                    <a:lnTo>
                      <a:pt x="203126" y="234056"/>
                    </a:lnTo>
                    <a:cubicBezTo>
                      <a:pt x="205936" y="253401"/>
                      <a:pt x="218442" y="269965"/>
                      <a:pt x="236273" y="277966"/>
                    </a:cubicBezTo>
                    <a:moveTo>
                      <a:pt x="168074" y="234056"/>
                    </a:moveTo>
                    <a:cubicBezTo>
                      <a:pt x="165902" y="251915"/>
                      <a:pt x="149662" y="264631"/>
                      <a:pt x="131803" y="262459"/>
                    </a:cubicBezTo>
                    <a:cubicBezTo>
                      <a:pt x="116934" y="260649"/>
                      <a:pt x="105209" y="248933"/>
                      <a:pt x="103399" y="234056"/>
                    </a:cubicBezTo>
                    <a:close/>
                    <a:moveTo>
                      <a:pt x="458205" y="125661"/>
                    </a:moveTo>
                    <a:cubicBezTo>
                      <a:pt x="423058" y="120479"/>
                      <a:pt x="388797" y="110478"/>
                      <a:pt x="356383" y="95943"/>
                    </a:cubicBezTo>
                    <a:cubicBezTo>
                      <a:pt x="328951" y="83275"/>
                      <a:pt x="295233" y="62510"/>
                      <a:pt x="279230" y="32507"/>
                    </a:cubicBezTo>
                    <a:cubicBezTo>
                      <a:pt x="345781" y="47994"/>
                      <a:pt x="407342" y="80036"/>
                      <a:pt x="458205" y="125661"/>
                    </a:cubicBezTo>
                    <a:moveTo>
                      <a:pt x="524880" y="287586"/>
                    </a:moveTo>
                    <a:cubicBezTo>
                      <a:pt x="524880" y="282328"/>
                      <a:pt x="520613" y="278061"/>
                      <a:pt x="515355" y="278061"/>
                    </a:cubicBezTo>
                    <a:lnTo>
                      <a:pt x="273325" y="278061"/>
                    </a:lnTo>
                    <a:cubicBezTo>
                      <a:pt x="290184" y="270460"/>
                      <a:pt x="302329" y="255153"/>
                      <a:pt x="305901" y="237008"/>
                    </a:cubicBezTo>
                    <a:lnTo>
                      <a:pt x="333333" y="256058"/>
                    </a:lnTo>
                    <a:lnTo>
                      <a:pt x="411628" y="256058"/>
                    </a:lnTo>
                    <a:cubicBezTo>
                      <a:pt x="464587" y="256058"/>
                      <a:pt x="514498" y="215767"/>
                      <a:pt x="514498" y="184621"/>
                    </a:cubicBezTo>
                    <a:cubicBezTo>
                      <a:pt x="514498" y="169952"/>
                      <a:pt x="506020" y="151855"/>
                      <a:pt x="490209" y="132805"/>
                    </a:cubicBezTo>
                    <a:lnTo>
                      <a:pt x="489542" y="131948"/>
                    </a:lnTo>
                    <a:cubicBezTo>
                      <a:pt x="451442" y="85561"/>
                      <a:pt x="370289" y="33459"/>
                      <a:pt x="267515" y="11170"/>
                    </a:cubicBezTo>
                    <a:cubicBezTo>
                      <a:pt x="266048" y="10418"/>
                      <a:pt x="264400" y="10056"/>
                      <a:pt x="262752" y="10123"/>
                    </a:cubicBezTo>
                    <a:cubicBezTo>
                      <a:pt x="230272" y="3274"/>
                      <a:pt x="197172" y="-259"/>
                      <a:pt x="163978" y="-450"/>
                    </a:cubicBezTo>
                    <a:lnTo>
                      <a:pt x="9197" y="-450"/>
                    </a:lnTo>
                    <a:cubicBezTo>
                      <a:pt x="3939" y="-450"/>
                      <a:pt x="-328" y="3817"/>
                      <a:pt x="-328" y="9075"/>
                    </a:cubicBezTo>
                    <a:cubicBezTo>
                      <a:pt x="-328" y="14333"/>
                      <a:pt x="3939" y="18600"/>
                      <a:pt x="9197" y="18600"/>
                    </a:cubicBezTo>
                    <a:lnTo>
                      <a:pt x="163978" y="18600"/>
                    </a:lnTo>
                    <a:cubicBezTo>
                      <a:pt x="194791" y="18591"/>
                      <a:pt x="225538" y="21524"/>
                      <a:pt x="255799" y="27363"/>
                    </a:cubicBezTo>
                    <a:cubicBezTo>
                      <a:pt x="267801" y="61272"/>
                      <a:pt x="299519" y="90895"/>
                      <a:pt x="348001" y="113088"/>
                    </a:cubicBezTo>
                    <a:cubicBezTo>
                      <a:pt x="389054" y="131385"/>
                      <a:pt x="432859" y="142749"/>
                      <a:pt x="477636" y="146711"/>
                    </a:cubicBezTo>
                    <a:cubicBezTo>
                      <a:pt x="487237" y="156941"/>
                      <a:pt x="493457" y="169876"/>
                      <a:pt x="495448" y="183764"/>
                    </a:cubicBezTo>
                    <a:cubicBezTo>
                      <a:pt x="495448" y="201480"/>
                      <a:pt x="457348" y="236151"/>
                      <a:pt x="411628" y="236151"/>
                    </a:cubicBezTo>
                    <a:lnTo>
                      <a:pt x="339143" y="236151"/>
                    </a:lnTo>
                    <a:lnTo>
                      <a:pt x="307520" y="214625"/>
                    </a:lnTo>
                    <a:lnTo>
                      <a:pt x="306853" y="214625"/>
                    </a:lnTo>
                    <a:cubicBezTo>
                      <a:pt x="306853" y="209367"/>
                      <a:pt x="302586" y="205100"/>
                      <a:pt x="297328" y="205100"/>
                    </a:cubicBezTo>
                    <a:cubicBezTo>
                      <a:pt x="292070" y="205100"/>
                      <a:pt x="287803" y="209367"/>
                      <a:pt x="287803" y="214625"/>
                    </a:cubicBezTo>
                    <a:lnTo>
                      <a:pt x="221128" y="214625"/>
                    </a:lnTo>
                    <a:cubicBezTo>
                      <a:pt x="221128" y="209367"/>
                      <a:pt x="216861" y="205100"/>
                      <a:pt x="211603" y="205100"/>
                    </a:cubicBezTo>
                    <a:cubicBezTo>
                      <a:pt x="206345" y="205100"/>
                      <a:pt x="202078" y="209367"/>
                      <a:pt x="202078" y="214625"/>
                    </a:cubicBezTo>
                    <a:lnTo>
                      <a:pt x="187790" y="214625"/>
                    </a:lnTo>
                    <a:cubicBezTo>
                      <a:pt x="187790" y="209367"/>
                      <a:pt x="183523" y="205100"/>
                      <a:pt x="178265" y="205100"/>
                    </a:cubicBezTo>
                    <a:cubicBezTo>
                      <a:pt x="173008" y="205100"/>
                      <a:pt x="168740" y="209367"/>
                      <a:pt x="168740" y="214625"/>
                    </a:cubicBezTo>
                    <a:lnTo>
                      <a:pt x="101399" y="214625"/>
                    </a:lnTo>
                    <a:cubicBezTo>
                      <a:pt x="101399" y="209367"/>
                      <a:pt x="97131" y="205100"/>
                      <a:pt x="91874" y="205100"/>
                    </a:cubicBezTo>
                    <a:cubicBezTo>
                      <a:pt x="86616" y="205100"/>
                      <a:pt x="82349" y="209367"/>
                      <a:pt x="82349" y="214625"/>
                    </a:cubicBezTo>
                    <a:lnTo>
                      <a:pt x="79491" y="214625"/>
                    </a:lnTo>
                    <a:lnTo>
                      <a:pt x="47868" y="236151"/>
                    </a:lnTo>
                    <a:lnTo>
                      <a:pt x="8625" y="236151"/>
                    </a:lnTo>
                    <a:cubicBezTo>
                      <a:pt x="3367" y="236151"/>
                      <a:pt x="-900" y="240418"/>
                      <a:pt x="-900" y="245676"/>
                    </a:cubicBezTo>
                    <a:cubicBezTo>
                      <a:pt x="-900" y="250934"/>
                      <a:pt x="3367" y="255201"/>
                      <a:pt x="8625" y="255201"/>
                    </a:cubicBezTo>
                    <a:lnTo>
                      <a:pt x="53774" y="255201"/>
                    </a:lnTo>
                    <a:lnTo>
                      <a:pt x="83206" y="235199"/>
                    </a:lnTo>
                    <a:cubicBezTo>
                      <a:pt x="86435" y="253906"/>
                      <a:pt x="98751" y="269793"/>
                      <a:pt x="116067" y="277585"/>
                    </a:cubicBezTo>
                    <a:lnTo>
                      <a:pt x="9197" y="277585"/>
                    </a:lnTo>
                    <a:cubicBezTo>
                      <a:pt x="3939" y="277585"/>
                      <a:pt x="-328" y="281852"/>
                      <a:pt x="-328" y="287110"/>
                    </a:cubicBezTo>
                    <a:cubicBezTo>
                      <a:pt x="-328" y="292367"/>
                      <a:pt x="3939" y="296635"/>
                      <a:pt x="9197" y="296635"/>
                    </a:cubicBezTo>
                    <a:lnTo>
                      <a:pt x="515355" y="296635"/>
                    </a:lnTo>
                    <a:cubicBezTo>
                      <a:pt x="520613" y="296635"/>
                      <a:pt x="524880" y="292367"/>
                      <a:pt x="524880" y="287110"/>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4" name="Graphic 66">
              <a:extLst>
                <a:ext uri="{FF2B5EF4-FFF2-40B4-BE49-F238E27FC236}">
                  <a16:creationId xmlns:a16="http://schemas.microsoft.com/office/drawing/2014/main" id="{05783226-DE3D-49FA-873E-8F463E6C91D1}"/>
                </a:ext>
              </a:extLst>
            </p:cNvPr>
            <p:cNvGrpSpPr>
              <a:grpSpLocks noChangeAspect="1"/>
            </p:cNvGrpSpPr>
            <p:nvPr/>
          </p:nvGrpSpPr>
          <p:grpSpPr bwMode="gray">
            <a:xfrm>
              <a:off x="7517948" y="501370"/>
              <a:ext cx="504000" cy="504000"/>
              <a:chOff x="1778065" y="1141065"/>
              <a:chExt cx="674941" cy="674941"/>
            </a:xfrm>
          </p:grpSpPr>
          <p:sp>
            <p:nvSpPr>
              <p:cNvPr id="15" name="Freeform: Shape 14">
                <a:extLst>
                  <a:ext uri="{FF2B5EF4-FFF2-40B4-BE49-F238E27FC236}">
                    <a16:creationId xmlns:a16="http://schemas.microsoft.com/office/drawing/2014/main" id="{73499992-B31E-4524-9331-A2A172653059}"/>
                  </a:ext>
                </a:extLst>
              </p:cNvPr>
              <p:cNvSpPr/>
              <p:nvPr/>
            </p:nvSpPr>
            <p:spPr bwMode="gray">
              <a:xfrm>
                <a:off x="1778065" y="1141065"/>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004491">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16" name="Freeform: Shape 16">
                <a:extLst>
                  <a:ext uri="{FF2B5EF4-FFF2-40B4-BE49-F238E27FC236}">
                    <a16:creationId xmlns:a16="http://schemas.microsoft.com/office/drawing/2014/main" id="{7D2E2F4C-660E-43AF-8F26-404ADB34B71D}"/>
                  </a:ext>
                </a:extLst>
              </p:cNvPr>
              <p:cNvSpPr/>
              <p:nvPr/>
            </p:nvSpPr>
            <p:spPr bwMode="gray">
              <a:xfrm>
                <a:off x="1876760" y="1240371"/>
                <a:ext cx="477074" cy="476680"/>
              </a:xfrm>
              <a:custGeom>
                <a:avLst/>
                <a:gdLst>
                  <a:gd name="connsiteX0" fmla="*/ 401134 w 477074"/>
                  <a:gd name="connsiteY0" fmla="*/ 435168 h 476680"/>
                  <a:gd name="connsiteX1" fmla="*/ 404563 w 477074"/>
                  <a:gd name="connsiteY1" fmla="*/ 435930 h 476680"/>
                  <a:gd name="connsiteX2" fmla="*/ 412954 w 477074"/>
                  <a:gd name="connsiteY2" fmla="*/ 427748 h 476680"/>
                  <a:gd name="connsiteX3" fmla="*/ 412373 w 477074"/>
                  <a:gd name="connsiteY3" fmla="*/ 424596 h 476680"/>
                  <a:gd name="connsiteX4" fmla="*/ 407992 w 477074"/>
                  <a:gd name="connsiteY4" fmla="*/ 420023 h 476680"/>
                  <a:gd name="connsiteX5" fmla="*/ 278928 w 477074"/>
                  <a:gd name="connsiteY5" fmla="*/ 331155 h 476680"/>
                  <a:gd name="connsiteX6" fmla="*/ 451997 w 477074"/>
                  <a:gd name="connsiteY6" fmla="*/ 331155 h 476680"/>
                  <a:gd name="connsiteX7" fmla="*/ 460379 w 477074"/>
                  <a:gd name="connsiteY7" fmla="*/ 322773 h 476680"/>
                  <a:gd name="connsiteX8" fmla="*/ 451997 w 477074"/>
                  <a:gd name="connsiteY8" fmla="*/ 314391 h 476680"/>
                  <a:gd name="connsiteX9" fmla="*/ 263593 w 477074"/>
                  <a:gd name="connsiteY9" fmla="*/ 314391 h 476680"/>
                  <a:gd name="connsiteX10" fmla="*/ 262640 w 477074"/>
                  <a:gd name="connsiteY10" fmla="*/ 313248 h 476680"/>
                  <a:gd name="connsiteX11" fmla="*/ 261593 w 477074"/>
                  <a:gd name="connsiteY11" fmla="*/ 311915 h 476680"/>
                  <a:gd name="connsiteX12" fmla="*/ 260545 w 477074"/>
                  <a:gd name="connsiteY12" fmla="*/ 310772 h 476680"/>
                  <a:gd name="connsiteX13" fmla="*/ 248734 w 477074"/>
                  <a:gd name="connsiteY13" fmla="*/ 322583 h 476680"/>
                  <a:gd name="connsiteX14" fmla="*/ 249496 w 477074"/>
                  <a:gd name="connsiteY14" fmla="*/ 323535 h 476680"/>
                  <a:gd name="connsiteX15" fmla="*/ 251211 w 477074"/>
                  <a:gd name="connsiteY15" fmla="*/ 325631 h 476680"/>
                  <a:gd name="connsiteX16" fmla="*/ 253306 w 477074"/>
                  <a:gd name="connsiteY16" fmla="*/ 328107 h 476680"/>
                  <a:gd name="connsiteX17" fmla="*/ 253782 w 477074"/>
                  <a:gd name="connsiteY17" fmla="*/ 328774 h 476680"/>
                  <a:gd name="connsiteX18" fmla="*/ 401134 w 477074"/>
                  <a:gd name="connsiteY18" fmla="*/ 435168 h 476680"/>
                  <a:gd name="connsiteX19" fmla="*/ 460284 w 477074"/>
                  <a:gd name="connsiteY19" fmla="*/ 239525 h 476680"/>
                  <a:gd name="connsiteX20" fmla="*/ 451997 w 477074"/>
                  <a:gd name="connsiteY20" fmla="*/ 231238 h 476680"/>
                  <a:gd name="connsiteX21" fmla="*/ 340078 w 477074"/>
                  <a:gd name="connsiteY21" fmla="*/ 231238 h 476680"/>
                  <a:gd name="connsiteX22" fmla="*/ 323410 w 477074"/>
                  <a:gd name="connsiteY22" fmla="*/ 247907 h 476680"/>
                  <a:gd name="connsiteX23" fmla="*/ 451997 w 477074"/>
                  <a:gd name="connsiteY23" fmla="*/ 247907 h 476680"/>
                  <a:gd name="connsiteX24" fmla="*/ 460284 w 477074"/>
                  <a:gd name="connsiteY24" fmla="*/ 239620 h 476680"/>
                  <a:gd name="connsiteX25" fmla="*/ 460284 w 477074"/>
                  <a:gd name="connsiteY25" fmla="*/ 239525 h 476680"/>
                  <a:gd name="connsiteX26" fmla="*/ 460284 w 477074"/>
                  <a:gd name="connsiteY26" fmla="*/ 175326 h 476680"/>
                  <a:gd name="connsiteX27" fmla="*/ 452093 w 477074"/>
                  <a:gd name="connsiteY27" fmla="*/ 166944 h 476680"/>
                  <a:gd name="connsiteX28" fmla="*/ 451997 w 477074"/>
                  <a:gd name="connsiteY28" fmla="*/ 166944 h 476680"/>
                  <a:gd name="connsiteX29" fmla="*/ 404372 w 477074"/>
                  <a:gd name="connsiteY29" fmla="*/ 166944 h 476680"/>
                  <a:gd name="connsiteX30" fmla="*/ 387608 w 477074"/>
                  <a:gd name="connsiteY30" fmla="*/ 183613 h 476680"/>
                  <a:gd name="connsiteX31" fmla="*/ 451997 w 477074"/>
                  <a:gd name="connsiteY31" fmla="*/ 183613 h 476680"/>
                  <a:gd name="connsiteX32" fmla="*/ 460284 w 477074"/>
                  <a:gd name="connsiteY32" fmla="*/ 175326 h 476680"/>
                  <a:gd name="connsiteX33" fmla="*/ 460284 w 477074"/>
                  <a:gd name="connsiteY33" fmla="*/ 258480 h 476680"/>
                  <a:gd name="connsiteX34" fmla="*/ 452093 w 477074"/>
                  <a:gd name="connsiteY34" fmla="*/ 250097 h 476680"/>
                  <a:gd name="connsiteX35" fmla="*/ 451997 w 477074"/>
                  <a:gd name="connsiteY35" fmla="*/ 250097 h 476680"/>
                  <a:gd name="connsiteX36" fmla="*/ 321219 w 477074"/>
                  <a:gd name="connsiteY36" fmla="*/ 250097 h 476680"/>
                  <a:gd name="connsiteX37" fmla="*/ 304455 w 477074"/>
                  <a:gd name="connsiteY37" fmla="*/ 266862 h 476680"/>
                  <a:gd name="connsiteX38" fmla="*/ 451997 w 477074"/>
                  <a:gd name="connsiteY38" fmla="*/ 266862 h 476680"/>
                  <a:gd name="connsiteX39" fmla="*/ 460284 w 477074"/>
                  <a:gd name="connsiteY39" fmla="*/ 258480 h 476680"/>
                  <a:gd name="connsiteX40" fmla="*/ 265117 w 477074"/>
                  <a:gd name="connsiteY40" fmla="*/ 365636 h 476680"/>
                  <a:gd name="connsiteX41" fmla="*/ 243305 w 477074"/>
                  <a:gd name="connsiteY41" fmla="*/ 342776 h 476680"/>
                  <a:gd name="connsiteX42" fmla="*/ 235303 w 477074"/>
                  <a:gd name="connsiteY42" fmla="*/ 342776 h 476680"/>
                  <a:gd name="connsiteX43" fmla="*/ 233398 w 477074"/>
                  <a:gd name="connsiteY43" fmla="*/ 346681 h 476680"/>
                  <a:gd name="connsiteX44" fmla="*/ 234827 w 477074"/>
                  <a:gd name="connsiteY44" fmla="*/ 350777 h 476680"/>
                  <a:gd name="connsiteX45" fmla="*/ 257211 w 477074"/>
                  <a:gd name="connsiteY45" fmla="*/ 374304 h 476680"/>
                  <a:gd name="connsiteX46" fmla="*/ 261212 w 477074"/>
                  <a:gd name="connsiteY46" fmla="*/ 375828 h 476680"/>
                  <a:gd name="connsiteX47" fmla="*/ 265212 w 477074"/>
                  <a:gd name="connsiteY47" fmla="*/ 374113 h 476680"/>
                  <a:gd name="connsiteX48" fmla="*/ 265269 w 477074"/>
                  <a:gd name="connsiteY48" fmla="*/ 366169 h 476680"/>
                  <a:gd name="connsiteX49" fmla="*/ 265212 w 477074"/>
                  <a:gd name="connsiteY49" fmla="*/ 366112 h 476680"/>
                  <a:gd name="connsiteX50" fmla="*/ 280738 w 477074"/>
                  <a:gd name="connsiteY50" fmla="*/ 387924 h 476680"/>
                  <a:gd name="connsiteX51" fmla="*/ 279404 w 477074"/>
                  <a:gd name="connsiteY51" fmla="*/ 392115 h 476680"/>
                  <a:gd name="connsiteX52" fmla="*/ 281405 w 477074"/>
                  <a:gd name="connsiteY52" fmla="*/ 395925 h 476680"/>
                  <a:gd name="connsiteX53" fmla="*/ 307122 w 477074"/>
                  <a:gd name="connsiteY53" fmla="*/ 415832 h 476680"/>
                  <a:gd name="connsiteX54" fmla="*/ 310360 w 477074"/>
                  <a:gd name="connsiteY54" fmla="*/ 416880 h 476680"/>
                  <a:gd name="connsiteX55" fmla="*/ 315028 w 477074"/>
                  <a:gd name="connsiteY55" fmla="*/ 414499 h 476680"/>
                  <a:gd name="connsiteX56" fmla="*/ 313780 w 477074"/>
                  <a:gd name="connsiteY56" fmla="*/ 406650 h 476680"/>
                  <a:gd name="connsiteX57" fmla="*/ 313695 w 477074"/>
                  <a:gd name="connsiteY57" fmla="*/ 406593 h 476680"/>
                  <a:gd name="connsiteX58" fmla="*/ 288739 w 477074"/>
                  <a:gd name="connsiteY58" fmla="*/ 387543 h 476680"/>
                  <a:gd name="connsiteX59" fmla="*/ 280738 w 477074"/>
                  <a:gd name="connsiteY59" fmla="*/ 388210 h 476680"/>
                  <a:gd name="connsiteX60" fmla="*/ 334078 w 477074"/>
                  <a:gd name="connsiteY60" fmla="*/ 434121 h 476680"/>
                  <a:gd name="connsiteX61" fmla="*/ 347984 w 477074"/>
                  <a:gd name="connsiteY61" fmla="*/ 442407 h 476680"/>
                  <a:gd name="connsiteX62" fmla="*/ 350842 w 477074"/>
                  <a:gd name="connsiteY62" fmla="*/ 443169 h 476680"/>
                  <a:gd name="connsiteX63" fmla="*/ 355700 w 477074"/>
                  <a:gd name="connsiteY63" fmla="*/ 440312 h 476680"/>
                  <a:gd name="connsiteX64" fmla="*/ 356271 w 477074"/>
                  <a:gd name="connsiteY64" fmla="*/ 436026 h 476680"/>
                  <a:gd name="connsiteX65" fmla="*/ 353604 w 477074"/>
                  <a:gd name="connsiteY65" fmla="*/ 432597 h 476680"/>
                  <a:gd name="connsiteX66" fmla="*/ 340078 w 477074"/>
                  <a:gd name="connsiteY66" fmla="*/ 424500 h 476680"/>
                  <a:gd name="connsiteX67" fmla="*/ 332011 w 477074"/>
                  <a:gd name="connsiteY67" fmla="*/ 424900 h 476680"/>
                  <a:gd name="connsiteX68" fmla="*/ 332402 w 477074"/>
                  <a:gd name="connsiteY68" fmla="*/ 432968 h 476680"/>
                  <a:gd name="connsiteX69" fmla="*/ 334078 w 477074"/>
                  <a:gd name="connsiteY69" fmla="*/ 434025 h 476680"/>
                  <a:gd name="connsiteX70" fmla="*/ 217016 w 477074"/>
                  <a:gd name="connsiteY70" fmla="*/ 353920 h 476680"/>
                  <a:gd name="connsiteX71" fmla="*/ 205490 w 477074"/>
                  <a:gd name="connsiteY71" fmla="*/ 365636 h 476680"/>
                  <a:gd name="connsiteX72" fmla="*/ 206348 w 477074"/>
                  <a:gd name="connsiteY72" fmla="*/ 366588 h 476680"/>
                  <a:gd name="connsiteX73" fmla="*/ 321791 w 477074"/>
                  <a:gd name="connsiteY73" fmla="*/ 462505 h 476680"/>
                  <a:gd name="connsiteX74" fmla="*/ 325982 w 477074"/>
                  <a:gd name="connsiteY74" fmla="*/ 463648 h 476680"/>
                  <a:gd name="connsiteX75" fmla="*/ 334364 w 477074"/>
                  <a:gd name="connsiteY75" fmla="*/ 455266 h 476680"/>
                  <a:gd name="connsiteX76" fmla="*/ 330363 w 477074"/>
                  <a:gd name="connsiteY76" fmla="*/ 448122 h 476680"/>
                  <a:gd name="connsiteX77" fmla="*/ 218635 w 477074"/>
                  <a:gd name="connsiteY77" fmla="*/ 355063 h 476680"/>
                  <a:gd name="connsiteX78" fmla="*/ 113384 w 477074"/>
                  <a:gd name="connsiteY78" fmla="*/ 18830 h 476680"/>
                  <a:gd name="connsiteX79" fmla="*/ 106316 w 477074"/>
                  <a:gd name="connsiteY79" fmla="*/ 9315 h 476680"/>
                  <a:gd name="connsiteX80" fmla="*/ 106240 w 477074"/>
                  <a:gd name="connsiteY80" fmla="*/ 9305 h 476680"/>
                  <a:gd name="connsiteX81" fmla="*/ 96715 w 477074"/>
                  <a:gd name="connsiteY81" fmla="*/ 16354 h 476680"/>
                  <a:gd name="connsiteX82" fmla="*/ 106240 w 477074"/>
                  <a:gd name="connsiteY82" fmla="*/ 166849 h 476680"/>
                  <a:gd name="connsiteX83" fmla="*/ 13086 w 477074"/>
                  <a:gd name="connsiteY83" fmla="*/ 166849 h 476680"/>
                  <a:gd name="connsiteX84" fmla="*/ 3855 w 477074"/>
                  <a:gd name="connsiteY84" fmla="*/ 174288 h 476680"/>
                  <a:gd name="connsiteX85" fmla="*/ 11304 w 477074"/>
                  <a:gd name="connsiteY85" fmla="*/ 183518 h 476680"/>
                  <a:gd name="connsiteX86" fmla="*/ 13086 w 477074"/>
                  <a:gd name="connsiteY86" fmla="*/ 183518 h 476680"/>
                  <a:gd name="connsiteX87" fmla="*/ 110240 w 477074"/>
                  <a:gd name="connsiteY87" fmla="*/ 183518 h 476680"/>
                  <a:gd name="connsiteX88" fmla="*/ 114336 w 477074"/>
                  <a:gd name="connsiteY88" fmla="*/ 198663 h 476680"/>
                  <a:gd name="connsiteX89" fmla="*/ 125194 w 477074"/>
                  <a:gd name="connsiteY89" fmla="*/ 231143 h 476680"/>
                  <a:gd name="connsiteX90" fmla="*/ 13562 w 477074"/>
                  <a:gd name="connsiteY90" fmla="*/ 231143 h 476680"/>
                  <a:gd name="connsiteX91" fmla="*/ 4332 w 477074"/>
                  <a:gd name="connsiteY91" fmla="*/ 238582 h 476680"/>
                  <a:gd name="connsiteX92" fmla="*/ 11780 w 477074"/>
                  <a:gd name="connsiteY92" fmla="*/ 247812 h 476680"/>
                  <a:gd name="connsiteX93" fmla="*/ 13562 w 477074"/>
                  <a:gd name="connsiteY93" fmla="*/ 247812 h 476680"/>
                  <a:gd name="connsiteX94" fmla="*/ 132338 w 477074"/>
                  <a:gd name="connsiteY94" fmla="*/ 247812 h 476680"/>
                  <a:gd name="connsiteX95" fmla="*/ 133291 w 477074"/>
                  <a:gd name="connsiteY95" fmla="*/ 250002 h 476680"/>
                  <a:gd name="connsiteX96" fmla="*/ 13562 w 477074"/>
                  <a:gd name="connsiteY96" fmla="*/ 250002 h 476680"/>
                  <a:gd name="connsiteX97" fmla="*/ 5180 w 477074"/>
                  <a:gd name="connsiteY97" fmla="*/ 258384 h 476680"/>
                  <a:gd name="connsiteX98" fmla="*/ 13562 w 477074"/>
                  <a:gd name="connsiteY98" fmla="*/ 266766 h 476680"/>
                  <a:gd name="connsiteX99" fmla="*/ 118813 w 477074"/>
                  <a:gd name="connsiteY99" fmla="*/ 266766 h 476680"/>
                  <a:gd name="connsiteX100" fmla="*/ 146721 w 477074"/>
                  <a:gd name="connsiteY100" fmla="*/ 238858 h 476680"/>
                  <a:gd name="connsiteX101" fmla="*/ 146721 w 477074"/>
                  <a:gd name="connsiteY101" fmla="*/ 237810 h 476680"/>
                  <a:gd name="connsiteX102" fmla="*/ 145673 w 477074"/>
                  <a:gd name="connsiteY102" fmla="*/ 235239 h 476680"/>
                  <a:gd name="connsiteX103" fmla="*/ 131195 w 477074"/>
                  <a:gd name="connsiteY103" fmla="*/ 193900 h 476680"/>
                  <a:gd name="connsiteX104" fmla="*/ 114146 w 477074"/>
                  <a:gd name="connsiteY104" fmla="*/ 18735 h 476680"/>
                  <a:gd name="connsiteX105" fmla="*/ 5560 w 477074"/>
                  <a:gd name="connsiteY105" fmla="*/ 322678 h 476680"/>
                  <a:gd name="connsiteX106" fmla="*/ 13943 w 477074"/>
                  <a:gd name="connsiteY106" fmla="*/ 331060 h 476680"/>
                  <a:gd name="connsiteX107" fmla="*/ 55091 w 477074"/>
                  <a:gd name="connsiteY107" fmla="*/ 331060 h 476680"/>
                  <a:gd name="connsiteX108" fmla="*/ 71759 w 477074"/>
                  <a:gd name="connsiteY108" fmla="*/ 314296 h 476680"/>
                  <a:gd name="connsiteX109" fmla="*/ 14038 w 477074"/>
                  <a:gd name="connsiteY109" fmla="*/ 314296 h 476680"/>
                  <a:gd name="connsiteX110" fmla="*/ 5656 w 477074"/>
                  <a:gd name="connsiteY110" fmla="*/ 322488 h 476680"/>
                  <a:gd name="connsiteX111" fmla="*/ 5656 w 477074"/>
                  <a:gd name="connsiteY111" fmla="*/ 322678 h 476680"/>
                  <a:gd name="connsiteX112" fmla="*/ 139006 w 477074"/>
                  <a:gd name="connsiteY112" fmla="*/ 38547 h 476680"/>
                  <a:gd name="connsiteX113" fmla="*/ 140053 w 477074"/>
                  <a:gd name="connsiteY113" fmla="*/ 24736 h 476680"/>
                  <a:gd name="connsiteX114" fmla="*/ 138910 w 477074"/>
                  <a:gd name="connsiteY114" fmla="*/ 20545 h 476680"/>
                  <a:gd name="connsiteX115" fmla="*/ 135101 w 477074"/>
                  <a:gd name="connsiteY115" fmla="*/ 18354 h 476680"/>
                  <a:gd name="connsiteX116" fmla="*/ 128814 w 477074"/>
                  <a:gd name="connsiteY116" fmla="*/ 23403 h 476680"/>
                  <a:gd name="connsiteX117" fmla="*/ 127671 w 477074"/>
                  <a:gd name="connsiteY117" fmla="*/ 37976 h 476680"/>
                  <a:gd name="connsiteX118" fmla="*/ 129100 w 477074"/>
                  <a:gd name="connsiteY118" fmla="*/ 42167 h 476680"/>
                  <a:gd name="connsiteX119" fmla="*/ 132910 w 477074"/>
                  <a:gd name="connsiteY119" fmla="*/ 43977 h 476680"/>
                  <a:gd name="connsiteX120" fmla="*/ 132910 w 477074"/>
                  <a:gd name="connsiteY120" fmla="*/ 43977 h 476680"/>
                  <a:gd name="connsiteX121" fmla="*/ 138625 w 477074"/>
                  <a:gd name="connsiteY121" fmla="*/ 38547 h 476680"/>
                  <a:gd name="connsiteX122" fmla="*/ 139863 w 477074"/>
                  <a:gd name="connsiteY122" fmla="*/ 95030 h 476680"/>
                  <a:gd name="connsiteX123" fmla="*/ 138339 w 477074"/>
                  <a:gd name="connsiteY123" fmla="*/ 66455 h 476680"/>
                  <a:gd name="connsiteX124" fmla="*/ 132529 w 477074"/>
                  <a:gd name="connsiteY124" fmla="*/ 60836 h 476680"/>
                  <a:gd name="connsiteX125" fmla="*/ 132529 w 477074"/>
                  <a:gd name="connsiteY125" fmla="*/ 60836 h 476680"/>
                  <a:gd name="connsiteX126" fmla="*/ 126909 w 477074"/>
                  <a:gd name="connsiteY126" fmla="*/ 66646 h 476680"/>
                  <a:gd name="connsiteX127" fmla="*/ 128529 w 477074"/>
                  <a:gd name="connsiteY127" fmla="*/ 95221 h 476680"/>
                  <a:gd name="connsiteX128" fmla="*/ 134243 w 477074"/>
                  <a:gd name="connsiteY128" fmla="*/ 100460 h 476680"/>
                  <a:gd name="connsiteX129" fmla="*/ 134719 w 477074"/>
                  <a:gd name="connsiteY129" fmla="*/ 100460 h 476680"/>
                  <a:gd name="connsiteX130" fmla="*/ 139863 w 477074"/>
                  <a:gd name="connsiteY130" fmla="*/ 94269 h 476680"/>
                  <a:gd name="connsiteX131" fmla="*/ 147388 w 477074"/>
                  <a:gd name="connsiteY131" fmla="*/ 154466 h 476680"/>
                  <a:gd name="connsiteX132" fmla="*/ 148150 w 477074"/>
                  <a:gd name="connsiteY132" fmla="*/ 150180 h 476680"/>
                  <a:gd name="connsiteX133" fmla="*/ 143197 w 477074"/>
                  <a:gd name="connsiteY133" fmla="*/ 122367 h 476680"/>
                  <a:gd name="connsiteX134" fmla="*/ 136215 w 477074"/>
                  <a:gd name="connsiteY134" fmla="*/ 118291 h 476680"/>
                  <a:gd name="connsiteX135" fmla="*/ 131957 w 477074"/>
                  <a:gd name="connsiteY135" fmla="*/ 123987 h 476680"/>
                  <a:gd name="connsiteX136" fmla="*/ 137101 w 477074"/>
                  <a:gd name="connsiteY136" fmla="*/ 152562 h 476680"/>
                  <a:gd name="connsiteX137" fmla="*/ 142625 w 477074"/>
                  <a:gd name="connsiteY137" fmla="*/ 157038 h 476680"/>
                  <a:gd name="connsiteX138" fmla="*/ 143864 w 477074"/>
                  <a:gd name="connsiteY138" fmla="*/ 157038 h 476680"/>
                  <a:gd name="connsiteX139" fmla="*/ 147388 w 477074"/>
                  <a:gd name="connsiteY139" fmla="*/ 154562 h 476680"/>
                  <a:gd name="connsiteX140" fmla="*/ 158913 w 477074"/>
                  <a:gd name="connsiteY140" fmla="*/ 191328 h 476680"/>
                  <a:gd name="connsiteX141" fmla="*/ 154912 w 477074"/>
                  <a:gd name="connsiteY141" fmla="*/ 177803 h 476680"/>
                  <a:gd name="connsiteX142" fmla="*/ 147959 w 477074"/>
                  <a:gd name="connsiteY142" fmla="*/ 173802 h 476680"/>
                  <a:gd name="connsiteX143" fmla="*/ 143959 w 477074"/>
                  <a:gd name="connsiteY143" fmla="*/ 180756 h 476680"/>
                  <a:gd name="connsiteX144" fmla="*/ 148055 w 477074"/>
                  <a:gd name="connsiteY144" fmla="*/ 194662 h 476680"/>
                  <a:gd name="connsiteX145" fmla="*/ 153198 w 477074"/>
                  <a:gd name="connsiteY145" fmla="*/ 210093 h 476680"/>
                  <a:gd name="connsiteX146" fmla="*/ 158532 w 477074"/>
                  <a:gd name="connsiteY146" fmla="*/ 213903 h 476680"/>
                  <a:gd name="connsiteX147" fmla="*/ 163676 w 477074"/>
                  <a:gd name="connsiteY147" fmla="*/ 210664 h 476680"/>
                  <a:gd name="connsiteX148" fmla="*/ 163676 w 477074"/>
                  <a:gd name="connsiteY148" fmla="*/ 206378 h 476680"/>
                  <a:gd name="connsiteX149" fmla="*/ 158723 w 477074"/>
                  <a:gd name="connsiteY149" fmla="*/ 191328 h 476680"/>
                  <a:gd name="connsiteX150" fmla="*/ 201776 w 477074"/>
                  <a:gd name="connsiteY150" fmla="*/ 182851 h 476680"/>
                  <a:gd name="connsiteX151" fmla="*/ 218539 w 477074"/>
                  <a:gd name="connsiteY151" fmla="*/ 166182 h 476680"/>
                  <a:gd name="connsiteX152" fmla="*/ 186726 w 477074"/>
                  <a:gd name="connsiteY152" fmla="*/ 166182 h 476680"/>
                  <a:gd name="connsiteX153" fmla="*/ 174153 w 477074"/>
                  <a:gd name="connsiteY153" fmla="*/ 26355 h 476680"/>
                  <a:gd name="connsiteX154" fmla="*/ 167466 w 477074"/>
                  <a:gd name="connsiteY154" fmla="*/ 16897 h 476680"/>
                  <a:gd name="connsiteX155" fmla="*/ 167009 w 477074"/>
                  <a:gd name="connsiteY155" fmla="*/ 16830 h 476680"/>
                  <a:gd name="connsiteX156" fmla="*/ 157484 w 477074"/>
                  <a:gd name="connsiteY156" fmla="*/ 24069 h 476680"/>
                  <a:gd name="connsiteX157" fmla="*/ 172343 w 477074"/>
                  <a:gd name="connsiteY157" fmla="*/ 177136 h 476680"/>
                  <a:gd name="connsiteX158" fmla="*/ 172343 w 477074"/>
                  <a:gd name="connsiteY158" fmla="*/ 177136 h 476680"/>
                  <a:gd name="connsiteX159" fmla="*/ 173010 w 477074"/>
                  <a:gd name="connsiteY159" fmla="*/ 179517 h 476680"/>
                  <a:gd name="connsiteX160" fmla="*/ 173867 w 477074"/>
                  <a:gd name="connsiteY160" fmla="*/ 182565 h 476680"/>
                  <a:gd name="connsiteX161" fmla="*/ 179963 w 477074"/>
                  <a:gd name="connsiteY161" fmla="*/ 201139 h 476680"/>
                  <a:gd name="connsiteX162" fmla="*/ 180725 w 477074"/>
                  <a:gd name="connsiteY162" fmla="*/ 203235 h 476680"/>
                  <a:gd name="connsiteX163" fmla="*/ 193965 w 477074"/>
                  <a:gd name="connsiteY163" fmla="*/ 189899 h 476680"/>
                  <a:gd name="connsiteX164" fmla="*/ 193965 w 477074"/>
                  <a:gd name="connsiteY164" fmla="*/ 189138 h 476680"/>
                  <a:gd name="connsiteX165" fmla="*/ 192727 w 477074"/>
                  <a:gd name="connsiteY165" fmla="*/ 185518 h 476680"/>
                  <a:gd name="connsiteX166" fmla="*/ 191584 w 477074"/>
                  <a:gd name="connsiteY166" fmla="*/ 182280 h 476680"/>
                  <a:gd name="connsiteX167" fmla="*/ 431804 w 477074"/>
                  <a:gd name="connsiteY167" fmla="*/ 13211 h 476680"/>
                  <a:gd name="connsiteX168" fmla="*/ 431823 w 477074"/>
                  <a:gd name="connsiteY168" fmla="*/ 1895 h 476680"/>
                  <a:gd name="connsiteX169" fmla="*/ 431804 w 477074"/>
                  <a:gd name="connsiteY169" fmla="*/ 1876 h 476680"/>
                  <a:gd name="connsiteX170" fmla="*/ 420946 w 477074"/>
                  <a:gd name="connsiteY170" fmla="*/ 1305 h 476680"/>
                  <a:gd name="connsiteX171" fmla="*/ 420946 w 477074"/>
                  <a:gd name="connsiteY171" fmla="*/ 1305 h 476680"/>
                  <a:gd name="connsiteX172" fmla="*/ 398467 w 477074"/>
                  <a:gd name="connsiteY172" fmla="*/ 23783 h 476680"/>
                  <a:gd name="connsiteX173" fmla="*/ 392752 w 477074"/>
                  <a:gd name="connsiteY173" fmla="*/ 18069 h 476680"/>
                  <a:gd name="connsiteX174" fmla="*/ 381417 w 477074"/>
                  <a:gd name="connsiteY174" fmla="*/ 29498 h 476680"/>
                  <a:gd name="connsiteX175" fmla="*/ 387037 w 477074"/>
                  <a:gd name="connsiteY175" fmla="*/ 35214 h 476680"/>
                  <a:gd name="connsiteX176" fmla="*/ 372654 w 477074"/>
                  <a:gd name="connsiteY176" fmla="*/ 49501 h 476680"/>
                  <a:gd name="connsiteX177" fmla="*/ 367034 w 477074"/>
                  <a:gd name="connsiteY177" fmla="*/ 43881 h 476680"/>
                  <a:gd name="connsiteX178" fmla="*/ 355604 w 477074"/>
                  <a:gd name="connsiteY178" fmla="*/ 55311 h 476680"/>
                  <a:gd name="connsiteX179" fmla="*/ 361224 w 477074"/>
                  <a:gd name="connsiteY179" fmla="*/ 60931 h 476680"/>
                  <a:gd name="connsiteX180" fmla="*/ 346937 w 477074"/>
                  <a:gd name="connsiteY180" fmla="*/ 75314 h 476680"/>
                  <a:gd name="connsiteX181" fmla="*/ 341221 w 477074"/>
                  <a:gd name="connsiteY181" fmla="*/ 69694 h 476680"/>
                  <a:gd name="connsiteX182" fmla="*/ 329792 w 477074"/>
                  <a:gd name="connsiteY182" fmla="*/ 81029 h 476680"/>
                  <a:gd name="connsiteX183" fmla="*/ 335507 w 477074"/>
                  <a:gd name="connsiteY183" fmla="*/ 86744 h 476680"/>
                  <a:gd name="connsiteX184" fmla="*/ 321124 w 477074"/>
                  <a:gd name="connsiteY184" fmla="*/ 101127 h 476680"/>
                  <a:gd name="connsiteX185" fmla="*/ 315504 w 477074"/>
                  <a:gd name="connsiteY185" fmla="*/ 95412 h 476680"/>
                  <a:gd name="connsiteX186" fmla="*/ 304074 w 477074"/>
                  <a:gd name="connsiteY186" fmla="*/ 106841 h 476680"/>
                  <a:gd name="connsiteX187" fmla="*/ 309694 w 477074"/>
                  <a:gd name="connsiteY187" fmla="*/ 112556 h 476680"/>
                  <a:gd name="connsiteX188" fmla="*/ 295406 w 477074"/>
                  <a:gd name="connsiteY188" fmla="*/ 126939 h 476680"/>
                  <a:gd name="connsiteX189" fmla="*/ 289691 w 477074"/>
                  <a:gd name="connsiteY189" fmla="*/ 121224 h 476680"/>
                  <a:gd name="connsiteX190" fmla="*/ 278261 w 477074"/>
                  <a:gd name="connsiteY190" fmla="*/ 132654 h 476680"/>
                  <a:gd name="connsiteX191" fmla="*/ 283977 w 477074"/>
                  <a:gd name="connsiteY191" fmla="*/ 138369 h 476680"/>
                  <a:gd name="connsiteX192" fmla="*/ 269594 w 477074"/>
                  <a:gd name="connsiteY192" fmla="*/ 152657 h 476680"/>
                  <a:gd name="connsiteX193" fmla="*/ 263878 w 477074"/>
                  <a:gd name="connsiteY193" fmla="*/ 147037 h 476680"/>
                  <a:gd name="connsiteX194" fmla="*/ 252448 w 477074"/>
                  <a:gd name="connsiteY194" fmla="*/ 158467 h 476680"/>
                  <a:gd name="connsiteX195" fmla="*/ 258164 w 477074"/>
                  <a:gd name="connsiteY195" fmla="*/ 164087 h 476680"/>
                  <a:gd name="connsiteX196" fmla="*/ 243781 w 477074"/>
                  <a:gd name="connsiteY196" fmla="*/ 178470 h 476680"/>
                  <a:gd name="connsiteX197" fmla="*/ 238161 w 477074"/>
                  <a:gd name="connsiteY197" fmla="*/ 172850 h 476680"/>
                  <a:gd name="connsiteX198" fmla="*/ 226541 w 477074"/>
                  <a:gd name="connsiteY198" fmla="*/ 183708 h 476680"/>
                  <a:gd name="connsiteX199" fmla="*/ 232255 w 477074"/>
                  <a:gd name="connsiteY199" fmla="*/ 189423 h 476680"/>
                  <a:gd name="connsiteX200" fmla="*/ 218063 w 477074"/>
                  <a:gd name="connsiteY200" fmla="*/ 203711 h 476680"/>
                  <a:gd name="connsiteX201" fmla="*/ 212348 w 477074"/>
                  <a:gd name="connsiteY201" fmla="*/ 197996 h 476680"/>
                  <a:gd name="connsiteX202" fmla="*/ 200918 w 477074"/>
                  <a:gd name="connsiteY202" fmla="*/ 209426 h 476680"/>
                  <a:gd name="connsiteX203" fmla="*/ 206633 w 477074"/>
                  <a:gd name="connsiteY203" fmla="*/ 215141 h 476680"/>
                  <a:gd name="connsiteX204" fmla="*/ 192251 w 477074"/>
                  <a:gd name="connsiteY204" fmla="*/ 229428 h 476680"/>
                  <a:gd name="connsiteX205" fmla="*/ 186631 w 477074"/>
                  <a:gd name="connsiteY205" fmla="*/ 223808 h 476680"/>
                  <a:gd name="connsiteX206" fmla="*/ 175201 w 477074"/>
                  <a:gd name="connsiteY206" fmla="*/ 235239 h 476680"/>
                  <a:gd name="connsiteX207" fmla="*/ 180821 w 477074"/>
                  <a:gd name="connsiteY207" fmla="*/ 240858 h 476680"/>
                  <a:gd name="connsiteX208" fmla="*/ 166533 w 477074"/>
                  <a:gd name="connsiteY208" fmla="*/ 255241 h 476680"/>
                  <a:gd name="connsiteX209" fmla="*/ 160818 w 477074"/>
                  <a:gd name="connsiteY209" fmla="*/ 249621 h 476680"/>
                  <a:gd name="connsiteX210" fmla="*/ 149388 w 477074"/>
                  <a:gd name="connsiteY210" fmla="*/ 261051 h 476680"/>
                  <a:gd name="connsiteX211" fmla="*/ 155103 w 477074"/>
                  <a:gd name="connsiteY211" fmla="*/ 266671 h 476680"/>
                  <a:gd name="connsiteX212" fmla="*/ 140816 w 477074"/>
                  <a:gd name="connsiteY212" fmla="*/ 281149 h 476680"/>
                  <a:gd name="connsiteX213" fmla="*/ 135101 w 477074"/>
                  <a:gd name="connsiteY213" fmla="*/ 275434 h 476680"/>
                  <a:gd name="connsiteX214" fmla="*/ 123766 w 477074"/>
                  <a:gd name="connsiteY214" fmla="*/ 286864 h 476680"/>
                  <a:gd name="connsiteX215" fmla="*/ 129385 w 477074"/>
                  <a:gd name="connsiteY215" fmla="*/ 292579 h 476680"/>
                  <a:gd name="connsiteX216" fmla="*/ 115003 w 477074"/>
                  <a:gd name="connsiteY216" fmla="*/ 306962 h 476680"/>
                  <a:gd name="connsiteX217" fmla="*/ 109383 w 477074"/>
                  <a:gd name="connsiteY217" fmla="*/ 301247 h 476680"/>
                  <a:gd name="connsiteX218" fmla="*/ 97953 w 477074"/>
                  <a:gd name="connsiteY218" fmla="*/ 312677 h 476680"/>
                  <a:gd name="connsiteX219" fmla="*/ 103668 w 477074"/>
                  <a:gd name="connsiteY219" fmla="*/ 318392 h 476680"/>
                  <a:gd name="connsiteX220" fmla="*/ 89286 w 477074"/>
                  <a:gd name="connsiteY220" fmla="*/ 332679 h 476680"/>
                  <a:gd name="connsiteX221" fmla="*/ 83666 w 477074"/>
                  <a:gd name="connsiteY221" fmla="*/ 327536 h 476680"/>
                  <a:gd name="connsiteX222" fmla="*/ 72235 w 477074"/>
                  <a:gd name="connsiteY222" fmla="*/ 338966 h 476680"/>
                  <a:gd name="connsiteX223" fmla="*/ 77951 w 477074"/>
                  <a:gd name="connsiteY223" fmla="*/ 344586 h 476680"/>
                  <a:gd name="connsiteX224" fmla="*/ 63568 w 477074"/>
                  <a:gd name="connsiteY224" fmla="*/ 358968 h 476680"/>
                  <a:gd name="connsiteX225" fmla="*/ 57948 w 477074"/>
                  <a:gd name="connsiteY225" fmla="*/ 353348 h 476680"/>
                  <a:gd name="connsiteX226" fmla="*/ 46518 w 477074"/>
                  <a:gd name="connsiteY226" fmla="*/ 364683 h 476680"/>
                  <a:gd name="connsiteX227" fmla="*/ 52138 w 477074"/>
                  <a:gd name="connsiteY227" fmla="*/ 370398 h 476680"/>
                  <a:gd name="connsiteX228" fmla="*/ 37564 w 477074"/>
                  <a:gd name="connsiteY228" fmla="*/ 384686 h 476680"/>
                  <a:gd name="connsiteX229" fmla="*/ 31945 w 477074"/>
                  <a:gd name="connsiteY229" fmla="*/ 378971 h 476680"/>
                  <a:gd name="connsiteX230" fmla="*/ 20515 w 477074"/>
                  <a:gd name="connsiteY230" fmla="*/ 390401 h 476680"/>
                  <a:gd name="connsiteX231" fmla="*/ 26230 w 477074"/>
                  <a:gd name="connsiteY231" fmla="*/ 396116 h 476680"/>
                  <a:gd name="connsiteX232" fmla="*/ 1465 w 477074"/>
                  <a:gd name="connsiteY232" fmla="*/ 420786 h 476680"/>
                  <a:gd name="connsiteX233" fmla="*/ 1465 w 477074"/>
                  <a:gd name="connsiteY233" fmla="*/ 432215 h 476680"/>
                  <a:gd name="connsiteX234" fmla="*/ 12895 w 477074"/>
                  <a:gd name="connsiteY234" fmla="*/ 432215 h 476680"/>
                  <a:gd name="connsiteX235" fmla="*/ 474191 w 477074"/>
                  <a:gd name="connsiteY235" fmla="*/ 43691 h 476680"/>
                  <a:gd name="connsiteX236" fmla="*/ 463142 w 477074"/>
                  <a:gd name="connsiteY236" fmla="*/ 43691 h 476680"/>
                  <a:gd name="connsiteX237" fmla="*/ 463142 w 477074"/>
                  <a:gd name="connsiteY237" fmla="*/ 43691 h 476680"/>
                  <a:gd name="connsiteX238" fmla="*/ 463142 w 477074"/>
                  <a:gd name="connsiteY238" fmla="*/ 43691 h 476680"/>
                  <a:gd name="connsiteX239" fmla="*/ 463142 w 477074"/>
                  <a:gd name="connsiteY239" fmla="*/ 43691 h 476680"/>
                  <a:gd name="connsiteX240" fmla="*/ 441234 w 477074"/>
                  <a:gd name="connsiteY240" fmla="*/ 65598 h 476680"/>
                  <a:gd name="connsiteX241" fmla="*/ 413802 w 477074"/>
                  <a:gd name="connsiteY241" fmla="*/ 38071 h 476680"/>
                  <a:gd name="connsiteX242" fmla="*/ 402372 w 477074"/>
                  <a:gd name="connsiteY242" fmla="*/ 49501 h 476680"/>
                  <a:gd name="connsiteX243" fmla="*/ 429804 w 477074"/>
                  <a:gd name="connsiteY243" fmla="*/ 77028 h 476680"/>
                  <a:gd name="connsiteX244" fmla="*/ 415517 w 477074"/>
                  <a:gd name="connsiteY244" fmla="*/ 91411 h 476680"/>
                  <a:gd name="connsiteX245" fmla="*/ 387989 w 477074"/>
                  <a:gd name="connsiteY245" fmla="*/ 63884 h 476680"/>
                  <a:gd name="connsiteX246" fmla="*/ 376559 w 477074"/>
                  <a:gd name="connsiteY246" fmla="*/ 75314 h 476680"/>
                  <a:gd name="connsiteX247" fmla="*/ 404087 w 477074"/>
                  <a:gd name="connsiteY247" fmla="*/ 102841 h 476680"/>
                  <a:gd name="connsiteX248" fmla="*/ 389704 w 477074"/>
                  <a:gd name="connsiteY248" fmla="*/ 117129 h 476680"/>
                  <a:gd name="connsiteX249" fmla="*/ 361986 w 477074"/>
                  <a:gd name="connsiteY249" fmla="*/ 89411 h 476680"/>
                  <a:gd name="connsiteX250" fmla="*/ 350556 w 477074"/>
                  <a:gd name="connsiteY250" fmla="*/ 100746 h 476680"/>
                  <a:gd name="connsiteX251" fmla="*/ 378083 w 477074"/>
                  <a:gd name="connsiteY251" fmla="*/ 128273 h 476680"/>
                  <a:gd name="connsiteX252" fmla="*/ 363701 w 477074"/>
                  <a:gd name="connsiteY252" fmla="*/ 142656 h 476680"/>
                  <a:gd name="connsiteX253" fmla="*/ 336269 w 477074"/>
                  <a:gd name="connsiteY253" fmla="*/ 115128 h 476680"/>
                  <a:gd name="connsiteX254" fmla="*/ 324839 w 477074"/>
                  <a:gd name="connsiteY254" fmla="*/ 126558 h 476680"/>
                  <a:gd name="connsiteX255" fmla="*/ 352271 w 477074"/>
                  <a:gd name="connsiteY255" fmla="*/ 154086 h 476680"/>
                  <a:gd name="connsiteX256" fmla="*/ 337983 w 477074"/>
                  <a:gd name="connsiteY256" fmla="*/ 168468 h 476680"/>
                  <a:gd name="connsiteX257" fmla="*/ 310456 w 477074"/>
                  <a:gd name="connsiteY257" fmla="*/ 140941 h 476680"/>
                  <a:gd name="connsiteX258" fmla="*/ 299026 w 477074"/>
                  <a:gd name="connsiteY258" fmla="*/ 152371 h 476680"/>
                  <a:gd name="connsiteX259" fmla="*/ 326553 w 477074"/>
                  <a:gd name="connsiteY259" fmla="*/ 179898 h 476680"/>
                  <a:gd name="connsiteX260" fmla="*/ 312266 w 477074"/>
                  <a:gd name="connsiteY260" fmla="*/ 194186 h 476680"/>
                  <a:gd name="connsiteX261" fmla="*/ 284738 w 477074"/>
                  <a:gd name="connsiteY261" fmla="*/ 166658 h 476680"/>
                  <a:gd name="connsiteX262" fmla="*/ 273403 w 477074"/>
                  <a:gd name="connsiteY262" fmla="*/ 178089 h 476680"/>
                  <a:gd name="connsiteX263" fmla="*/ 300835 w 477074"/>
                  <a:gd name="connsiteY263" fmla="*/ 205616 h 476680"/>
                  <a:gd name="connsiteX264" fmla="*/ 286453 w 477074"/>
                  <a:gd name="connsiteY264" fmla="*/ 219903 h 476680"/>
                  <a:gd name="connsiteX265" fmla="*/ 259021 w 477074"/>
                  <a:gd name="connsiteY265" fmla="*/ 192471 h 476680"/>
                  <a:gd name="connsiteX266" fmla="*/ 247591 w 477074"/>
                  <a:gd name="connsiteY266" fmla="*/ 203806 h 476680"/>
                  <a:gd name="connsiteX267" fmla="*/ 275118 w 477074"/>
                  <a:gd name="connsiteY267" fmla="*/ 231333 h 476680"/>
                  <a:gd name="connsiteX268" fmla="*/ 260736 w 477074"/>
                  <a:gd name="connsiteY268" fmla="*/ 245716 h 476680"/>
                  <a:gd name="connsiteX269" fmla="*/ 233208 w 477074"/>
                  <a:gd name="connsiteY269" fmla="*/ 218189 h 476680"/>
                  <a:gd name="connsiteX270" fmla="*/ 221778 w 477074"/>
                  <a:gd name="connsiteY270" fmla="*/ 229619 h 476680"/>
                  <a:gd name="connsiteX271" fmla="*/ 249305 w 477074"/>
                  <a:gd name="connsiteY271" fmla="*/ 257146 h 476680"/>
                  <a:gd name="connsiteX272" fmla="*/ 234923 w 477074"/>
                  <a:gd name="connsiteY272" fmla="*/ 271529 h 476680"/>
                  <a:gd name="connsiteX273" fmla="*/ 207491 w 477074"/>
                  <a:gd name="connsiteY273" fmla="*/ 244382 h 476680"/>
                  <a:gd name="connsiteX274" fmla="*/ 196060 w 477074"/>
                  <a:gd name="connsiteY274" fmla="*/ 255813 h 476680"/>
                  <a:gd name="connsiteX275" fmla="*/ 223493 w 477074"/>
                  <a:gd name="connsiteY275" fmla="*/ 283340 h 476680"/>
                  <a:gd name="connsiteX276" fmla="*/ 209205 w 477074"/>
                  <a:gd name="connsiteY276" fmla="*/ 297722 h 476680"/>
                  <a:gd name="connsiteX277" fmla="*/ 181583 w 477074"/>
                  <a:gd name="connsiteY277" fmla="*/ 270386 h 476680"/>
                  <a:gd name="connsiteX278" fmla="*/ 170153 w 477074"/>
                  <a:gd name="connsiteY278" fmla="*/ 281816 h 476680"/>
                  <a:gd name="connsiteX279" fmla="*/ 197680 w 477074"/>
                  <a:gd name="connsiteY279" fmla="*/ 309248 h 476680"/>
                  <a:gd name="connsiteX280" fmla="*/ 183297 w 477074"/>
                  <a:gd name="connsiteY280" fmla="*/ 323631 h 476680"/>
                  <a:gd name="connsiteX281" fmla="*/ 155770 w 477074"/>
                  <a:gd name="connsiteY281" fmla="*/ 296103 h 476680"/>
                  <a:gd name="connsiteX282" fmla="*/ 144340 w 477074"/>
                  <a:gd name="connsiteY282" fmla="*/ 307533 h 476680"/>
                  <a:gd name="connsiteX283" fmla="*/ 171867 w 477074"/>
                  <a:gd name="connsiteY283" fmla="*/ 335061 h 476680"/>
                  <a:gd name="connsiteX284" fmla="*/ 157484 w 477074"/>
                  <a:gd name="connsiteY284" fmla="*/ 349443 h 476680"/>
                  <a:gd name="connsiteX285" fmla="*/ 130052 w 477074"/>
                  <a:gd name="connsiteY285" fmla="*/ 321916 h 476680"/>
                  <a:gd name="connsiteX286" fmla="*/ 118622 w 477074"/>
                  <a:gd name="connsiteY286" fmla="*/ 333346 h 476680"/>
                  <a:gd name="connsiteX287" fmla="*/ 146150 w 477074"/>
                  <a:gd name="connsiteY287" fmla="*/ 360873 h 476680"/>
                  <a:gd name="connsiteX288" fmla="*/ 131767 w 477074"/>
                  <a:gd name="connsiteY288" fmla="*/ 375161 h 476680"/>
                  <a:gd name="connsiteX289" fmla="*/ 104239 w 477074"/>
                  <a:gd name="connsiteY289" fmla="*/ 347633 h 476680"/>
                  <a:gd name="connsiteX290" fmla="*/ 92810 w 477074"/>
                  <a:gd name="connsiteY290" fmla="*/ 359064 h 476680"/>
                  <a:gd name="connsiteX291" fmla="*/ 120337 w 477074"/>
                  <a:gd name="connsiteY291" fmla="*/ 386496 h 476680"/>
                  <a:gd name="connsiteX292" fmla="*/ 105954 w 477074"/>
                  <a:gd name="connsiteY292" fmla="*/ 400878 h 476680"/>
                  <a:gd name="connsiteX293" fmla="*/ 78522 w 477074"/>
                  <a:gd name="connsiteY293" fmla="*/ 373446 h 476680"/>
                  <a:gd name="connsiteX294" fmla="*/ 67092 w 477074"/>
                  <a:gd name="connsiteY294" fmla="*/ 384876 h 476680"/>
                  <a:gd name="connsiteX295" fmla="*/ 94524 w 477074"/>
                  <a:gd name="connsiteY295" fmla="*/ 412308 h 476680"/>
                  <a:gd name="connsiteX296" fmla="*/ 80237 w 477074"/>
                  <a:gd name="connsiteY296" fmla="*/ 426691 h 476680"/>
                  <a:gd name="connsiteX297" fmla="*/ 52709 w 477074"/>
                  <a:gd name="connsiteY297" fmla="*/ 399164 h 476680"/>
                  <a:gd name="connsiteX298" fmla="*/ 41279 w 477074"/>
                  <a:gd name="connsiteY298" fmla="*/ 410594 h 476680"/>
                  <a:gd name="connsiteX299" fmla="*/ 68807 w 477074"/>
                  <a:gd name="connsiteY299" fmla="*/ 438121 h 476680"/>
                  <a:gd name="connsiteX300" fmla="*/ 41565 w 477074"/>
                  <a:gd name="connsiteY300" fmla="*/ 465363 h 476680"/>
                  <a:gd name="connsiteX301" fmla="*/ 42327 w 477074"/>
                  <a:gd name="connsiteY301" fmla="*/ 465363 h 476680"/>
                  <a:gd name="connsiteX302" fmla="*/ 46928 w 477074"/>
                  <a:gd name="connsiteY302" fmla="*/ 475697 h 476680"/>
                  <a:gd name="connsiteX303" fmla="*/ 54233 w 477074"/>
                  <a:gd name="connsiteY303" fmla="*/ 474888 h 476680"/>
                  <a:gd name="connsiteX304" fmla="*/ 54233 w 477074"/>
                  <a:gd name="connsiteY304" fmla="*/ 474888 h 476680"/>
                  <a:gd name="connsiteX305" fmla="*/ 80141 w 477074"/>
                  <a:gd name="connsiteY305" fmla="*/ 449075 h 476680"/>
                  <a:gd name="connsiteX306" fmla="*/ 90429 w 477074"/>
                  <a:gd name="connsiteY306" fmla="*/ 459362 h 476680"/>
                  <a:gd name="connsiteX307" fmla="*/ 101858 w 477074"/>
                  <a:gd name="connsiteY307" fmla="*/ 447932 h 476680"/>
                  <a:gd name="connsiteX308" fmla="*/ 91476 w 477074"/>
                  <a:gd name="connsiteY308" fmla="*/ 437645 h 476680"/>
                  <a:gd name="connsiteX309" fmla="*/ 105859 w 477074"/>
                  <a:gd name="connsiteY309" fmla="*/ 423262 h 476680"/>
                  <a:gd name="connsiteX310" fmla="*/ 116146 w 477074"/>
                  <a:gd name="connsiteY310" fmla="*/ 433549 h 476680"/>
                  <a:gd name="connsiteX311" fmla="*/ 127576 w 477074"/>
                  <a:gd name="connsiteY311" fmla="*/ 422119 h 476680"/>
                  <a:gd name="connsiteX312" fmla="*/ 117289 w 477074"/>
                  <a:gd name="connsiteY312" fmla="*/ 411832 h 476680"/>
                  <a:gd name="connsiteX313" fmla="*/ 131671 w 477074"/>
                  <a:gd name="connsiteY313" fmla="*/ 397449 h 476680"/>
                  <a:gd name="connsiteX314" fmla="*/ 141959 w 477074"/>
                  <a:gd name="connsiteY314" fmla="*/ 407831 h 476680"/>
                  <a:gd name="connsiteX315" fmla="*/ 153389 w 477074"/>
                  <a:gd name="connsiteY315" fmla="*/ 396402 h 476680"/>
                  <a:gd name="connsiteX316" fmla="*/ 143101 w 477074"/>
                  <a:gd name="connsiteY316" fmla="*/ 386019 h 476680"/>
                  <a:gd name="connsiteX317" fmla="*/ 157389 w 477074"/>
                  <a:gd name="connsiteY317" fmla="*/ 371732 h 476680"/>
                  <a:gd name="connsiteX318" fmla="*/ 167771 w 477074"/>
                  <a:gd name="connsiteY318" fmla="*/ 382019 h 476680"/>
                  <a:gd name="connsiteX319" fmla="*/ 179106 w 477074"/>
                  <a:gd name="connsiteY319" fmla="*/ 370589 h 476680"/>
                  <a:gd name="connsiteX320" fmla="*/ 169391 w 477074"/>
                  <a:gd name="connsiteY320" fmla="*/ 360683 h 476680"/>
                  <a:gd name="connsiteX321" fmla="*/ 183773 w 477074"/>
                  <a:gd name="connsiteY321" fmla="*/ 346300 h 476680"/>
                  <a:gd name="connsiteX322" fmla="*/ 194061 w 477074"/>
                  <a:gd name="connsiteY322" fmla="*/ 356587 h 476680"/>
                  <a:gd name="connsiteX323" fmla="*/ 205490 w 477074"/>
                  <a:gd name="connsiteY323" fmla="*/ 345157 h 476680"/>
                  <a:gd name="connsiteX324" fmla="*/ 195204 w 477074"/>
                  <a:gd name="connsiteY324" fmla="*/ 334870 h 476680"/>
                  <a:gd name="connsiteX325" fmla="*/ 209586 w 477074"/>
                  <a:gd name="connsiteY325" fmla="*/ 320487 h 476680"/>
                  <a:gd name="connsiteX326" fmla="*/ 219873 w 477074"/>
                  <a:gd name="connsiteY326" fmla="*/ 330774 h 476680"/>
                  <a:gd name="connsiteX327" fmla="*/ 231303 w 477074"/>
                  <a:gd name="connsiteY327" fmla="*/ 319439 h 476680"/>
                  <a:gd name="connsiteX328" fmla="*/ 220921 w 477074"/>
                  <a:gd name="connsiteY328" fmla="*/ 309057 h 476680"/>
                  <a:gd name="connsiteX329" fmla="*/ 235303 w 477074"/>
                  <a:gd name="connsiteY329" fmla="*/ 294770 h 476680"/>
                  <a:gd name="connsiteX330" fmla="*/ 245686 w 477074"/>
                  <a:gd name="connsiteY330" fmla="*/ 305057 h 476680"/>
                  <a:gd name="connsiteX331" fmla="*/ 257021 w 477074"/>
                  <a:gd name="connsiteY331" fmla="*/ 293627 h 476680"/>
                  <a:gd name="connsiteX332" fmla="*/ 246734 w 477074"/>
                  <a:gd name="connsiteY332" fmla="*/ 283340 h 476680"/>
                  <a:gd name="connsiteX333" fmla="*/ 261116 w 477074"/>
                  <a:gd name="connsiteY333" fmla="*/ 268957 h 476680"/>
                  <a:gd name="connsiteX334" fmla="*/ 271404 w 477074"/>
                  <a:gd name="connsiteY334" fmla="*/ 279244 h 476680"/>
                  <a:gd name="connsiteX335" fmla="*/ 282833 w 477074"/>
                  <a:gd name="connsiteY335" fmla="*/ 267814 h 476680"/>
                  <a:gd name="connsiteX336" fmla="*/ 272547 w 477074"/>
                  <a:gd name="connsiteY336" fmla="*/ 257527 h 476680"/>
                  <a:gd name="connsiteX337" fmla="*/ 286834 w 477074"/>
                  <a:gd name="connsiteY337" fmla="*/ 243144 h 476680"/>
                  <a:gd name="connsiteX338" fmla="*/ 297216 w 477074"/>
                  <a:gd name="connsiteY338" fmla="*/ 253431 h 476680"/>
                  <a:gd name="connsiteX339" fmla="*/ 308646 w 477074"/>
                  <a:gd name="connsiteY339" fmla="*/ 242097 h 476680"/>
                  <a:gd name="connsiteX340" fmla="*/ 298264 w 477074"/>
                  <a:gd name="connsiteY340" fmla="*/ 231714 h 476680"/>
                  <a:gd name="connsiteX341" fmla="*/ 312646 w 477074"/>
                  <a:gd name="connsiteY341" fmla="*/ 217331 h 476680"/>
                  <a:gd name="connsiteX342" fmla="*/ 322934 w 477074"/>
                  <a:gd name="connsiteY342" fmla="*/ 227714 h 476680"/>
                  <a:gd name="connsiteX343" fmla="*/ 334364 w 477074"/>
                  <a:gd name="connsiteY343" fmla="*/ 216284 h 476680"/>
                  <a:gd name="connsiteX344" fmla="*/ 324076 w 477074"/>
                  <a:gd name="connsiteY344" fmla="*/ 205997 h 476680"/>
                  <a:gd name="connsiteX345" fmla="*/ 338459 w 477074"/>
                  <a:gd name="connsiteY345" fmla="*/ 191614 h 476680"/>
                  <a:gd name="connsiteX346" fmla="*/ 348747 w 477074"/>
                  <a:gd name="connsiteY346" fmla="*/ 201901 h 476680"/>
                  <a:gd name="connsiteX347" fmla="*/ 360177 w 477074"/>
                  <a:gd name="connsiteY347" fmla="*/ 190471 h 476680"/>
                  <a:gd name="connsiteX348" fmla="*/ 349794 w 477074"/>
                  <a:gd name="connsiteY348" fmla="*/ 180184 h 476680"/>
                  <a:gd name="connsiteX349" fmla="*/ 363701 w 477074"/>
                  <a:gd name="connsiteY349" fmla="*/ 165611 h 476680"/>
                  <a:gd name="connsiteX350" fmla="*/ 373987 w 477074"/>
                  <a:gd name="connsiteY350" fmla="*/ 175898 h 476680"/>
                  <a:gd name="connsiteX351" fmla="*/ 385418 w 477074"/>
                  <a:gd name="connsiteY351" fmla="*/ 164468 h 476680"/>
                  <a:gd name="connsiteX352" fmla="*/ 375130 w 477074"/>
                  <a:gd name="connsiteY352" fmla="*/ 154181 h 476680"/>
                  <a:gd name="connsiteX353" fmla="*/ 389513 w 477074"/>
                  <a:gd name="connsiteY353" fmla="*/ 139798 h 476680"/>
                  <a:gd name="connsiteX354" fmla="*/ 399800 w 477074"/>
                  <a:gd name="connsiteY354" fmla="*/ 150180 h 476680"/>
                  <a:gd name="connsiteX355" fmla="*/ 411230 w 477074"/>
                  <a:gd name="connsiteY355" fmla="*/ 138750 h 476680"/>
                  <a:gd name="connsiteX356" fmla="*/ 400943 w 477074"/>
                  <a:gd name="connsiteY356" fmla="*/ 128368 h 476680"/>
                  <a:gd name="connsiteX357" fmla="*/ 415326 w 477074"/>
                  <a:gd name="connsiteY357" fmla="*/ 113985 h 476680"/>
                  <a:gd name="connsiteX358" fmla="*/ 425613 w 477074"/>
                  <a:gd name="connsiteY358" fmla="*/ 124368 h 476680"/>
                  <a:gd name="connsiteX359" fmla="*/ 436948 w 477074"/>
                  <a:gd name="connsiteY359" fmla="*/ 112938 h 476680"/>
                  <a:gd name="connsiteX360" fmla="*/ 426566 w 477074"/>
                  <a:gd name="connsiteY360" fmla="*/ 102841 h 476680"/>
                  <a:gd name="connsiteX361" fmla="*/ 440948 w 477074"/>
                  <a:gd name="connsiteY361" fmla="*/ 88458 h 476680"/>
                  <a:gd name="connsiteX362" fmla="*/ 451330 w 477074"/>
                  <a:gd name="connsiteY362" fmla="*/ 98936 h 476680"/>
                  <a:gd name="connsiteX363" fmla="*/ 462760 w 477074"/>
                  <a:gd name="connsiteY363" fmla="*/ 87506 h 476680"/>
                  <a:gd name="connsiteX364" fmla="*/ 452473 w 477074"/>
                  <a:gd name="connsiteY364" fmla="*/ 77219 h 476680"/>
                  <a:gd name="connsiteX365" fmla="*/ 473810 w 477074"/>
                  <a:gd name="connsiteY365" fmla="*/ 55883 h 476680"/>
                  <a:gd name="connsiteX366" fmla="*/ 473810 w 477074"/>
                  <a:gd name="connsiteY366" fmla="*/ 55883 h 476680"/>
                  <a:gd name="connsiteX367" fmla="*/ 473810 w 477074"/>
                  <a:gd name="connsiteY367" fmla="*/ 55883 h 476680"/>
                  <a:gd name="connsiteX368" fmla="*/ 473810 w 477074"/>
                  <a:gd name="connsiteY368" fmla="*/ 44453 h 47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477074" h="476680">
                    <a:moveTo>
                      <a:pt x="401134" y="435168"/>
                    </a:moveTo>
                    <a:cubicBezTo>
                      <a:pt x="402210" y="435663"/>
                      <a:pt x="403382" y="435930"/>
                      <a:pt x="404563" y="435930"/>
                    </a:cubicBezTo>
                    <a:cubicBezTo>
                      <a:pt x="409135" y="435987"/>
                      <a:pt x="412897" y="432320"/>
                      <a:pt x="412954" y="427748"/>
                    </a:cubicBezTo>
                    <a:cubicBezTo>
                      <a:pt x="412964" y="426672"/>
                      <a:pt x="412773" y="425596"/>
                      <a:pt x="412373" y="424596"/>
                    </a:cubicBezTo>
                    <a:cubicBezTo>
                      <a:pt x="411630" y="422519"/>
                      <a:pt x="410040" y="420852"/>
                      <a:pt x="407992" y="420023"/>
                    </a:cubicBezTo>
                    <a:cubicBezTo>
                      <a:pt x="359843" y="398640"/>
                      <a:pt x="316076" y="368512"/>
                      <a:pt x="278928" y="331155"/>
                    </a:cubicBezTo>
                    <a:lnTo>
                      <a:pt x="451997" y="331155"/>
                    </a:lnTo>
                    <a:cubicBezTo>
                      <a:pt x="456627" y="331155"/>
                      <a:pt x="460379" y="327402"/>
                      <a:pt x="460379" y="322773"/>
                    </a:cubicBezTo>
                    <a:cubicBezTo>
                      <a:pt x="460379" y="318144"/>
                      <a:pt x="456627" y="314391"/>
                      <a:pt x="451997" y="314391"/>
                    </a:cubicBezTo>
                    <a:lnTo>
                      <a:pt x="263593" y="314391"/>
                    </a:lnTo>
                    <a:lnTo>
                      <a:pt x="262640" y="313248"/>
                    </a:lnTo>
                    <a:lnTo>
                      <a:pt x="261593" y="311915"/>
                    </a:lnTo>
                    <a:lnTo>
                      <a:pt x="260545" y="310772"/>
                    </a:lnTo>
                    <a:lnTo>
                      <a:pt x="248734" y="322583"/>
                    </a:lnTo>
                    <a:lnTo>
                      <a:pt x="249496" y="323535"/>
                    </a:lnTo>
                    <a:lnTo>
                      <a:pt x="251211" y="325631"/>
                    </a:lnTo>
                    <a:lnTo>
                      <a:pt x="253306" y="328107"/>
                    </a:lnTo>
                    <a:lnTo>
                      <a:pt x="253782" y="328774"/>
                    </a:lnTo>
                    <a:cubicBezTo>
                      <a:pt x="294825" y="374256"/>
                      <a:pt x="345041" y="410518"/>
                      <a:pt x="401134" y="435168"/>
                    </a:cubicBezTo>
                    <a:moveTo>
                      <a:pt x="460284" y="239525"/>
                    </a:moveTo>
                    <a:cubicBezTo>
                      <a:pt x="460284" y="234953"/>
                      <a:pt x="456570" y="231238"/>
                      <a:pt x="451997" y="231238"/>
                    </a:cubicBezTo>
                    <a:lnTo>
                      <a:pt x="340078" y="231238"/>
                    </a:lnTo>
                    <a:lnTo>
                      <a:pt x="323410" y="247907"/>
                    </a:lnTo>
                    <a:lnTo>
                      <a:pt x="451997" y="247907"/>
                    </a:lnTo>
                    <a:cubicBezTo>
                      <a:pt x="456570" y="247907"/>
                      <a:pt x="460284" y="244202"/>
                      <a:pt x="460284" y="239620"/>
                    </a:cubicBezTo>
                    <a:cubicBezTo>
                      <a:pt x="460284" y="239591"/>
                      <a:pt x="460284" y="239553"/>
                      <a:pt x="460284" y="239525"/>
                    </a:cubicBezTo>
                    <a:moveTo>
                      <a:pt x="460284" y="175326"/>
                    </a:moveTo>
                    <a:cubicBezTo>
                      <a:pt x="460332" y="170754"/>
                      <a:pt x="456664" y="167001"/>
                      <a:pt x="452093" y="166944"/>
                    </a:cubicBezTo>
                    <a:cubicBezTo>
                      <a:pt x="452064" y="166944"/>
                      <a:pt x="452026" y="166944"/>
                      <a:pt x="451997" y="166944"/>
                    </a:cubicBezTo>
                    <a:lnTo>
                      <a:pt x="404372" y="166944"/>
                    </a:lnTo>
                    <a:lnTo>
                      <a:pt x="387608" y="183613"/>
                    </a:lnTo>
                    <a:lnTo>
                      <a:pt x="451997" y="183613"/>
                    </a:lnTo>
                    <a:cubicBezTo>
                      <a:pt x="456570" y="183613"/>
                      <a:pt x="460284" y="179898"/>
                      <a:pt x="460284" y="175326"/>
                    </a:cubicBezTo>
                    <a:moveTo>
                      <a:pt x="460284" y="258480"/>
                    </a:moveTo>
                    <a:cubicBezTo>
                      <a:pt x="460332" y="253907"/>
                      <a:pt x="456664" y="250155"/>
                      <a:pt x="452093" y="250097"/>
                    </a:cubicBezTo>
                    <a:cubicBezTo>
                      <a:pt x="452064" y="250097"/>
                      <a:pt x="452026" y="250097"/>
                      <a:pt x="451997" y="250097"/>
                    </a:cubicBezTo>
                    <a:lnTo>
                      <a:pt x="321219" y="250097"/>
                    </a:lnTo>
                    <a:lnTo>
                      <a:pt x="304455" y="266862"/>
                    </a:lnTo>
                    <a:lnTo>
                      <a:pt x="451997" y="266862"/>
                    </a:lnTo>
                    <a:cubicBezTo>
                      <a:pt x="456588" y="266814"/>
                      <a:pt x="460284" y="263071"/>
                      <a:pt x="460284" y="258480"/>
                    </a:cubicBezTo>
                    <a:moveTo>
                      <a:pt x="265117" y="365636"/>
                    </a:moveTo>
                    <a:cubicBezTo>
                      <a:pt x="257497" y="358206"/>
                      <a:pt x="250162" y="350586"/>
                      <a:pt x="243305" y="342776"/>
                    </a:cubicBezTo>
                    <a:cubicBezTo>
                      <a:pt x="241066" y="340652"/>
                      <a:pt x="237542" y="340652"/>
                      <a:pt x="235303" y="342776"/>
                    </a:cubicBezTo>
                    <a:cubicBezTo>
                      <a:pt x="234160" y="343766"/>
                      <a:pt x="233475" y="345176"/>
                      <a:pt x="233398" y="346681"/>
                    </a:cubicBezTo>
                    <a:cubicBezTo>
                      <a:pt x="233294" y="348186"/>
                      <a:pt x="233808" y="349662"/>
                      <a:pt x="234827" y="350777"/>
                    </a:cubicBezTo>
                    <a:cubicBezTo>
                      <a:pt x="241876" y="358682"/>
                      <a:pt x="249401" y="366683"/>
                      <a:pt x="257211" y="374304"/>
                    </a:cubicBezTo>
                    <a:cubicBezTo>
                      <a:pt x="258316" y="375285"/>
                      <a:pt x="259735" y="375828"/>
                      <a:pt x="261212" y="375828"/>
                    </a:cubicBezTo>
                    <a:cubicBezTo>
                      <a:pt x="262726" y="375847"/>
                      <a:pt x="264184" y="375227"/>
                      <a:pt x="265212" y="374113"/>
                    </a:cubicBezTo>
                    <a:cubicBezTo>
                      <a:pt x="267422" y="371932"/>
                      <a:pt x="267441" y="368379"/>
                      <a:pt x="265269" y="366169"/>
                    </a:cubicBezTo>
                    <a:cubicBezTo>
                      <a:pt x="265250" y="366150"/>
                      <a:pt x="265231" y="366131"/>
                      <a:pt x="265212" y="366112"/>
                    </a:cubicBezTo>
                    <a:moveTo>
                      <a:pt x="280738" y="387924"/>
                    </a:moveTo>
                    <a:cubicBezTo>
                      <a:pt x="279795" y="389115"/>
                      <a:pt x="279319" y="390601"/>
                      <a:pt x="279404" y="392115"/>
                    </a:cubicBezTo>
                    <a:cubicBezTo>
                      <a:pt x="279557" y="393592"/>
                      <a:pt x="280271" y="394954"/>
                      <a:pt x="281405" y="395925"/>
                    </a:cubicBezTo>
                    <a:cubicBezTo>
                      <a:pt x="289787" y="402974"/>
                      <a:pt x="298454" y="409641"/>
                      <a:pt x="307122" y="415832"/>
                    </a:cubicBezTo>
                    <a:cubicBezTo>
                      <a:pt x="308075" y="416499"/>
                      <a:pt x="309198" y="416871"/>
                      <a:pt x="310360" y="416880"/>
                    </a:cubicBezTo>
                    <a:cubicBezTo>
                      <a:pt x="312218" y="416918"/>
                      <a:pt x="313971" y="416023"/>
                      <a:pt x="315028" y="414499"/>
                    </a:cubicBezTo>
                    <a:cubicBezTo>
                      <a:pt x="316847" y="411984"/>
                      <a:pt x="316285" y="408470"/>
                      <a:pt x="313780" y="406650"/>
                    </a:cubicBezTo>
                    <a:cubicBezTo>
                      <a:pt x="313752" y="406631"/>
                      <a:pt x="313723" y="406612"/>
                      <a:pt x="313695" y="406593"/>
                    </a:cubicBezTo>
                    <a:cubicBezTo>
                      <a:pt x="305217" y="400497"/>
                      <a:pt x="296835" y="394020"/>
                      <a:pt x="288739" y="387543"/>
                    </a:cubicBezTo>
                    <a:cubicBezTo>
                      <a:pt x="286319" y="385591"/>
                      <a:pt x="282795" y="385886"/>
                      <a:pt x="280738" y="388210"/>
                    </a:cubicBezTo>
                    <a:moveTo>
                      <a:pt x="334078" y="434121"/>
                    </a:moveTo>
                    <a:cubicBezTo>
                      <a:pt x="338935" y="437073"/>
                      <a:pt x="343603" y="439836"/>
                      <a:pt x="347984" y="442407"/>
                    </a:cubicBezTo>
                    <a:cubicBezTo>
                      <a:pt x="348851" y="442903"/>
                      <a:pt x="349842" y="443169"/>
                      <a:pt x="350842" y="443169"/>
                    </a:cubicBezTo>
                    <a:cubicBezTo>
                      <a:pt x="352871" y="443198"/>
                      <a:pt x="354737" y="442093"/>
                      <a:pt x="355700" y="440312"/>
                    </a:cubicBezTo>
                    <a:cubicBezTo>
                      <a:pt x="356452" y="439016"/>
                      <a:pt x="356662" y="437473"/>
                      <a:pt x="356271" y="436026"/>
                    </a:cubicBezTo>
                    <a:cubicBezTo>
                      <a:pt x="355900" y="434559"/>
                      <a:pt x="354928" y="433320"/>
                      <a:pt x="353604" y="432597"/>
                    </a:cubicBezTo>
                    <a:lnTo>
                      <a:pt x="340078" y="424500"/>
                    </a:lnTo>
                    <a:cubicBezTo>
                      <a:pt x="337736" y="422386"/>
                      <a:pt x="334125" y="422557"/>
                      <a:pt x="332011" y="424900"/>
                    </a:cubicBezTo>
                    <a:cubicBezTo>
                      <a:pt x="329887" y="427234"/>
                      <a:pt x="330068" y="430853"/>
                      <a:pt x="332402" y="432968"/>
                    </a:cubicBezTo>
                    <a:cubicBezTo>
                      <a:pt x="332897" y="433416"/>
                      <a:pt x="333468" y="433778"/>
                      <a:pt x="334078" y="434025"/>
                    </a:cubicBezTo>
                    <a:moveTo>
                      <a:pt x="217016" y="353920"/>
                    </a:moveTo>
                    <a:lnTo>
                      <a:pt x="205490" y="365636"/>
                    </a:lnTo>
                    <a:lnTo>
                      <a:pt x="206348" y="366588"/>
                    </a:lnTo>
                    <a:cubicBezTo>
                      <a:pt x="239418" y="404565"/>
                      <a:pt x="278404" y="436949"/>
                      <a:pt x="321791" y="462505"/>
                    </a:cubicBezTo>
                    <a:cubicBezTo>
                      <a:pt x="323057" y="463257"/>
                      <a:pt x="324505" y="463648"/>
                      <a:pt x="325982" y="463648"/>
                    </a:cubicBezTo>
                    <a:cubicBezTo>
                      <a:pt x="330611" y="463648"/>
                      <a:pt x="334364" y="459895"/>
                      <a:pt x="334364" y="455266"/>
                    </a:cubicBezTo>
                    <a:cubicBezTo>
                      <a:pt x="334364" y="452351"/>
                      <a:pt x="332849" y="449646"/>
                      <a:pt x="330363" y="448122"/>
                    </a:cubicBezTo>
                    <a:cubicBezTo>
                      <a:pt x="288368" y="423300"/>
                      <a:pt x="250639" y="391877"/>
                      <a:pt x="218635" y="355063"/>
                    </a:cubicBezTo>
                    <a:close/>
                    <a:moveTo>
                      <a:pt x="113384" y="18830"/>
                    </a:moveTo>
                    <a:cubicBezTo>
                      <a:pt x="114060" y="14249"/>
                      <a:pt x="110898" y="9991"/>
                      <a:pt x="106316" y="9315"/>
                    </a:cubicBezTo>
                    <a:cubicBezTo>
                      <a:pt x="106287" y="9315"/>
                      <a:pt x="106268" y="9305"/>
                      <a:pt x="106240" y="9305"/>
                    </a:cubicBezTo>
                    <a:cubicBezTo>
                      <a:pt x="101668" y="8620"/>
                      <a:pt x="97401" y="11782"/>
                      <a:pt x="96715" y="16354"/>
                    </a:cubicBezTo>
                    <a:cubicBezTo>
                      <a:pt x="91676" y="66703"/>
                      <a:pt x="94896" y="117538"/>
                      <a:pt x="106240" y="166849"/>
                    </a:cubicBezTo>
                    <a:lnTo>
                      <a:pt x="13086" y="166849"/>
                    </a:lnTo>
                    <a:cubicBezTo>
                      <a:pt x="8485" y="166354"/>
                      <a:pt x="4351" y="169688"/>
                      <a:pt x="3855" y="174288"/>
                    </a:cubicBezTo>
                    <a:cubicBezTo>
                      <a:pt x="3370" y="178898"/>
                      <a:pt x="6694" y="183023"/>
                      <a:pt x="11304" y="183518"/>
                    </a:cubicBezTo>
                    <a:cubicBezTo>
                      <a:pt x="11895" y="183584"/>
                      <a:pt x="12495" y="183584"/>
                      <a:pt x="13086" y="183518"/>
                    </a:cubicBezTo>
                    <a:lnTo>
                      <a:pt x="110240" y="183518"/>
                    </a:lnTo>
                    <a:cubicBezTo>
                      <a:pt x="111574" y="188852"/>
                      <a:pt x="112907" y="193805"/>
                      <a:pt x="114336" y="198663"/>
                    </a:cubicBezTo>
                    <a:cubicBezTo>
                      <a:pt x="117575" y="209426"/>
                      <a:pt x="121194" y="220380"/>
                      <a:pt x="125194" y="231143"/>
                    </a:cubicBezTo>
                    <a:lnTo>
                      <a:pt x="13562" y="231143"/>
                    </a:lnTo>
                    <a:cubicBezTo>
                      <a:pt x="8961" y="230648"/>
                      <a:pt x="4827" y="233981"/>
                      <a:pt x="4332" y="238582"/>
                    </a:cubicBezTo>
                    <a:cubicBezTo>
                      <a:pt x="3846" y="243192"/>
                      <a:pt x="7170" y="247316"/>
                      <a:pt x="11780" y="247812"/>
                    </a:cubicBezTo>
                    <a:cubicBezTo>
                      <a:pt x="12371" y="247878"/>
                      <a:pt x="12971" y="247878"/>
                      <a:pt x="13562" y="247812"/>
                    </a:cubicBezTo>
                    <a:lnTo>
                      <a:pt x="132338" y="247812"/>
                    </a:lnTo>
                    <a:lnTo>
                      <a:pt x="133291" y="250002"/>
                    </a:lnTo>
                    <a:lnTo>
                      <a:pt x="13562" y="250002"/>
                    </a:lnTo>
                    <a:cubicBezTo>
                      <a:pt x="8932" y="250002"/>
                      <a:pt x="5180" y="253755"/>
                      <a:pt x="5180" y="258384"/>
                    </a:cubicBezTo>
                    <a:cubicBezTo>
                      <a:pt x="5180" y="263014"/>
                      <a:pt x="8932" y="266766"/>
                      <a:pt x="13562" y="266766"/>
                    </a:cubicBezTo>
                    <a:lnTo>
                      <a:pt x="118813" y="266766"/>
                    </a:lnTo>
                    <a:lnTo>
                      <a:pt x="146721" y="238858"/>
                    </a:lnTo>
                    <a:lnTo>
                      <a:pt x="146721" y="237810"/>
                    </a:lnTo>
                    <a:cubicBezTo>
                      <a:pt x="146569" y="236886"/>
                      <a:pt x="146207" y="236010"/>
                      <a:pt x="145673" y="235239"/>
                    </a:cubicBezTo>
                    <a:cubicBezTo>
                      <a:pt x="140053" y="221332"/>
                      <a:pt x="135196" y="207426"/>
                      <a:pt x="131195" y="193900"/>
                    </a:cubicBezTo>
                    <a:cubicBezTo>
                      <a:pt x="114317" y="137150"/>
                      <a:pt x="108526" y="77676"/>
                      <a:pt x="114146" y="18735"/>
                    </a:cubicBezTo>
                    <a:moveTo>
                      <a:pt x="5560" y="322678"/>
                    </a:moveTo>
                    <a:cubicBezTo>
                      <a:pt x="5560" y="327307"/>
                      <a:pt x="9313" y="331060"/>
                      <a:pt x="13943" y="331060"/>
                    </a:cubicBezTo>
                    <a:lnTo>
                      <a:pt x="55091" y="331060"/>
                    </a:lnTo>
                    <a:lnTo>
                      <a:pt x="71759" y="314296"/>
                    </a:lnTo>
                    <a:lnTo>
                      <a:pt x="14038" y="314296"/>
                    </a:lnTo>
                    <a:cubicBezTo>
                      <a:pt x="9466" y="314239"/>
                      <a:pt x="5713" y="317906"/>
                      <a:pt x="5656" y="322488"/>
                    </a:cubicBezTo>
                    <a:cubicBezTo>
                      <a:pt x="5656" y="322554"/>
                      <a:pt x="5656" y="322611"/>
                      <a:pt x="5656" y="322678"/>
                    </a:cubicBezTo>
                    <a:moveTo>
                      <a:pt x="139006" y="38547"/>
                    </a:moveTo>
                    <a:cubicBezTo>
                      <a:pt x="139006" y="30641"/>
                      <a:pt x="139958" y="25689"/>
                      <a:pt x="140053" y="24736"/>
                    </a:cubicBezTo>
                    <a:cubicBezTo>
                      <a:pt x="140273" y="23241"/>
                      <a:pt x="139853" y="21726"/>
                      <a:pt x="138910" y="20545"/>
                    </a:cubicBezTo>
                    <a:cubicBezTo>
                      <a:pt x="137987" y="19326"/>
                      <a:pt x="136615" y="18535"/>
                      <a:pt x="135101" y="18354"/>
                    </a:cubicBezTo>
                    <a:cubicBezTo>
                      <a:pt x="131977" y="18021"/>
                      <a:pt x="129166" y="20278"/>
                      <a:pt x="128814" y="23403"/>
                    </a:cubicBezTo>
                    <a:cubicBezTo>
                      <a:pt x="128814" y="25212"/>
                      <a:pt x="128052" y="30165"/>
                      <a:pt x="127671" y="37976"/>
                    </a:cubicBezTo>
                    <a:cubicBezTo>
                      <a:pt x="127557" y="39509"/>
                      <a:pt x="128071" y="41024"/>
                      <a:pt x="129100" y="42167"/>
                    </a:cubicBezTo>
                    <a:cubicBezTo>
                      <a:pt x="130119" y="43196"/>
                      <a:pt x="131471" y="43834"/>
                      <a:pt x="132910" y="43977"/>
                    </a:cubicBezTo>
                    <a:lnTo>
                      <a:pt x="132910" y="43977"/>
                    </a:lnTo>
                    <a:cubicBezTo>
                      <a:pt x="135958" y="43977"/>
                      <a:pt x="138473" y="41595"/>
                      <a:pt x="138625" y="38547"/>
                    </a:cubicBezTo>
                    <a:moveTo>
                      <a:pt x="139863" y="95030"/>
                    </a:moveTo>
                    <a:cubicBezTo>
                      <a:pt x="139006" y="85505"/>
                      <a:pt x="138530" y="75980"/>
                      <a:pt x="138339" y="66455"/>
                    </a:cubicBezTo>
                    <a:cubicBezTo>
                      <a:pt x="138234" y="63322"/>
                      <a:pt x="135662" y="60836"/>
                      <a:pt x="132529" y="60836"/>
                    </a:cubicBezTo>
                    <a:lnTo>
                      <a:pt x="132529" y="60836"/>
                    </a:lnTo>
                    <a:cubicBezTo>
                      <a:pt x="129414" y="60988"/>
                      <a:pt x="126957" y="63531"/>
                      <a:pt x="126909" y="66646"/>
                    </a:cubicBezTo>
                    <a:cubicBezTo>
                      <a:pt x="126909" y="76171"/>
                      <a:pt x="127766" y="85696"/>
                      <a:pt x="128529" y="95221"/>
                    </a:cubicBezTo>
                    <a:cubicBezTo>
                      <a:pt x="128824" y="98164"/>
                      <a:pt x="131281" y="100422"/>
                      <a:pt x="134243" y="100460"/>
                    </a:cubicBezTo>
                    <a:lnTo>
                      <a:pt x="134719" y="100460"/>
                    </a:lnTo>
                    <a:cubicBezTo>
                      <a:pt x="137844" y="100155"/>
                      <a:pt x="140139" y="97393"/>
                      <a:pt x="139863" y="94269"/>
                    </a:cubicBezTo>
                    <a:moveTo>
                      <a:pt x="147388" y="154466"/>
                    </a:moveTo>
                    <a:cubicBezTo>
                      <a:pt x="148255" y="153219"/>
                      <a:pt x="148531" y="151647"/>
                      <a:pt x="148150" y="150180"/>
                    </a:cubicBezTo>
                    <a:cubicBezTo>
                      <a:pt x="146245" y="140655"/>
                      <a:pt x="144626" y="131797"/>
                      <a:pt x="143197" y="122367"/>
                    </a:cubicBezTo>
                    <a:cubicBezTo>
                      <a:pt x="142397" y="119319"/>
                      <a:pt x="139273" y="117490"/>
                      <a:pt x="136215" y="118291"/>
                    </a:cubicBezTo>
                    <a:cubicBezTo>
                      <a:pt x="133643" y="118967"/>
                      <a:pt x="131881" y="121329"/>
                      <a:pt x="131957" y="123987"/>
                    </a:cubicBezTo>
                    <a:cubicBezTo>
                      <a:pt x="133386" y="133512"/>
                      <a:pt x="135101" y="143037"/>
                      <a:pt x="137101" y="152562"/>
                    </a:cubicBezTo>
                    <a:cubicBezTo>
                      <a:pt x="137672" y="155162"/>
                      <a:pt x="139968" y="157010"/>
                      <a:pt x="142625" y="157038"/>
                    </a:cubicBezTo>
                    <a:lnTo>
                      <a:pt x="143864" y="157038"/>
                    </a:lnTo>
                    <a:cubicBezTo>
                      <a:pt x="145311" y="156686"/>
                      <a:pt x="146569" y="155800"/>
                      <a:pt x="147388" y="154562"/>
                    </a:cubicBezTo>
                    <a:moveTo>
                      <a:pt x="158913" y="191328"/>
                    </a:moveTo>
                    <a:cubicBezTo>
                      <a:pt x="157484" y="186756"/>
                      <a:pt x="156151" y="182280"/>
                      <a:pt x="154912" y="177803"/>
                    </a:cubicBezTo>
                    <a:cubicBezTo>
                      <a:pt x="154036" y="174831"/>
                      <a:pt x="150969" y="173069"/>
                      <a:pt x="147959" y="173802"/>
                    </a:cubicBezTo>
                    <a:cubicBezTo>
                      <a:pt x="144950" y="174640"/>
                      <a:pt x="143168" y="177736"/>
                      <a:pt x="143959" y="180756"/>
                    </a:cubicBezTo>
                    <a:cubicBezTo>
                      <a:pt x="145197" y="185328"/>
                      <a:pt x="146626" y="190281"/>
                      <a:pt x="148055" y="194662"/>
                    </a:cubicBezTo>
                    <a:cubicBezTo>
                      <a:pt x="149483" y="199044"/>
                      <a:pt x="151388" y="205044"/>
                      <a:pt x="153198" y="210093"/>
                    </a:cubicBezTo>
                    <a:cubicBezTo>
                      <a:pt x="153998" y="212359"/>
                      <a:pt x="156132" y="213883"/>
                      <a:pt x="158532" y="213903"/>
                    </a:cubicBezTo>
                    <a:cubicBezTo>
                      <a:pt x="160752" y="213969"/>
                      <a:pt x="162781" y="212693"/>
                      <a:pt x="163676" y="210664"/>
                    </a:cubicBezTo>
                    <a:cubicBezTo>
                      <a:pt x="164295" y="209302"/>
                      <a:pt x="164295" y="207740"/>
                      <a:pt x="163676" y="206378"/>
                    </a:cubicBezTo>
                    <a:cubicBezTo>
                      <a:pt x="161961" y="201425"/>
                      <a:pt x="160246" y="196377"/>
                      <a:pt x="158723" y="191328"/>
                    </a:cubicBezTo>
                    <a:moveTo>
                      <a:pt x="201776" y="182851"/>
                    </a:moveTo>
                    <a:lnTo>
                      <a:pt x="218539" y="166182"/>
                    </a:lnTo>
                    <a:lnTo>
                      <a:pt x="186726" y="166182"/>
                    </a:lnTo>
                    <a:cubicBezTo>
                      <a:pt x="174515" y="120643"/>
                      <a:pt x="170267" y="73342"/>
                      <a:pt x="174153" y="26355"/>
                    </a:cubicBezTo>
                    <a:cubicBezTo>
                      <a:pt x="174915" y="21897"/>
                      <a:pt x="171924" y="17659"/>
                      <a:pt x="167466" y="16897"/>
                    </a:cubicBezTo>
                    <a:cubicBezTo>
                      <a:pt x="167314" y="16868"/>
                      <a:pt x="167162" y="16849"/>
                      <a:pt x="167009" y="16830"/>
                    </a:cubicBezTo>
                    <a:cubicBezTo>
                      <a:pt x="162380" y="16211"/>
                      <a:pt x="158123" y="19450"/>
                      <a:pt x="157484" y="24069"/>
                    </a:cubicBezTo>
                    <a:cubicBezTo>
                      <a:pt x="153008" y="75571"/>
                      <a:pt x="158037" y="127454"/>
                      <a:pt x="172343" y="177136"/>
                    </a:cubicBezTo>
                    <a:lnTo>
                      <a:pt x="172343" y="177136"/>
                    </a:lnTo>
                    <a:lnTo>
                      <a:pt x="173010" y="179517"/>
                    </a:lnTo>
                    <a:lnTo>
                      <a:pt x="173867" y="182565"/>
                    </a:lnTo>
                    <a:cubicBezTo>
                      <a:pt x="175582" y="188185"/>
                      <a:pt x="177487" y="194186"/>
                      <a:pt x="179963" y="201139"/>
                    </a:cubicBezTo>
                    <a:lnTo>
                      <a:pt x="180725" y="203235"/>
                    </a:lnTo>
                    <a:lnTo>
                      <a:pt x="193965" y="189899"/>
                    </a:lnTo>
                    <a:lnTo>
                      <a:pt x="193965" y="189138"/>
                    </a:lnTo>
                    <a:cubicBezTo>
                      <a:pt x="193489" y="187899"/>
                      <a:pt x="193108" y="186756"/>
                      <a:pt x="192727" y="185518"/>
                    </a:cubicBezTo>
                    <a:cubicBezTo>
                      <a:pt x="192251" y="184470"/>
                      <a:pt x="191869" y="183394"/>
                      <a:pt x="191584" y="182280"/>
                    </a:cubicBezTo>
                    <a:close/>
                    <a:moveTo>
                      <a:pt x="431804" y="13211"/>
                    </a:moveTo>
                    <a:cubicBezTo>
                      <a:pt x="434938" y="10096"/>
                      <a:pt x="434948" y="5029"/>
                      <a:pt x="431823" y="1895"/>
                    </a:cubicBezTo>
                    <a:cubicBezTo>
                      <a:pt x="431814" y="1886"/>
                      <a:pt x="431814" y="1886"/>
                      <a:pt x="431804" y="1876"/>
                    </a:cubicBezTo>
                    <a:cubicBezTo>
                      <a:pt x="428832" y="-991"/>
                      <a:pt x="424204" y="-1239"/>
                      <a:pt x="420946" y="1305"/>
                    </a:cubicBezTo>
                    <a:lnTo>
                      <a:pt x="420946" y="1305"/>
                    </a:lnTo>
                    <a:lnTo>
                      <a:pt x="398467" y="23783"/>
                    </a:lnTo>
                    <a:lnTo>
                      <a:pt x="392752" y="18069"/>
                    </a:lnTo>
                    <a:lnTo>
                      <a:pt x="381417" y="29498"/>
                    </a:lnTo>
                    <a:lnTo>
                      <a:pt x="387037" y="35214"/>
                    </a:lnTo>
                    <a:lnTo>
                      <a:pt x="372654" y="49501"/>
                    </a:lnTo>
                    <a:lnTo>
                      <a:pt x="367034" y="43881"/>
                    </a:lnTo>
                    <a:lnTo>
                      <a:pt x="355604" y="55311"/>
                    </a:lnTo>
                    <a:lnTo>
                      <a:pt x="361224" y="60931"/>
                    </a:lnTo>
                    <a:lnTo>
                      <a:pt x="346937" y="75314"/>
                    </a:lnTo>
                    <a:lnTo>
                      <a:pt x="341221" y="69694"/>
                    </a:lnTo>
                    <a:lnTo>
                      <a:pt x="329792" y="81029"/>
                    </a:lnTo>
                    <a:lnTo>
                      <a:pt x="335507" y="86744"/>
                    </a:lnTo>
                    <a:lnTo>
                      <a:pt x="321124" y="101127"/>
                    </a:lnTo>
                    <a:lnTo>
                      <a:pt x="315504" y="95412"/>
                    </a:lnTo>
                    <a:lnTo>
                      <a:pt x="304074" y="106841"/>
                    </a:lnTo>
                    <a:lnTo>
                      <a:pt x="309694" y="112556"/>
                    </a:lnTo>
                    <a:lnTo>
                      <a:pt x="295406" y="126939"/>
                    </a:lnTo>
                    <a:lnTo>
                      <a:pt x="289691" y="121224"/>
                    </a:lnTo>
                    <a:lnTo>
                      <a:pt x="278261" y="132654"/>
                    </a:lnTo>
                    <a:lnTo>
                      <a:pt x="283977" y="138369"/>
                    </a:lnTo>
                    <a:lnTo>
                      <a:pt x="269594" y="152657"/>
                    </a:lnTo>
                    <a:lnTo>
                      <a:pt x="263878" y="147037"/>
                    </a:lnTo>
                    <a:lnTo>
                      <a:pt x="252448" y="158467"/>
                    </a:lnTo>
                    <a:lnTo>
                      <a:pt x="258164" y="164087"/>
                    </a:lnTo>
                    <a:lnTo>
                      <a:pt x="243781" y="178470"/>
                    </a:lnTo>
                    <a:lnTo>
                      <a:pt x="238161" y="172850"/>
                    </a:lnTo>
                    <a:lnTo>
                      <a:pt x="226541" y="183708"/>
                    </a:lnTo>
                    <a:lnTo>
                      <a:pt x="232255" y="189423"/>
                    </a:lnTo>
                    <a:lnTo>
                      <a:pt x="218063" y="203711"/>
                    </a:lnTo>
                    <a:lnTo>
                      <a:pt x="212348" y="197996"/>
                    </a:lnTo>
                    <a:lnTo>
                      <a:pt x="200918" y="209426"/>
                    </a:lnTo>
                    <a:lnTo>
                      <a:pt x="206633" y="215141"/>
                    </a:lnTo>
                    <a:lnTo>
                      <a:pt x="192251" y="229428"/>
                    </a:lnTo>
                    <a:lnTo>
                      <a:pt x="186631" y="223808"/>
                    </a:lnTo>
                    <a:lnTo>
                      <a:pt x="175201" y="235239"/>
                    </a:lnTo>
                    <a:lnTo>
                      <a:pt x="180821" y="240858"/>
                    </a:lnTo>
                    <a:lnTo>
                      <a:pt x="166533" y="255241"/>
                    </a:lnTo>
                    <a:lnTo>
                      <a:pt x="160818" y="249621"/>
                    </a:lnTo>
                    <a:lnTo>
                      <a:pt x="149388" y="261051"/>
                    </a:lnTo>
                    <a:lnTo>
                      <a:pt x="155103" y="266671"/>
                    </a:lnTo>
                    <a:lnTo>
                      <a:pt x="140816" y="281149"/>
                    </a:lnTo>
                    <a:lnTo>
                      <a:pt x="135101" y="275434"/>
                    </a:lnTo>
                    <a:lnTo>
                      <a:pt x="123766" y="286864"/>
                    </a:lnTo>
                    <a:lnTo>
                      <a:pt x="129385" y="292579"/>
                    </a:lnTo>
                    <a:lnTo>
                      <a:pt x="115003" y="306962"/>
                    </a:lnTo>
                    <a:lnTo>
                      <a:pt x="109383" y="301247"/>
                    </a:lnTo>
                    <a:lnTo>
                      <a:pt x="97953" y="312677"/>
                    </a:lnTo>
                    <a:lnTo>
                      <a:pt x="103668" y="318392"/>
                    </a:lnTo>
                    <a:lnTo>
                      <a:pt x="89286" y="332679"/>
                    </a:lnTo>
                    <a:lnTo>
                      <a:pt x="83666" y="327536"/>
                    </a:lnTo>
                    <a:lnTo>
                      <a:pt x="72235" y="338966"/>
                    </a:lnTo>
                    <a:lnTo>
                      <a:pt x="77951" y="344586"/>
                    </a:lnTo>
                    <a:lnTo>
                      <a:pt x="63568" y="358968"/>
                    </a:lnTo>
                    <a:lnTo>
                      <a:pt x="57948" y="353348"/>
                    </a:lnTo>
                    <a:lnTo>
                      <a:pt x="46518" y="364683"/>
                    </a:lnTo>
                    <a:lnTo>
                      <a:pt x="52138" y="370398"/>
                    </a:lnTo>
                    <a:lnTo>
                      <a:pt x="37564" y="384686"/>
                    </a:lnTo>
                    <a:lnTo>
                      <a:pt x="31945" y="378971"/>
                    </a:lnTo>
                    <a:lnTo>
                      <a:pt x="20515" y="390401"/>
                    </a:lnTo>
                    <a:lnTo>
                      <a:pt x="26230" y="396116"/>
                    </a:lnTo>
                    <a:lnTo>
                      <a:pt x="1465" y="420786"/>
                    </a:lnTo>
                    <a:cubicBezTo>
                      <a:pt x="-1688" y="423948"/>
                      <a:pt x="-1688" y="429053"/>
                      <a:pt x="1465" y="432215"/>
                    </a:cubicBezTo>
                    <a:cubicBezTo>
                      <a:pt x="4627" y="435368"/>
                      <a:pt x="9732" y="435368"/>
                      <a:pt x="12895" y="432215"/>
                    </a:cubicBezTo>
                    <a:close/>
                    <a:moveTo>
                      <a:pt x="474191" y="43691"/>
                    </a:moveTo>
                    <a:cubicBezTo>
                      <a:pt x="471029" y="40919"/>
                      <a:pt x="466304" y="40919"/>
                      <a:pt x="463142" y="43691"/>
                    </a:cubicBezTo>
                    <a:lnTo>
                      <a:pt x="463142" y="43691"/>
                    </a:lnTo>
                    <a:lnTo>
                      <a:pt x="463142" y="43691"/>
                    </a:lnTo>
                    <a:lnTo>
                      <a:pt x="463142" y="43691"/>
                    </a:lnTo>
                    <a:lnTo>
                      <a:pt x="441234" y="65598"/>
                    </a:lnTo>
                    <a:lnTo>
                      <a:pt x="413802" y="38071"/>
                    </a:lnTo>
                    <a:lnTo>
                      <a:pt x="402372" y="49501"/>
                    </a:lnTo>
                    <a:lnTo>
                      <a:pt x="429804" y="77028"/>
                    </a:lnTo>
                    <a:lnTo>
                      <a:pt x="415517" y="91411"/>
                    </a:lnTo>
                    <a:lnTo>
                      <a:pt x="387989" y="63884"/>
                    </a:lnTo>
                    <a:lnTo>
                      <a:pt x="376559" y="75314"/>
                    </a:lnTo>
                    <a:lnTo>
                      <a:pt x="404087" y="102841"/>
                    </a:lnTo>
                    <a:lnTo>
                      <a:pt x="389704" y="117129"/>
                    </a:lnTo>
                    <a:lnTo>
                      <a:pt x="361986" y="89411"/>
                    </a:lnTo>
                    <a:lnTo>
                      <a:pt x="350556" y="100746"/>
                    </a:lnTo>
                    <a:lnTo>
                      <a:pt x="378083" y="128273"/>
                    </a:lnTo>
                    <a:lnTo>
                      <a:pt x="363701" y="142656"/>
                    </a:lnTo>
                    <a:lnTo>
                      <a:pt x="336269" y="115128"/>
                    </a:lnTo>
                    <a:lnTo>
                      <a:pt x="324839" y="126558"/>
                    </a:lnTo>
                    <a:lnTo>
                      <a:pt x="352271" y="154086"/>
                    </a:lnTo>
                    <a:lnTo>
                      <a:pt x="337983" y="168468"/>
                    </a:lnTo>
                    <a:lnTo>
                      <a:pt x="310456" y="140941"/>
                    </a:lnTo>
                    <a:lnTo>
                      <a:pt x="299026" y="152371"/>
                    </a:lnTo>
                    <a:lnTo>
                      <a:pt x="326553" y="179898"/>
                    </a:lnTo>
                    <a:lnTo>
                      <a:pt x="312266" y="194186"/>
                    </a:lnTo>
                    <a:lnTo>
                      <a:pt x="284738" y="166658"/>
                    </a:lnTo>
                    <a:lnTo>
                      <a:pt x="273403" y="178089"/>
                    </a:lnTo>
                    <a:lnTo>
                      <a:pt x="300835" y="205616"/>
                    </a:lnTo>
                    <a:lnTo>
                      <a:pt x="286453" y="219903"/>
                    </a:lnTo>
                    <a:lnTo>
                      <a:pt x="259021" y="192471"/>
                    </a:lnTo>
                    <a:lnTo>
                      <a:pt x="247591" y="203806"/>
                    </a:lnTo>
                    <a:lnTo>
                      <a:pt x="275118" y="231333"/>
                    </a:lnTo>
                    <a:lnTo>
                      <a:pt x="260736" y="245716"/>
                    </a:lnTo>
                    <a:lnTo>
                      <a:pt x="233208" y="218189"/>
                    </a:lnTo>
                    <a:lnTo>
                      <a:pt x="221778" y="229619"/>
                    </a:lnTo>
                    <a:lnTo>
                      <a:pt x="249305" y="257146"/>
                    </a:lnTo>
                    <a:lnTo>
                      <a:pt x="234923" y="271529"/>
                    </a:lnTo>
                    <a:lnTo>
                      <a:pt x="207491" y="244382"/>
                    </a:lnTo>
                    <a:lnTo>
                      <a:pt x="196060" y="255813"/>
                    </a:lnTo>
                    <a:lnTo>
                      <a:pt x="223493" y="283340"/>
                    </a:lnTo>
                    <a:lnTo>
                      <a:pt x="209205" y="297722"/>
                    </a:lnTo>
                    <a:lnTo>
                      <a:pt x="181583" y="270386"/>
                    </a:lnTo>
                    <a:lnTo>
                      <a:pt x="170153" y="281816"/>
                    </a:lnTo>
                    <a:lnTo>
                      <a:pt x="197680" y="309248"/>
                    </a:lnTo>
                    <a:lnTo>
                      <a:pt x="183297" y="323631"/>
                    </a:lnTo>
                    <a:lnTo>
                      <a:pt x="155770" y="296103"/>
                    </a:lnTo>
                    <a:lnTo>
                      <a:pt x="144340" y="307533"/>
                    </a:lnTo>
                    <a:lnTo>
                      <a:pt x="171867" y="335061"/>
                    </a:lnTo>
                    <a:lnTo>
                      <a:pt x="157484" y="349443"/>
                    </a:lnTo>
                    <a:lnTo>
                      <a:pt x="130052" y="321916"/>
                    </a:lnTo>
                    <a:lnTo>
                      <a:pt x="118622" y="333346"/>
                    </a:lnTo>
                    <a:lnTo>
                      <a:pt x="146150" y="360873"/>
                    </a:lnTo>
                    <a:lnTo>
                      <a:pt x="131767" y="375161"/>
                    </a:lnTo>
                    <a:lnTo>
                      <a:pt x="104239" y="347633"/>
                    </a:lnTo>
                    <a:lnTo>
                      <a:pt x="92810" y="359064"/>
                    </a:lnTo>
                    <a:lnTo>
                      <a:pt x="120337" y="386496"/>
                    </a:lnTo>
                    <a:lnTo>
                      <a:pt x="105954" y="400878"/>
                    </a:lnTo>
                    <a:lnTo>
                      <a:pt x="78522" y="373446"/>
                    </a:lnTo>
                    <a:lnTo>
                      <a:pt x="67092" y="384876"/>
                    </a:lnTo>
                    <a:lnTo>
                      <a:pt x="94524" y="412308"/>
                    </a:lnTo>
                    <a:lnTo>
                      <a:pt x="80237" y="426691"/>
                    </a:lnTo>
                    <a:lnTo>
                      <a:pt x="52709" y="399164"/>
                    </a:lnTo>
                    <a:lnTo>
                      <a:pt x="41279" y="410594"/>
                    </a:lnTo>
                    <a:lnTo>
                      <a:pt x="68807" y="438121"/>
                    </a:lnTo>
                    <a:lnTo>
                      <a:pt x="41565" y="465363"/>
                    </a:lnTo>
                    <a:lnTo>
                      <a:pt x="42327" y="465363"/>
                    </a:lnTo>
                    <a:cubicBezTo>
                      <a:pt x="40746" y="469487"/>
                      <a:pt x="42804" y="474116"/>
                      <a:pt x="46928" y="475697"/>
                    </a:cubicBezTo>
                    <a:cubicBezTo>
                      <a:pt x="49357" y="476631"/>
                      <a:pt x="52071" y="476326"/>
                      <a:pt x="54233" y="474888"/>
                    </a:cubicBezTo>
                    <a:lnTo>
                      <a:pt x="54233" y="474888"/>
                    </a:lnTo>
                    <a:lnTo>
                      <a:pt x="80141" y="449075"/>
                    </a:lnTo>
                    <a:lnTo>
                      <a:pt x="90429" y="459362"/>
                    </a:lnTo>
                    <a:lnTo>
                      <a:pt x="101858" y="447932"/>
                    </a:lnTo>
                    <a:lnTo>
                      <a:pt x="91476" y="437645"/>
                    </a:lnTo>
                    <a:lnTo>
                      <a:pt x="105859" y="423262"/>
                    </a:lnTo>
                    <a:lnTo>
                      <a:pt x="116146" y="433549"/>
                    </a:lnTo>
                    <a:lnTo>
                      <a:pt x="127576" y="422119"/>
                    </a:lnTo>
                    <a:lnTo>
                      <a:pt x="117289" y="411832"/>
                    </a:lnTo>
                    <a:lnTo>
                      <a:pt x="131671" y="397449"/>
                    </a:lnTo>
                    <a:lnTo>
                      <a:pt x="141959" y="407831"/>
                    </a:lnTo>
                    <a:lnTo>
                      <a:pt x="153389" y="396402"/>
                    </a:lnTo>
                    <a:lnTo>
                      <a:pt x="143101" y="386019"/>
                    </a:lnTo>
                    <a:lnTo>
                      <a:pt x="157389" y="371732"/>
                    </a:lnTo>
                    <a:lnTo>
                      <a:pt x="167771" y="382019"/>
                    </a:lnTo>
                    <a:lnTo>
                      <a:pt x="179106" y="370589"/>
                    </a:lnTo>
                    <a:lnTo>
                      <a:pt x="169391" y="360683"/>
                    </a:lnTo>
                    <a:lnTo>
                      <a:pt x="183773" y="346300"/>
                    </a:lnTo>
                    <a:lnTo>
                      <a:pt x="194061" y="356587"/>
                    </a:lnTo>
                    <a:lnTo>
                      <a:pt x="205490" y="345157"/>
                    </a:lnTo>
                    <a:lnTo>
                      <a:pt x="195204" y="334870"/>
                    </a:lnTo>
                    <a:lnTo>
                      <a:pt x="209586" y="320487"/>
                    </a:lnTo>
                    <a:lnTo>
                      <a:pt x="219873" y="330774"/>
                    </a:lnTo>
                    <a:lnTo>
                      <a:pt x="231303" y="319439"/>
                    </a:lnTo>
                    <a:lnTo>
                      <a:pt x="220921" y="309057"/>
                    </a:lnTo>
                    <a:lnTo>
                      <a:pt x="235303" y="294770"/>
                    </a:lnTo>
                    <a:lnTo>
                      <a:pt x="245686" y="305057"/>
                    </a:lnTo>
                    <a:lnTo>
                      <a:pt x="257021" y="293627"/>
                    </a:lnTo>
                    <a:lnTo>
                      <a:pt x="246734" y="283340"/>
                    </a:lnTo>
                    <a:lnTo>
                      <a:pt x="261116" y="268957"/>
                    </a:lnTo>
                    <a:lnTo>
                      <a:pt x="271404" y="279244"/>
                    </a:lnTo>
                    <a:lnTo>
                      <a:pt x="282833" y="267814"/>
                    </a:lnTo>
                    <a:lnTo>
                      <a:pt x="272547" y="257527"/>
                    </a:lnTo>
                    <a:lnTo>
                      <a:pt x="286834" y="243144"/>
                    </a:lnTo>
                    <a:lnTo>
                      <a:pt x="297216" y="253431"/>
                    </a:lnTo>
                    <a:lnTo>
                      <a:pt x="308646" y="242097"/>
                    </a:lnTo>
                    <a:lnTo>
                      <a:pt x="298264" y="231714"/>
                    </a:lnTo>
                    <a:lnTo>
                      <a:pt x="312646" y="217331"/>
                    </a:lnTo>
                    <a:lnTo>
                      <a:pt x="322934" y="227714"/>
                    </a:lnTo>
                    <a:lnTo>
                      <a:pt x="334364" y="216284"/>
                    </a:lnTo>
                    <a:lnTo>
                      <a:pt x="324076" y="205997"/>
                    </a:lnTo>
                    <a:lnTo>
                      <a:pt x="338459" y="191614"/>
                    </a:lnTo>
                    <a:lnTo>
                      <a:pt x="348747" y="201901"/>
                    </a:lnTo>
                    <a:lnTo>
                      <a:pt x="360177" y="190471"/>
                    </a:lnTo>
                    <a:lnTo>
                      <a:pt x="349794" y="180184"/>
                    </a:lnTo>
                    <a:lnTo>
                      <a:pt x="363701" y="165611"/>
                    </a:lnTo>
                    <a:lnTo>
                      <a:pt x="373987" y="175898"/>
                    </a:lnTo>
                    <a:lnTo>
                      <a:pt x="385418" y="164468"/>
                    </a:lnTo>
                    <a:lnTo>
                      <a:pt x="375130" y="154181"/>
                    </a:lnTo>
                    <a:lnTo>
                      <a:pt x="389513" y="139798"/>
                    </a:lnTo>
                    <a:lnTo>
                      <a:pt x="399800" y="150180"/>
                    </a:lnTo>
                    <a:lnTo>
                      <a:pt x="411230" y="138750"/>
                    </a:lnTo>
                    <a:lnTo>
                      <a:pt x="400943" y="128368"/>
                    </a:lnTo>
                    <a:lnTo>
                      <a:pt x="415326" y="113985"/>
                    </a:lnTo>
                    <a:lnTo>
                      <a:pt x="425613" y="124368"/>
                    </a:lnTo>
                    <a:lnTo>
                      <a:pt x="436948" y="112938"/>
                    </a:lnTo>
                    <a:lnTo>
                      <a:pt x="426566" y="102841"/>
                    </a:lnTo>
                    <a:lnTo>
                      <a:pt x="440948" y="88458"/>
                    </a:lnTo>
                    <a:lnTo>
                      <a:pt x="451330" y="98936"/>
                    </a:lnTo>
                    <a:lnTo>
                      <a:pt x="462760" y="87506"/>
                    </a:lnTo>
                    <a:lnTo>
                      <a:pt x="452473" y="77219"/>
                    </a:lnTo>
                    <a:lnTo>
                      <a:pt x="473810" y="55883"/>
                    </a:lnTo>
                    <a:lnTo>
                      <a:pt x="473810" y="55883"/>
                    </a:lnTo>
                    <a:lnTo>
                      <a:pt x="473810" y="55883"/>
                    </a:lnTo>
                    <a:cubicBezTo>
                      <a:pt x="476963" y="52721"/>
                      <a:pt x="476963" y="47615"/>
                      <a:pt x="473810" y="44453"/>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pic>
        <p:nvPicPr>
          <p:cNvPr id="23" name="Graphic 23">
            <a:extLst>
              <a:ext uri="{FF2B5EF4-FFF2-40B4-BE49-F238E27FC236}">
                <a16:creationId xmlns:a16="http://schemas.microsoft.com/office/drawing/2014/main" id="{0AF1A99E-DC4E-4DF0-872F-B06F0B9488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bwMode="gray">
          <a:xfrm>
            <a:off x="6897544" y="4671012"/>
            <a:ext cx="1885871" cy="249493"/>
          </a:xfrm>
          <a:prstGeom prst="rect">
            <a:avLst/>
          </a:prstGeom>
        </p:spPr>
      </p:pic>
    </p:spTree>
    <p:extLst>
      <p:ext uri="{BB962C8B-B14F-4D97-AF65-F5344CB8AC3E}">
        <p14:creationId xmlns:p14="http://schemas.microsoft.com/office/powerpoint/2010/main" val="3698443044"/>
      </p:ext>
    </p:extLst>
  </p:cSld>
  <p:clrMapOvr>
    <a:masterClrMapping/>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D7CC4CB-566F-4CF5-A780-67DA59C00C27}"/>
              </a:ext>
            </a:extLst>
          </p:cNvPr>
          <p:cNvSpPr>
            <a:spLocks noGrp="1"/>
          </p:cNvSpPr>
          <p:nvPr>
            <p:ph idx="1"/>
          </p:nvPr>
        </p:nvSpPr>
        <p:spPr bwMode="gray">
          <a:xfrm>
            <a:off x="3529081" y="2032827"/>
            <a:ext cx="4991591" cy="1301250"/>
          </a:xfrm>
        </p:spPr>
        <p:txBody>
          <a:bodyPr>
            <a:normAutofit/>
          </a:bodyPr>
          <a:lstStyle>
            <a:lvl1pPr>
              <a:defRPr sz="2858">
                <a:solidFill>
                  <a:schemeClr val="tx2"/>
                </a:solidFill>
              </a:defRPr>
            </a:lvl1pPr>
          </a:lstStyle>
          <a:p>
            <a:pPr lvl="0"/>
            <a:r>
              <a:rPr lang="en-US"/>
              <a:t>Click to edit Master text styles</a:t>
            </a:r>
            <a:endParaRPr lang="en-GB"/>
          </a:p>
        </p:txBody>
      </p:sp>
      <p:sp>
        <p:nvSpPr>
          <p:cNvPr id="11" name="Footer Placeholder 4">
            <a:extLst>
              <a:ext uri="{FF2B5EF4-FFF2-40B4-BE49-F238E27FC236}">
                <a16:creationId xmlns:a16="http://schemas.microsoft.com/office/drawing/2014/main" id="{7A313E56-ABCF-45CB-B2D3-E61CF7E6B287}"/>
              </a:ext>
            </a:extLst>
          </p:cNvPr>
          <p:cNvSpPr>
            <a:spLocks noGrp="1"/>
          </p:cNvSpPr>
          <p:nvPr>
            <p:ph type="ftr" sz="quarter" idx="3"/>
          </p:nvPr>
        </p:nvSpPr>
        <p:spPr bwMode="gray">
          <a:xfrm>
            <a:off x="438686" y="4712013"/>
            <a:ext cx="3086100" cy="273844"/>
          </a:xfrm>
          <a:prstGeom prst="rect">
            <a:avLst/>
          </a:prstGeom>
        </p:spPr>
        <p:txBody>
          <a:bodyPr/>
          <a:lstStyle>
            <a:lvl1pPr algn="l">
              <a:defRPr sz="1112">
                <a:solidFill>
                  <a:schemeClr val="tx2"/>
                </a:solidFill>
              </a:defRPr>
            </a:lvl1pPr>
          </a:lstStyle>
          <a:p>
            <a:r>
              <a:rPr lang="fr-BE"/>
              <a:t>#MobilityStrategy   #EUGreenDeal</a:t>
            </a:r>
            <a:endParaRPr lang="en-GB"/>
          </a:p>
        </p:txBody>
      </p:sp>
      <p:sp>
        <p:nvSpPr>
          <p:cNvPr id="12" name="Title 1">
            <a:extLst>
              <a:ext uri="{FF2B5EF4-FFF2-40B4-BE49-F238E27FC236}">
                <a16:creationId xmlns:a16="http://schemas.microsoft.com/office/drawing/2014/main" id="{AEE85627-237A-4D0D-BB88-1D789F697FC1}"/>
              </a:ext>
            </a:extLst>
          </p:cNvPr>
          <p:cNvSpPr>
            <a:spLocks noGrp="1"/>
          </p:cNvSpPr>
          <p:nvPr>
            <p:ph type="title"/>
          </p:nvPr>
        </p:nvSpPr>
        <p:spPr bwMode="gray">
          <a:xfrm>
            <a:off x="677753" y="250978"/>
            <a:ext cx="7769555" cy="994172"/>
          </a:xfrm>
          <a:prstGeom prst="rect">
            <a:avLst/>
          </a:prstGeom>
        </p:spPr>
        <p:txBody>
          <a:bodyPr>
            <a:normAutofit/>
          </a:bodyPr>
          <a:lstStyle>
            <a:lvl1pPr>
              <a:defRPr sz="2540"/>
            </a:lvl1pPr>
          </a:lstStyle>
          <a:p>
            <a:r>
              <a:rPr lang="en-US"/>
              <a:t>Click to edit Master title style</a:t>
            </a:r>
            <a:endParaRPr lang="en-GB"/>
          </a:p>
        </p:txBody>
      </p:sp>
      <p:pic>
        <p:nvPicPr>
          <p:cNvPr id="5" name="Graphic 5">
            <a:extLst>
              <a:ext uri="{FF2B5EF4-FFF2-40B4-BE49-F238E27FC236}">
                <a16:creationId xmlns:a16="http://schemas.microsoft.com/office/drawing/2014/main" id="{57A7FB7D-0CDD-4D5F-93EC-002CD61F0E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720"/>
          <a:stretch/>
        </p:blipFill>
        <p:spPr bwMode="gray">
          <a:xfrm>
            <a:off x="6483254" y="40"/>
            <a:ext cx="2388526" cy="1476225"/>
          </a:xfrm>
          <a:prstGeom prst="rect">
            <a:avLst/>
          </a:prstGeom>
        </p:spPr>
      </p:pic>
      <p:grpSp>
        <p:nvGrpSpPr>
          <p:cNvPr id="6" name="Group 5">
            <a:extLst>
              <a:ext uri="{FF2B5EF4-FFF2-40B4-BE49-F238E27FC236}">
                <a16:creationId xmlns:a16="http://schemas.microsoft.com/office/drawing/2014/main" id="{F39810E6-9F65-423C-827B-8CC80F0E3ACC}"/>
              </a:ext>
            </a:extLst>
          </p:cNvPr>
          <p:cNvGrpSpPr/>
          <p:nvPr userDrawn="1"/>
        </p:nvGrpSpPr>
        <p:grpSpPr bwMode="gray">
          <a:xfrm>
            <a:off x="5967119" y="397986"/>
            <a:ext cx="2027183" cy="400033"/>
            <a:chOff x="7517948" y="501370"/>
            <a:chExt cx="2554040" cy="504000"/>
          </a:xfrm>
        </p:grpSpPr>
        <p:grpSp>
          <p:nvGrpSpPr>
            <p:cNvPr id="7" name="Graphic 37">
              <a:extLst>
                <a:ext uri="{FF2B5EF4-FFF2-40B4-BE49-F238E27FC236}">
                  <a16:creationId xmlns:a16="http://schemas.microsoft.com/office/drawing/2014/main" id="{974E4C6E-D94A-4358-BC53-252CB4E01028}"/>
                </a:ext>
              </a:extLst>
            </p:cNvPr>
            <p:cNvGrpSpPr>
              <a:grpSpLocks noChangeAspect="1"/>
            </p:cNvGrpSpPr>
            <p:nvPr/>
          </p:nvGrpSpPr>
          <p:grpSpPr bwMode="gray">
            <a:xfrm>
              <a:off x="8202141" y="501370"/>
              <a:ext cx="504000" cy="504000"/>
              <a:chOff x="2596908" y="1139730"/>
              <a:chExt cx="674941" cy="674941"/>
            </a:xfrm>
          </p:grpSpPr>
          <p:sp>
            <p:nvSpPr>
              <p:cNvPr id="20" name="Freeform: Shape 21">
                <a:extLst>
                  <a:ext uri="{FF2B5EF4-FFF2-40B4-BE49-F238E27FC236}">
                    <a16:creationId xmlns:a16="http://schemas.microsoft.com/office/drawing/2014/main" id="{367664F1-C564-496C-96B4-585ED597C21D}"/>
                  </a:ext>
                </a:extLst>
              </p:cNvPr>
              <p:cNvSpPr/>
              <p:nvPr/>
            </p:nvSpPr>
            <p:spPr bwMode="gray">
              <a:xfrm>
                <a:off x="2596908" y="1139730"/>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F6A400">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21" name="Freeform: Shape 22">
                <a:extLst>
                  <a:ext uri="{FF2B5EF4-FFF2-40B4-BE49-F238E27FC236}">
                    <a16:creationId xmlns:a16="http://schemas.microsoft.com/office/drawing/2014/main" id="{C0D4C43A-1813-49D8-A56B-9E7C517BC783}"/>
                  </a:ext>
                </a:extLst>
              </p:cNvPr>
              <p:cNvSpPr/>
              <p:nvPr/>
            </p:nvSpPr>
            <p:spPr bwMode="gray">
              <a:xfrm>
                <a:off x="2681850" y="1295750"/>
                <a:ext cx="505988" cy="348424"/>
              </a:xfrm>
              <a:custGeom>
                <a:avLst/>
                <a:gdLst>
                  <a:gd name="connsiteX0" fmla="*/ 227340 w 505988"/>
                  <a:gd name="connsiteY0" fmla="*/ 202718 h 348424"/>
                  <a:gd name="connsiteX1" fmla="*/ 208290 w 505988"/>
                  <a:gd name="connsiteY1" fmla="*/ 202718 h 348424"/>
                  <a:gd name="connsiteX2" fmla="*/ 208290 w 505988"/>
                  <a:gd name="connsiteY2" fmla="*/ 242914 h 348424"/>
                  <a:gd name="connsiteX3" fmla="*/ 227340 w 505988"/>
                  <a:gd name="connsiteY3" fmla="*/ 242914 h 348424"/>
                  <a:gd name="connsiteX4" fmla="*/ 227340 w 505988"/>
                  <a:gd name="connsiteY4" fmla="*/ 139663 h 348424"/>
                  <a:gd name="connsiteX5" fmla="*/ 208290 w 505988"/>
                  <a:gd name="connsiteY5" fmla="*/ 139663 h 348424"/>
                  <a:gd name="connsiteX6" fmla="*/ 208290 w 505988"/>
                  <a:gd name="connsiteY6" fmla="*/ 179858 h 348424"/>
                  <a:gd name="connsiteX7" fmla="*/ 227340 w 505988"/>
                  <a:gd name="connsiteY7" fmla="*/ 179858 h 348424"/>
                  <a:gd name="connsiteX8" fmla="*/ 192668 w 505988"/>
                  <a:gd name="connsiteY8" fmla="*/ 202718 h 348424"/>
                  <a:gd name="connsiteX9" fmla="*/ 173618 w 505988"/>
                  <a:gd name="connsiteY9" fmla="*/ 202718 h 348424"/>
                  <a:gd name="connsiteX10" fmla="*/ 173618 w 505988"/>
                  <a:gd name="connsiteY10" fmla="*/ 242914 h 348424"/>
                  <a:gd name="connsiteX11" fmla="*/ 192668 w 505988"/>
                  <a:gd name="connsiteY11" fmla="*/ 242914 h 348424"/>
                  <a:gd name="connsiteX12" fmla="*/ 192668 w 505988"/>
                  <a:gd name="connsiteY12" fmla="*/ 139663 h 348424"/>
                  <a:gd name="connsiteX13" fmla="*/ 173618 w 505988"/>
                  <a:gd name="connsiteY13" fmla="*/ 139663 h 348424"/>
                  <a:gd name="connsiteX14" fmla="*/ 173618 w 505988"/>
                  <a:gd name="connsiteY14" fmla="*/ 179858 h 348424"/>
                  <a:gd name="connsiteX15" fmla="*/ 192668 w 505988"/>
                  <a:gd name="connsiteY15" fmla="*/ 179858 h 348424"/>
                  <a:gd name="connsiteX16" fmla="*/ 157616 w 505988"/>
                  <a:gd name="connsiteY16" fmla="*/ 202718 h 348424"/>
                  <a:gd name="connsiteX17" fmla="*/ 138566 w 505988"/>
                  <a:gd name="connsiteY17" fmla="*/ 202718 h 348424"/>
                  <a:gd name="connsiteX18" fmla="*/ 138566 w 505988"/>
                  <a:gd name="connsiteY18" fmla="*/ 242914 h 348424"/>
                  <a:gd name="connsiteX19" fmla="*/ 157616 w 505988"/>
                  <a:gd name="connsiteY19" fmla="*/ 242914 h 348424"/>
                  <a:gd name="connsiteX20" fmla="*/ 157616 w 505988"/>
                  <a:gd name="connsiteY20" fmla="*/ 139663 h 348424"/>
                  <a:gd name="connsiteX21" fmla="*/ 138566 w 505988"/>
                  <a:gd name="connsiteY21" fmla="*/ 139663 h 348424"/>
                  <a:gd name="connsiteX22" fmla="*/ 138566 w 505988"/>
                  <a:gd name="connsiteY22" fmla="*/ 179858 h 348424"/>
                  <a:gd name="connsiteX23" fmla="*/ 157616 w 505988"/>
                  <a:gd name="connsiteY23" fmla="*/ 179858 h 348424"/>
                  <a:gd name="connsiteX24" fmla="*/ 322875 w 505988"/>
                  <a:gd name="connsiteY24" fmla="*/ 209671 h 348424"/>
                  <a:gd name="connsiteX25" fmla="*/ 303825 w 505988"/>
                  <a:gd name="connsiteY25" fmla="*/ 209671 h 348424"/>
                  <a:gd name="connsiteX26" fmla="*/ 303825 w 505988"/>
                  <a:gd name="connsiteY26" fmla="*/ 228721 h 348424"/>
                  <a:gd name="connsiteX27" fmla="*/ 322875 w 505988"/>
                  <a:gd name="connsiteY27" fmla="*/ 228721 h 348424"/>
                  <a:gd name="connsiteX28" fmla="*/ 296681 w 505988"/>
                  <a:gd name="connsiteY28" fmla="*/ 193860 h 348424"/>
                  <a:gd name="connsiteX29" fmla="*/ 364118 w 505988"/>
                  <a:gd name="connsiteY29" fmla="*/ 193860 h 348424"/>
                  <a:gd name="connsiteX30" fmla="*/ 364118 w 505988"/>
                  <a:gd name="connsiteY30" fmla="*/ 174810 h 348424"/>
                  <a:gd name="connsiteX31" fmla="*/ 295920 w 505988"/>
                  <a:gd name="connsiteY31" fmla="*/ 174810 h 348424"/>
                  <a:gd name="connsiteX32" fmla="*/ 331733 w 505988"/>
                  <a:gd name="connsiteY32" fmla="*/ 228912 h 348424"/>
                  <a:gd name="connsiteX33" fmla="*/ 385930 w 505988"/>
                  <a:gd name="connsiteY33" fmla="*/ 228912 h 348424"/>
                  <a:gd name="connsiteX34" fmla="*/ 385930 w 505988"/>
                  <a:gd name="connsiteY34" fmla="*/ 209862 h 348424"/>
                  <a:gd name="connsiteX35" fmla="*/ 331733 w 505988"/>
                  <a:gd name="connsiteY35" fmla="*/ 209862 h 348424"/>
                  <a:gd name="connsiteX36" fmla="*/ 471846 w 505988"/>
                  <a:gd name="connsiteY36" fmla="*/ 328829 h 348424"/>
                  <a:gd name="connsiteX37" fmla="*/ 413934 w 505988"/>
                  <a:gd name="connsiteY37" fmla="*/ 328829 h 348424"/>
                  <a:gd name="connsiteX38" fmla="*/ 413934 w 505988"/>
                  <a:gd name="connsiteY38" fmla="*/ 140425 h 348424"/>
                  <a:gd name="connsiteX39" fmla="*/ 392693 w 505988"/>
                  <a:gd name="connsiteY39" fmla="*/ 118422 h 348424"/>
                  <a:gd name="connsiteX40" fmla="*/ 392693 w 505988"/>
                  <a:gd name="connsiteY40" fmla="*/ 46508 h 348424"/>
                  <a:gd name="connsiteX41" fmla="*/ 471655 w 505988"/>
                  <a:gd name="connsiteY41" fmla="*/ 46508 h 348424"/>
                  <a:gd name="connsiteX42" fmla="*/ 392027 w 505988"/>
                  <a:gd name="connsiteY42" fmla="*/ 138329 h 348424"/>
                  <a:gd name="connsiteX43" fmla="*/ 394789 w 505988"/>
                  <a:gd name="connsiteY43" fmla="*/ 140901 h 348424"/>
                  <a:gd name="connsiteX44" fmla="*/ 394789 w 505988"/>
                  <a:gd name="connsiteY44" fmla="*/ 329306 h 348424"/>
                  <a:gd name="connsiteX45" fmla="*/ 287918 w 505988"/>
                  <a:gd name="connsiteY45" fmla="*/ 329306 h 348424"/>
                  <a:gd name="connsiteX46" fmla="*/ 287918 w 505988"/>
                  <a:gd name="connsiteY46" fmla="*/ 163666 h 348424"/>
                  <a:gd name="connsiteX47" fmla="*/ 391455 w 505988"/>
                  <a:gd name="connsiteY47" fmla="*/ 137948 h 348424"/>
                  <a:gd name="connsiteX48" fmla="*/ 243532 w 505988"/>
                  <a:gd name="connsiteY48" fmla="*/ 328829 h 348424"/>
                  <a:gd name="connsiteX49" fmla="*/ 122279 w 505988"/>
                  <a:gd name="connsiteY49" fmla="*/ 328829 h 348424"/>
                  <a:gd name="connsiteX50" fmla="*/ 122279 w 505988"/>
                  <a:gd name="connsiteY50" fmla="*/ 116803 h 348424"/>
                  <a:gd name="connsiteX51" fmla="*/ 242961 w 505988"/>
                  <a:gd name="connsiteY51" fmla="*/ 116803 h 348424"/>
                  <a:gd name="connsiteX52" fmla="*/ 229530 w 505988"/>
                  <a:gd name="connsiteY52" fmla="*/ 97658 h 348424"/>
                  <a:gd name="connsiteX53" fmla="*/ 136661 w 505988"/>
                  <a:gd name="connsiteY53" fmla="*/ 97658 h 348424"/>
                  <a:gd name="connsiteX54" fmla="*/ 136661 w 505988"/>
                  <a:gd name="connsiteY54" fmla="*/ 61272 h 348424"/>
                  <a:gd name="connsiteX55" fmla="*/ 229530 w 505988"/>
                  <a:gd name="connsiteY55" fmla="*/ 61272 h 348424"/>
                  <a:gd name="connsiteX56" fmla="*/ 208480 w 505988"/>
                  <a:gd name="connsiteY56" fmla="*/ 41555 h 348424"/>
                  <a:gd name="connsiteX57" fmla="*/ 157712 w 505988"/>
                  <a:gd name="connsiteY57" fmla="*/ 41555 h 348424"/>
                  <a:gd name="connsiteX58" fmla="*/ 157712 w 505988"/>
                  <a:gd name="connsiteY58" fmla="*/ 18791 h 348424"/>
                  <a:gd name="connsiteX59" fmla="*/ 208194 w 505988"/>
                  <a:gd name="connsiteY59" fmla="*/ 18791 h 348424"/>
                  <a:gd name="connsiteX60" fmla="*/ 60271 w 505988"/>
                  <a:gd name="connsiteY60" fmla="*/ 255010 h 348424"/>
                  <a:gd name="connsiteX61" fmla="*/ 60271 w 505988"/>
                  <a:gd name="connsiteY61" fmla="*/ 233579 h 348424"/>
                  <a:gd name="connsiteX62" fmla="*/ 41221 w 505988"/>
                  <a:gd name="connsiteY62" fmla="*/ 233579 h 348424"/>
                  <a:gd name="connsiteX63" fmla="*/ 41221 w 505988"/>
                  <a:gd name="connsiteY63" fmla="*/ 255010 h 348424"/>
                  <a:gd name="connsiteX64" fmla="*/ 18361 w 505988"/>
                  <a:gd name="connsiteY64" fmla="*/ 208052 h 348424"/>
                  <a:gd name="connsiteX65" fmla="*/ 50841 w 505988"/>
                  <a:gd name="connsiteY65" fmla="*/ 135376 h 348424"/>
                  <a:gd name="connsiteX66" fmla="*/ 83226 w 505988"/>
                  <a:gd name="connsiteY66" fmla="*/ 208052 h 348424"/>
                  <a:gd name="connsiteX67" fmla="*/ 60366 w 505988"/>
                  <a:gd name="connsiteY67" fmla="*/ 255010 h 348424"/>
                  <a:gd name="connsiteX68" fmla="*/ 505088 w 505988"/>
                  <a:gd name="connsiteY68" fmla="*/ 347975 h 348424"/>
                  <a:gd name="connsiteX69" fmla="*/ 505088 w 505988"/>
                  <a:gd name="connsiteY69" fmla="*/ 328925 h 348424"/>
                  <a:gd name="connsiteX70" fmla="*/ 491087 w 505988"/>
                  <a:gd name="connsiteY70" fmla="*/ 328925 h 348424"/>
                  <a:gd name="connsiteX71" fmla="*/ 491087 w 505988"/>
                  <a:gd name="connsiteY71" fmla="*/ 45556 h 348424"/>
                  <a:gd name="connsiteX72" fmla="*/ 473084 w 505988"/>
                  <a:gd name="connsiteY72" fmla="*/ 27553 h 348424"/>
                  <a:gd name="connsiteX73" fmla="*/ 391836 w 505988"/>
                  <a:gd name="connsiteY73" fmla="*/ 27553 h 348424"/>
                  <a:gd name="connsiteX74" fmla="*/ 373834 w 505988"/>
                  <a:gd name="connsiteY74" fmla="*/ 45556 h 348424"/>
                  <a:gd name="connsiteX75" fmla="*/ 373834 w 505988"/>
                  <a:gd name="connsiteY75" fmla="*/ 122613 h 348424"/>
                  <a:gd name="connsiteX76" fmla="*/ 279917 w 505988"/>
                  <a:gd name="connsiteY76" fmla="*/ 145854 h 348424"/>
                  <a:gd name="connsiteX77" fmla="*/ 268773 w 505988"/>
                  <a:gd name="connsiteY77" fmla="*/ 160523 h 348424"/>
                  <a:gd name="connsiteX78" fmla="*/ 268773 w 505988"/>
                  <a:gd name="connsiteY78" fmla="*/ 328829 h 348424"/>
                  <a:gd name="connsiteX79" fmla="*/ 262868 w 505988"/>
                  <a:gd name="connsiteY79" fmla="*/ 328829 h 348424"/>
                  <a:gd name="connsiteX80" fmla="*/ 262868 w 505988"/>
                  <a:gd name="connsiteY80" fmla="*/ 114517 h 348424"/>
                  <a:gd name="connsiteX81" fmla="*/ 248866 w 505988"/>
                  <a:gd name="connsiteY81" fmla="*/ 97943 h 348424"/>
                  <a:gd name="connsiteX82" fmla="*/ 248866 w 505988"/>
                  <a:gd name="connsiteY82" fmla="*/ 58700 h 348424"/>
                  <a:gd name="connsiteX83" fmla="*/ 231721 w 505988"/>
                  <a:gd name="connsiteY83" fmla="*/ 41555 h 348424"/>
                  <a:gd name="connsiteX84" fmla="*/ 227816 w 505988"/>
                  <a:gd name="connsiteY84" fmla="*/ 41555 h 348424"/>
                  <a:gd name="connsiteX85" fmla="*/ 227816 w 505988"/>
                  <a:gd name="connsiteY85" fmla="*/ 16504 h 348424"/>
                  <a:gd name="connsiteX86" fmla="*/ 210861 w 505988"/>
                  <a:gd name="connsiteY86" fmla="*/ -450 h 348424"/>
                  <a:gd name="connsiteX87" fmla="*/ 155521 w 505988"/>
                  <a:gd name="connsiteY87" fmla="*/ -450 h 348424"/>
                  <a:gd name="connsiteX88" fmla="*/ 138566 w 505988"/>
                  <a:gd name="connsiteY88" fmla="*/ 16504 h 348424"/>
                  <a:gd name="connsiteX89" fmla="*/ 138566 w 505988"/>
                  <a:gd name="connsiteY89" fmla="*/ 41555 h 348424"/>
                  <a:gd name="connsiteX90" fmla="*/ 134661 w 505988"/>
                  <a:gd name="connsiteY90" fmla="*/ 41555 h 348424"/>
                  <a:gd name="connsiteX91" fmla="*/ 117516 w 505988"/>
                  <a:gd name="connsiteY91" fmla="*/ 58700 h 348424"/>
                  <a:gd name="connsiteX92" fmla="*/ 117516 w 505988"/>
                  <a:gd name="connsiteY92" fmla="*/ 97943 h 348424"/>
                  <a:gd name="connsiteX93" fmla="*/ 103515 w 505988"/>
                  <a:gd name="connsiteY93" fmla="*/ 114517 h 348424"/>
                  <a:gd name="connsiteX94" fmla="*/ 103515 w 505988"/>
                  <a:gd name="connsiteY94" fmla="*/ 328829 h 348424"/>
                  <a:gd name="connsiteX95" fmla="*/ 60366 w 505988"/>
                  <a:gd name="connsiteY95" fmla="*/ 328829 h 348424"/>
                  <a:gd name="connsiteX96" fmla="*/ 60366 w 505988"/>
                  <a:gd name="connsiteY96" fmla="*/ 277299 h 348424"/>
                  <a:gd name="connsiteX97" fmla="*/ 102467 w 505988"/>
                  <a:gd name="connsiteY97" fmla="*/ 208052 h 348424"/>
                  <a:gd name="connsiteX98" fmla="*/ 57889 w 505988"/>
                  <a:gd name="connsiteY98" fmla="*/ 113945 h 348424"/>
                  <a:gd name="connsiteX99" fmla="*/ 50841 w 505988"/>
                  <a:gd name="connsiteY99" fmla="*/ 106230 h 348424"/>
                  <a:gd name="connsiteX100" fmla="*/ 43697 w 505988"/>
                  <a:gd name="connsiteY100" fmla="*/ 113945 h 348424"/>
                  <a:gd name="connsiteX101" fmla="*/ -880 w 505988"/>
                  <a:gd name="connsiteY101" fmla="*/ 208052 h 348424"/>
                  <a:gd name="connsiteX102" fmla="*/ 41221 w 505988"/>
                  <a:gd name="connsiteY102" fmla="*/ 277299 h 348424"/>
                  <a:gd name="connsiteX103" fmla="*/ 41221 w 505988"/>
                  <a:gd name="connsiteY103" fmla="*/ 328829 h 348424"/>
                  <a:gd name="connsiteX104" fmla="*/ 3121 w 505988"/>
                  <a:gd name="connsiteY104" fmla="*/ 328829 h 348424"/>
                  <a:gd name="connsiteX105" fmla="*/ 3121 w 505988"/>
                  <a:gd name="connsiteY105" fmla="*/ 347879 h 34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05988" h="348424">
                    <a:moveTo>
                      <a:pt x="227340" y="202718"/>
                    </a:moveTo>
                    <a:lnTo>
                      <a:pt x="208290" y="202718"/>
                    </a:lnTo>
                    <a:lnTo>
                      <a:pt x="208290" y="242914"/>
                    </a:lnTo>
                    <a:lnTo>
                      <a:pt x="227340" y="242914"/>
                    </a:lnTo>
                    <a:close/>
                    <a:moveTo>
                      <a:pt x="227340" y="139663"/>
                    </a:moveTo>
                    <a:lnTo>
                      <a:pt x="208290" y="139663"/>
                    </a:lnTo>
                    <a:lnTo>
                      <a:pt x="208290" y="179858"/>
                    </a:lnTo>
                    <a:lnTo>
                      <a:pt x="227340" y="179858"/>
                    </a:lnTo>
                    <a:close/>
                    <a:moveTo>
                      <a:pt x="192668" y="202718"/>
                    </a:moveTo>
                    <a:lnTo>
                      <a:pt x="173618" y="202718"/>
                    </a:lnTo>
                    <a:lnTo>
                      <a:pt x="173618" y="242914"/>
                    </a:lnTo>
                    <a:lnTo>
                      <a:pt x="192668" y="242914"/>
                    </a:lnTo>
                    <a:close/>
                    <a:moveTo>
                      <a:pt x="192668" y="139663"/>
                    </a:moveTo>
                    <a:lnTo>
                      <a:pt x="173618" y="139663"/>
                    </a:lnTo>
                    <a:lnTo>
                      <a:pt x="173618" y="179858"/>
                    </a:lnTo>
                    <a:lnTo>
                      <a:pt x="192668" y="179858"/>
                    </a:lnTo>
                    <a:close/>
                    <a:moveTo>
                      <a:pt x="157616" y="202718"/>
                    </a:moveTo>
                    <a:lnTo>
                      <a:pt x="138566" y="202718"/>
                    </a:lnTo>
                    <a:lnTo>
                      <a:pt x="138566" y="242914"/>
                    </a:lnTo>
                    <a:lnTo>
                      <a:pt x="157616" y="242914"/>
                    </a:lnTo>
                    <a:close/>
                    <a:moveTo>
                      <a:pt x="157616" y="139663"/>
                    </a:moveTo>
                    <a:lnTo>
                      <a:pt x="138566" y="139663"/>
                    </a:lnTo>
                    <a:lnTo>
                      <a:pt x="138566" y="179858"/>
                    </a:lnTo>
                    <a:lnTo>
                      <a:pt x="157616" y="179858"/>
                    </a:lnTo>
                    <a:close/>
                    <a:moveTo>
                      <a:pt x="322875" y="209671"/>
                    </a:moveTo>
                    <a:lnTo>
                      <a:pt x="303825" y="209671"/>
                    </a:lnTo>
                    <a:lnTo>
                      <a:pt x="303825" y="228721"/>
                    </a:lnTo>
                    <a:lnTo>
                      <a:pt x="322875" y="228721"/>
                    </a:lnTo>
                    <a:close/>
                    <a:moveTo>
                      <a:pt x="296681" y="193860"/>
                    </a:moveTo>
                    <a:lnTo>
                      <a:pt x="364118" y="193860"/>
                    </a:lnTo>
                    <a:lnTo>
                      <a:pt x="364118" y="174810"/>
                    </a:lnTo>
                    <a:lnTo>
                      <a:pt x="295920" y="174810"/>
                    </a:lnTo>
                    <a:close/>
                    <a:moveTo>
                      <a:pt x="331733" y="228912"/>
                    </a:moveTo>
                    <a:lnTo>
                      <a:pt x="385930" y="228912"/>
                    </a:lnTo>
                    <a:lnTo>
                      <a:pt x="385930" y="209862"/>
                    </a:lnTo>
                    <a:lnTo>
                      <a:pt x="331733" y="209862"/>
                    </a:lnTo>
                    <a:close/>
                    <a:moveTo>
                      <a:pt x="471846" y="328829"/>
                    </a:moveTo>
                    <a:lnTo>
                      <a:pt x="413934" y="328829"/>
                    </a:lnTo>
                    <a:lnTo>
                      <a:pt x="413934" y="140425"/>
                    </a:lnTo>
                    <a:cubicBezTo>
                      <a:pt x="414096" y="128500"/>
                      <a:pt x="404609" y="118679"/>
                      <a:pt x="392693" y="118422"/>
                    </a:cubicBezTo>
                    <a:lnTo>
                      <a:pt x="392693" y="46508"/>
                    </a:lnTo>
                    <a:lnTo>
                      <a:pt x="471655" y="46508"/>
                    </a:lnTo>
                    <a:close/>
                    <a:moveTo>
                      <a:pt x="392027" y="138329"/>
                    </a:moveTo>
                    <a:cubicBezTo>
                      <a:pt x="393465" y="138367"/>
                      <a:pt x="394646" y="139472"/>
                      <a:pt x="394789" y="140901"/>
                    </a:cubicBezTo>
                    <a:lnTo>
                      <a:pt x="394789" y="329306"/>
                    </a:lnTo>
                    <a:lnTo>
                      <a:pt x="287918" y="329306"/>
                    </a:lnTo>
                    <a:lnTo>
                      <a:pt x="287918" y="163666"/>
                    </a:lnTo>
                    <a:lnTo>
                      <a:pt x="391455" y="137948"/>
                    </a:lnTo>
                    <a:close/>
                    <a:moveTo>
                      <a:pt x="243532" y="328829"/>
                    </a:moveTo>
                    <a:lnTo>
                      <a:pt x="122279" y="328829"/>
                    </a:lnTo>
                    <a:lnTo>
                      <a:pt x="122279" y="116803"/>
                    </a:lnTo>
                    <a:lnTo>
                      <a:pt x="242961" y="116803"/>
                    </a:lnTo>
                    <a:close/>
                    <a:moveTo>
                      <a:pt x="229530" y="97658"/>
                    </a:moveTo>
                    <a:lnTo>
                      <a:pt x="136661" y="97658"/>
                    </a:lnTo>
                    <a:lnTo>
                      <a:pt x="136661" y="61272"/>
                    </a:lnTo>
                    <a:lnTo>
                      <a:pt x="229530" y="61272"/>
                    </a:lnTo>
                    <a:close/>
                    <a:moveTo>
                      <a:pt x="208480" y="41555"/>
                    </a:moveTo>
                    <a:lnTo>
                      <a:pt x="157712" y="41555"/>
                    </a:lnTo>
                    <a:lnTo>
                      <a:pt x="157712" y="18791"/>
                    </a:lnTo>
                    <a:lnTo>
                      <a:pt x="208194" y="18791"/>
                    </a:lnTo>
                    <a:close/>
                    <a:moveTo>
                      <a:pt x="60271" y="255010"/>
                    </a:moveTo>
                    <a:lnTo>
                      <a:pt x="60271" y="233579"/>
                    </a:lnTo>
                    <a:lnTo>
                      <a:pt x="41221" y="233579"/>
                    </a:lnTo>
                    <a:lnTo>
                      <a:pt x="41221" y="255010"/>
                    </a:lnTo>
                    <a:cubicBezTo>
                      <a:pt x="26257" y="244142"/>
                      <a:pt x="17685" y="226531"/>
                      <a:pt x="18361" y="208052"/>
                    </a:cubicBezTo>
                    <a:cubicBezTo>
                      <a:pt x="18361" y="180334"/>
                      <a:pt x="39602" y="149569"/>
                      <a:pt x="50841" y="135376"/>
                    </a:cubicBezTo>
                    <a:cubicBezTo>
                      <a:pt x="61986" y="149569"/>
                      <a:pt x="83226" y="180334"/>
                      <a:pt x="83226" y="208052"/>
                    </a:cubicBezTo>
                    <a:cubicBezTo>
                      <a:pt x="83902" y="226531"/>
                      <a:pt x="75330" y="244142"/>
                      <a:pt x="60366" y="255010"/>
                    </a:cubicBezTo>
                    <a:moveTo>
                      <a:pt x="505088" y="347975"/>
                    </a:moveTo>
                    <a:lnTo>
                      <a:pt x="505088" y="328925"/>
                    </a:lnTo>
                    <a:lnTo>
                      <a:pt x="491087" y="328925"/>
                    </a:lnTo>
                    <a:lnTo>
                      <a:pt x="491087" y="45556"/>
                    </a:lnTo>
                    <a:cubicBezTo>
                      <a:pt x="491087" y="35612"/>
                      <a:pt x="483029" y="27553"/>
                      <a:pt x="473084" y="27553"/>
                    </a:cubicBezTo>
                    <a:lnTo>
                      <a:pt x="391836" y="27553"/>
                    </a:lnTo>
                    <a:cubicBezTo>
                      <a:pt x="381892" y="27553"/>
                      <a:pt x="373834" y="35612"/>
                      <a:pt x="373834" y="45556"/>
                    </a:cubicBezTo>
                    <a:lnTo>
                      <a:pt x="373834" y="122613"/>
                    </a:lnTo>
                    <a:lnTo>
                      <a:pt x="279917" y="145854"/>
                    </a:lnTo>
                    <a:cubicBezTo>
                      <a:pt x="273355" y="147721"/>
                      <a:pt x="268811" y="153703"/>
                      <a:pt x="268773" y="160523"/>
                    </a:cubicBezTo>
                    <a:lnTo>
                      <a:pt x="268773" y="328829"/>
                    </a:lnTo>
                    <a:lnTo>
                      <a:pt x="262868" y="328829"/>
                    </a:lnTo>
                    <a:lnTo>
                      <a:pt x="262868" y="114517"/>
                    </a:lnTo>
                    <a:cubicBezTo>
                      <a:pt x="262887" y="106306"/>
                      <a:pt x="256962" y="99296"/>
                      <a:pt x="248866" y="97943"/>
                    </a:cubicBezTo>
                    <a:lnTo>
                      <a:pt x="248866" y="58700"/>
                    </a:lnTo>
                    <a:cubicBezTo>
                      <a:pt x="248818" y="49251"/>
                      <a:pt x="241170" y="41603"/>
                      <a:pt x="231721" y="41555"/>
                    </a:cubicBezTo>
                    <a:lnTo>
                      <a:pt x="227816" y="41555"/>
                    </a:lnTo>
                    <a:lnTo>
                      <a:pt x="227816" y="16504"/>
                    </a:lnTo>
                    <a:cubicBezTo>
                      <a:pt x="227816" y="7141"/>
                      <a:pt x="220224" y="-450"/>
                      <a:pt x="210861" y="-450"/>
                    </a:cubicBezTo>
                    <a:lnTo>
                      <a:pt x="155521" y="-450"/>
                    </a:lnTo>
                    <a:cubicBezTo>
                      <a:pt x="146158" y="-450"/>
                      <a:pt x="138566" y="7141"/>
                      <a:pt x="138566" y="16504"/>
                    </a:cubicBezTo>
                    <a:lnTo>
                      <a:pt x="138566" y="41555"/>
                    </a:lnTo>
                    <a:lnTo>
                      <a:pt x="134661" y="41555"/>
                    </a:lnTo>
                    <a:cubicBezTo>
                      <a:pt x="125213" y="41603"/>
                      <a:pt x="117564" y="49251"/>
                      <a:pt x="117516" y="58700"/>
                    </a:cubicBezTo>
                    <a:lnTo>
                      <a:pt x="117516" y="97943"/>
                    </a:lnTo>
                    <a:cubicBezTo>
                      <a:pt x="109420" y="99296"/>
                      <a:pt x="103495" y="106306"/>
                      <a:pt x="103515" y="114517"/>
                    </a:cubicBezTo>
                    <a:lnTo>
                      <a:pt x="103515" y="328829"/>
                    </a:lnTo>
                    <a:lnTo>
                      <a:pt x="60366" y="328829"/>
                    </a:lnTo>
                    <a:lnTo>
                      <a:pt x="60366" y="277299"/>
                    </a:lnTo>
                    <a:cubicBezTo>
                      <a:pt x="86712" y="264412"/>
                      <a:pt x="103143" y="237370"/>
                      <a:pt x="102467" y="208052"/>
                    </a:cubicBezTo>
                    <a:cubicBezTo>
                      <a:pt x="102467" y="162427"/>
                      <a:pt x="59699" y="115850"/>
                      <a:pt x="57889" y="113945"/>
                    </a:cubicBezTo>
                    <a:lnTo>
                      <a:pt x="50841" y="106230"/>
                    </a:lnTo>
                    <a:lnTo>
                      <a:pt x="43697" y="113945"/>
                    </a:lnTo>
                    <a:cubicBezTo>
                      <a:pt x="41887" y="115850"/>
                      <a:pt x="-880" y="162618"/>
                      <a:pt x="-880" y="208052"/>
                    </a:cubicBezTo>
                    <a:cubicBezTo>
                      <a:pt x="-1556" y="237370"/>
                      <a:pt x="14875" y="264412"/>
                      <a:pt x="41221" y="277299"/>
                    </a:cubicBezTo>
                    <a:lnTo>
                      <a:pt x="41221" y="328829"/>
                    </a:lnTo>
                    <a:lnTo>
                      <a:pt x="3121" y="328829"/>
                    </a:lnTo>
                    <a:lnTo>
                      <a:pt x="3121" y="347879"/>
                    </a:lnTo>
                    <a:close/>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8" name="Graphic 39">
              <a:extLst>
                <a:ext uri="{FF2B5EF4-FFF2-40B4-BE49-F238E27FC236}">
                  <a16:creationId xmlns:a16="http://schemas.microsoft.com/office/drawing/2014/main" id="{9D2EC9CD-BB68-41A8-826C-9835EAED3FB7}"/>
                </a:ext>
              </a:extLst>
            </p:cNvPr>
            <p:cNvGrpSpPr>
              <a:grpSpLocks noChangeAspect="1"/>
            </p:cNvGrpSpPr>
            <p:nvPr/>
          </p:nvGrpSpPr>
          <p:grpSpPr bwMode="gray">
            <a:xfrm>
              <a:off x="8884165" y="501370"/>
              <a:ext cx="504000" cy="504000"/>
              <a:chOff x="1778065" y="2013389"/>
              <a:chExt cx="674941" cy="674941"/>
            </a:xfrm>
          </p:grpSpPr>
          <p:sp>
            <p:nvSpPr>
              <p:cNvPr id="18" name="Freeform: Shape 19">
                <a:extLst>
                  <a:ext uri="{FF2B5EF4-FFF2-40B4-BE49-F238E27FC236}">
                    <a16:creationId xmlns:a16="http://schemas.microsoft.com/office/drawing/2014/main" id="{CB586E7A-4A7B-4B9F-8B87-1767B1288C00}"/>
                  </a:ext>
                </a:extLst>
              </p:cNvPr>
              <p:cNvSpPr/>
              <p:nvPr/>
            </p:nvSpPr>
            <p:spPr bwMode="gray">
              <a:xfrm>
                <a:off x="1778065" y="2013389"/>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8C5FA0">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19" name="Freeform: Shape 20">
                <a:extLst>
                  <a:ext uri="{FF2B5EF4-FFF2-40B4-BE49-F238E27FC236}">
                    <a16:creationId xmlns:a16="http://schemas.microsoft.com/office/drawing/2014/main" id="{4333C7ED-24FB-4AFA-ADDA-EAEA707E1BE6}"/>
                  </a:ext>
                </a:extLst>
              </p:cNvPr>
              <p:cNvSpPr/>
              <p:nvPr/>
            </p:nvSpPr>
            <p:spPr bwMode="gray">
              <a:xfrm>
                <a:off x="1925952" y="2107401"/>
                <a:ext cx="363432" cy="485872"/>
              </a:xfrm>
              <a:custGeom>
                <a:avLst/>
                <a:gdLst>
                  <a:gd name="connsiteX0" fmla="*/ 34473 w 363432"/>
                  <a:gd name="connsiteY0" fmla="*/ 386551 h 485872"/>
                  <a:gd name="connsiteX1" fmla="*/ 46666 w 363432"/>
                  <a:gd name="connsiteY1" fmla="*/ 396076 h 485872"/>
                  <a:gd name="connsiteX2" fmla="*/ 53333 w 363432"/>
                  <a:gd name="connsiteY2" fmla="*/ 394075 h 485872"/>
                  <a:gd name="connsiteX3" fmla="*/ 59048 w 363432"/>
                  <a:gd name="connsiteY3" fmla="*/ 380169 h 485872"/>
                  <a:gd name="connsiteX4" fmla="*/ 43798 w 363432"/>
                  <a:gd name="connsiteY4" fmla="*/ 370768 h 485872"/>
                  <a:gd name="connsiteX5" fmla="*/ 39998 w 363432"/>
                  <a:gd name="connsiteY5" fmla="*/ 372358 h 485872"/>
                  <a:gd name="connsiteX6" fmla="*/ 34187 w 363432"/>
                  <a:gd name="connsiteY6" fmla="*/ 386265 h 485872"/>
                  <a:gd name="connsiteX7" fmla="*/ 228593 w 363432"/>
                  <a:gd name="connsiteY7" fmla="*/ 329686 h 485872"/>
                  <a:gd name="connsiteX8" fmla="*/ 212781 w 363432"/>
                  <a:gd name="connsiteY8" fmla="*/ 313875 h 485872"/>
                  <a:gd name="connsiteX9" fmla="*/ 196970 w 363432"/>
                  <a:gd name="connsiteY9" fmla="*/ 329686 h 485872"/>
                  <a:gd name="connsiteX10" fmla="*/ 212781 w 363432"/>
                  <a:gd name="connsiteY10" fmla="*/ 345498 h 485872"/>
                  <a:gd name="connsiteX11" fmla="*/ 228593 w 363432"/>
                  <a:gd name="connsiteY11" fmla="*/ 329877 h 485872"/>
                  <a:gd name="connsiteX12" fmla="*/ 228593 w 363432"/>
                  <a:gd name="connsiteY12" fmla="*/ 329686 h 485872"/>
                  <a:gd name="connsiteX13" fmla="*/ 219068 w 363432"/>
                  <a:gd name="connsiteY13" fmla="*/ 183573 h 485872"/>
                  <a:gd name="connsiteX14" fmla="*/ 237356 w 363432"/>
                  <a:gd name="connsiteY14" fmla="*/ 183573 h 485872"/>
                  <a:gd name="connsiteX15" fmla="*/ 237356 w 363432"/>
                  <a:gd name="connsiteY15" fmla="*/ 195860 h 485872"/>
                  <a:gd name="connsiteX16" fmla="*/ 267264 w 363432"/>
                  <a:gd name="connsiteY16" fmla="*/ 195860 h 485872"/>
                  <a:gd name="connsiteX17" fmla="*/ 267264 w 363432"/>
                  <a:gd name="connsiteY17" fmla="*/ 180430 h 485872"/>
                  <a:gd name="connsiteX18" fmla="*/ 253453 w 363432"/>
                  <a:gd name="connsiteY18" fmla="*/ 180430 h 485872"/>
                  <a:gd name="connsiteX19" fmla="*/ 253453 w 363432"/>
                  <a:gd name="connsiteY19" fmla="*/ 168142 h 485872"/>
                  <a:gd name="connsiteX20" fmla="*/ 219068 w 363432"/>
                  <a:gd name="connsiteY20" fmla="*/ 168142 h 485872"/>
                  <a:gd name="connsiteX21" fmla="*/ 220020 w 363432"/>
                  <a:gd name="connsiteY21" fmla="*/ 208147 h 485872"/>
                  <a:gd name="connsiteX22" fmla="*/ 199446 w 363432"/>
                  <a:gd name="connsiteY22" fmla="*/ 208147 h 485872"/>
                  <a:gd name="connsiteX23" fmla="*/ 199446 w 363432"/>
                  <a:gd name="connsiteY23" fmla="*/ 239389 h 485872"/>
                  <a:gd name="connsiteX24" fmla="*/ 215544 w 363432"/>
                  <a:gd name="connsiteY24" fmla="*/ 239389 h 485872"/>
                  <a:gd name="connsiteX25" fmla="*/ 215544 w 363432"/>
                  <a:gd name="connsiteY25" fmla="*/ 224245 h 485872"/>
                  <a:gd name="connsiteX26" fmla="*/ 236117 w 363432"/>
                  <a:gd name="connsiteY26" fmla="*/ 224245 h 485872"/>
                  <a:gd name="connsiteX27" fmla="*/ 236117 w 363432"/>
                  <a:gd name="connsiteY27" fmla="*/ 196908 h 485872"/>
                  <a:gd name="connsiteX28" fmla="*/ 220020 w 363432"/>
                  <a:gd name="connsiteY28" fmla="*/ 196908 h 485872"/>
                  <a:gd name="connsiteX29" fmla="*/ 175919 w 363432"/>
                  <a:gd name="connsiteY29" fmla="*/ 220720 h 485872"/>
                  <a:gd name="connsiteX30" fmla="*/ 165156 w 363432"/>
                  <a:gd name="connsiteY30" fmla="*/ 220720 h 485872"/>
                  <a:gd name="connsiteX31" fmla="*/ 165156 w 363432"/>
                  <a:gd name="connsiteY31" fmla="*/ 209862 h 485872"/>
                  <a:gd name="connsiteX32" fmla="*/ 175919 w 363432"/>
                  <a:gd name="connsiteY32" fmla="*/ 209862 h 485872"/>
                  <a:gd name="connsiteX33" fmla="*/ 192017 w 363432"/>
                  <a:gd name="connsiteY33" fmla="*/ 193669 h 485872"/>
                  <a:gd name="connsiteX34" fmla="*/ 149059 w 363432"/>
                  <a:gd name="connsiteY34" fmla="*/ 193669 h 485872"/>
                  <a:gd name="connsiteX35" fmla="*/ 149059 w 363432"/>
                  <a:gd name="connsiteY35" fmla="*/ 237580 h 485872"/>
                  <a:gd name="connsiteX36" fmla="*/ 192017 w 363432"/>
                  <a:gd name="connsiteY36" fmla="*/ 237580 h 485872"/>
                  <a:gd name="connsiteX37" fmla="*/ 147916 w 363432"/>
                  <a:gd name="connsiteY37" fmla="*/ 185097 h 485872"/>
                  <a:gd name="connsiteX38" fmla="*/ 165823 w 363432"/>
                  <a:gd name="connsiteY38" fmla="*/ 185097 h 485872"/>
                  <a:gd name="connsiteX39" fmla="*/ 165823 w 363432"/>
                  <a:gd name="connsiteY39" fmla="*/ 168999 h 485872"/>
                  <a:gd name="connsiteX40" fmla="*/ 148773 w 363432"/>
                  <a:gd name="connsiteY40" fmla="*/ 168999 h 485872"/>
                  <a:gd name="connsiteX41" fmla="*/ 119341 w 363432"/>
                  <a:gd name="connsiteY41" fmla="*/ 233293 h 485872"/>
                  <a:gd name="connsiteX42" fmla="*/ 119341 w 363432"/>
                  <a:gd name="connsiteY42" fmla="*/ 258439 h 485872"/>
                  <a:gd name="connsiteX43" fmla="*/ 127818 w 363432"/>
                  <a:gd name="connsiteY43" fmla="*/ 266916 h 485872"/>
                  <a:gd name="connsiteX44" fmla="*/ 127914 w 363432"/>
                  <a:gd name="connsiteY44" fmla="*/ 266916 h 485872"/>
                  <a:gd name="connsiteX45" fmla="*/ 152964 w 363432"/>
                  <a:gd name="connsiteY45" fmla="*/ 266916 h 485872"/>
                  <a:gd name="connsiteX46" fmla="*/ 162394 w 363432"/>
                  <a:gd name="connsiteY46" fmla="*/ 259297 h 485872"/>
                  <a:gd name="connsiteX47" fmla="*/ 154765 w 363432"/>
                  <a:gd name="connsiteY47" fmla="*/ 249867 h 485872"/>
                  <a:gd name="connsiteX48" fmla="*/ 152964 w 363432"/>
                  <a:gd name="connsiteY48" fmla="*/ 249867 h 485872"/>
                  <a:gd name="connsiteX49" fmla="*/ 136486 w 363432"/>
                  <a:gd name="connsiteY49" fmla="*/ 249867 h 485872"/>
                  <a:gd name="connsiteX50" fmla="*/ 136486 w 363432"/>
                  <a:gd name="connsiteY50" fmla="*/ 233293 h 485872"/>
                  <a:gd name="connsiteX51" fmla="*/ 127914 w 363432"/>
                  <a:gd name="connsiteY51" fmla="*/ 224721 h 485872"/>
                  <a:gd name="connsiteX52" fmla="*/ 119341 w 363432"/>
                  <a:gd name="connsiteY52" fmla="*/ 233293 h 485872"/>
                  <a:gd name="connsiteX53" fmla="*/ 159060 w 363432"/>
                  <a:gd name="connsiteY53" fmla="*/ 103753 h 485872"/>
                  <a:gd name="connsiteX54" fmla="*/ 161156 w 363432"/>
                  <a:gd name="connsiteY54" fmla="*/ 97943 h 485872"/>
                  <a:gd name="connsiteX55" fmla="*/ 153164 w 363432"/>
                  <a:gd name="connsiteY55" fmla="*/ 89371 h 485872"/>
                  <a:gd name="connsiteX56" fmla="*/ 152678 w 363432"/>
                  <a:gd name="connsiteY56" fmla="*/ 89371 h 485872"/>
                  <a:gd name="connsiteX57" fmla="*/ 127914 w 363432"/>
                  <a:gd name="connsiteY57" fmla="*/ 89371 h 485872"/>
                  <a:gd name="connsiteX58" fmla="*/ 119341 w 363432"/>
                  <a:gd name="connsiteY58" fmla="*/ 97943 h 485872"/>
                  <a:gd name="connsiteX59" fmla="*/ 119341 w 363432"/>
                  <a:gd name="connsiteY59" fmla="*/ 122422 h 485872"/>
                  <a:gd name="connsiteX60" fmla="*/ 127914 w 363432"/>
                  <a:gd name="connsiteY60" fmla="*/ 130995 h 485872"/>
                  <a:gd name="connsiteX61" fmla="*/ 136486 w 363432"/>
                  <a:gd name="connsiteY61" fmla="*/ 122422 h 485872"/>
                  <a:gd name="connsiteX62" fmla="*/ 136486 w 363432"/>
                  <a:gd name="connsiteY62" fmla="*/ 106515 h 485872"/>
                  <a:gd name="connsiteX63" fmla="*/ 152678 w 363432"/>
                  <a:gd name="connsiteY63" fmla="*/ 106515 h 485872"/>
                  <a:gd name="connsiteX64" fmla="*/ 159060 w 363432"/>
                  <a:gd name="connsiteY64" fmla="*/ 103753 h 485872"/>
                  <a:gd name="connsiteX65" fmla="*/ 164966 w 363432"/>
                  <a:gd name="connsiteY65" fmla="*/ 135376 h 485872"/>
                  <a:gd name="connsiteX66" fmla="*/ 175729 w 363432"/>
                  <a:gd name="connsiteY66" fmla="*/ 135376 h 485872"/>
                  <a:gd name="connsiteX67" fmla="*/ 175729 w 363432"/>
                  <a:gd name="connsiteY67" fmla="*/ 146235 h 485872"/>
                  <a:gd name="connsiteX68" fmla="*/ 164966 w 363432"/>
                  <a:gd name="connsiteY68" fmla="*/ 146235 h 485872"/>
                  <a:gd name="connsiteX69" fmla="*/ 148869 w 363432"/>
                  <a:gd name="connsiteY69" fmla="*/ 162332 h 485872"/>
                  <a:gd name="connsiteX70" fmla="*/ 191826 w 363432"/>
                  <a:gd name="connsiteY70" fmla="*/ 162332 h 485872"/>
                  <a:gd name="connsiteX71" fmla="*/ 191826 w 363432"/>
                  <a:gd name="connsiteY71" fmla="*/ 119279 h 485872"/>
                  <a:gd name="connsiteX72" fmla="*/ 148869 w 363432"/>
                  <a:gd name="connsiteY72" fmla="*/ 119279 h 485872"/>
                  <a:gd name="connsiteX73" fmla="*/ 213258 w 363432"/>
                  <a:gd name="connsiteY73" fmla="*/ 154617 h 485872"/>
                  <a:gd name="connsiteX74" fmla="*/ 227355 w 363432"/>
                  <a:gd name="connsiteY74" fmla="*/ 154617 h 485872"/>
                  <a:gd name="connsiteX75" fmla="*/ 227355 w 363432"/>
                  <a:gd name="connsiteY75" fmla="*/ 118517 h 485872"/>
                  <a:gd name="connsiteX76" fmla="*/ 211257 w 363432"/>
                  <a:gd name="connsiteY76" fmla="*/ 118517 h 485872"/>
                  <a:gd name="connsiteX77" fmla="*/ 211257 w 363432"/>
                  <a:gd name="connsiteY77" fmla="*/ 138520 h 485872"/>
                  <a:gd name="connsiteX78" fmla="*/ 197160 w 363432"/>
                  <a:gd name="connsiteY78" fmla="*/ 138520 h 485872"/>
                  <a:gd name="connsiteX79" fmla="*/ 197160 w 363432"/>
                  <a:gd name="connsiteY79" fmla="*/ 169285 h 485872"/>
                  <a:gd name="connsiteX80" fmla="*/ 180777 w 363432"/>
                  <a:gd name="connsiteY80" fmla="*/ 169285 h 485872"/>
                  <a:gd name="connsiteX81" fmla="*/ 180777 w 363432"/>
                  <a:gd name="connsiteY81" fmla="*/ 185382 h 485872"/>
                  <a:gd name="connsiteX82" fmla="*/ 213258 w 363432"/>
                  <a:gd name="connsiteY82" fmla="*/ 185382 h 485872"/>
                  <a:gd name="connsiteX83" fmla="*/ 260025 w 363432"/>
                  <a:gd name="connsiteY83" fmla="*/ 146235 h 485872"/>
                  <a:gd name="connsiteX84" fmla="*/ 249262 w 363432"/>
                  <a:gd name="connsiteY84" fmla="*/ 146235 h 485872"/>
                  <a:gd name="connsiteX85" fmla="*/ 249262 w 363432"/>
                  <a:gd name="connsiteY85" fmla="*/ 135662 h 485872"/>
                  <a:gd name="connsiteX86" fmla="*/ 260025 w 363432"/>
                  <a:gd name="connsiteY86" fmla="*/ 135662 h 485872"/>
                  <a:gd name="connsiteX87" fmla="*/ 276122 w 363432"/>
                  <a:gd name="connsiteY87" fmla="*/ 119279 h 485872"/>
                  <a:gd name="connsiteX88" fmla="*/ 233165 w 363432"/>
                  <a:gd name="connsiteY88" fmla="*/ 119279 h 485872"/>
                  <a:gd name="connsiteX89" fmla="*/ 233165 w 363432"/>
                  <a:gd name="connsiteY89" fmla="*/ 162332 h 485872"/>
                  <a:gd name="connsiteX90" fmla="*/ 276122 w 363432"/>
                  <a:gd name="connsiteY90" fmla="*/ 162332 h 485872"/>
                  <a:gd name="connsiteX91" fmla="*/ 296887 w 363432"/>
                  <a:gd name="connsiteY91" fmla="*/ 121184 h 485872"/>
                  <a:gd name="connsiteX92" fmla="*/ 296887 w 363432"/>
                  <a:gd name="connsiteY92" fmla="*/ 97943 h 485872"/>
                  <a:gd name="connsiteX93" fmla="*/ 288315 w 363432"/>
                  <a:gd name="connsiteY93" fmla="*/ 89371 h 485872"/>
                  <a:gd name="connsiteX94" fmla="*/ 265741 w 363432"/>
                  <a:gd name="connsiteY94" fmla="*/ 89371 h 485872"/>
                  <a:gd name="connsiteX95" fmla="*/ 257263 w 363432"/>
                  <a:gd name="connsiteY95" fmla="*/ 97848 h 485872"/>
                  <a:gd name="connsiteX96" fmla="*/ 257263 w 363432"/>
                  <a:gd name="connsiteY96" fmla="*/ 97943 h 485872"/>
                  <a:gd name="connsiteX97" fmla="*/ 265255 w 363432"/>
                  <a:gd name="connsiteY97" fmla="*/ 106515 h 485872"/>
                  <a:gd name="connsiteX98" fmla="*/ 265741 w 363432"/>
                  <a:gd name="connsiteY98" fmla="*/ 106515 h 485872"/>
                  <a:gd name="connsiteX99" fmla="*/ 279837 w 363432"/>
                  <a:gd name="connsiteY99" fmla="*/ 106515 h 485872"/>
                  <a:gd name="connsiteX100" fmla="*/ 279837 w 363432"/>
                  <a:gd name="connsiteY100" fmla="*/ 121184 h 485872"/>
                  <a:gd name="connsiteX101" fmla="*/ 289267 w 363432"/>
                  <a:gd name="connsiteY101" fmla="*/ 128804 h 485872"/>
                  <a:gd name="connsiteX102" fmla="*/ 296887 w 363432"/>
                  <a:gd name="connsiteY102" fmla="*/ 121184 h 485872"/>
                  <a:gd name="connsiteX103" fmla="*/ 344512 w 363432"/>
                  <a:gd name="connsiteY103" fmla="*/ 77940 h 485872"/>
                  <a:gd name="connsiteX104" fmla="*/ 339654 w 363432"/>
                  <a:gd name="connsiteY104" fmla="*/ 84894 h 485872"/>
                  <a:gd name="connsiteX105" fmla="*/ 321176 w 363432"/>
                  <a:gd name="connsiteY105" fmla="*/ 96610 h 485872"/>
                  <a:gd name="connsiteX106" fmla="*/ 321176 w 363432"/>
                  <a:gd name="connsiteY106" fmla="*/ 70416 h 485872"/>
                  <a:gd name="connsiteX107" fmla="*/ 327843 w 363432"/>
                  <a:gd name="connsiteY107" fmla="*/ 66130 h 485872"/>
                  <a:gd name="connsiteX108" fmla="*/ 343084 w 363432"/>
                  <a:gd name="connsiteY108" fmla="*/ 69558 h 485872"/>
                  <a:gd name="connsiteX109" fmla="*/ 344512 w 363432"/>
                  <a:gd name="connsiteY109" fmla="*/ 77940 h 485872"/>
                  <a:gd name="connsiteX110" fmla="*/ 326224 w 363432"/>
                  <a:gd name="connsiteY110" fmla="*/ 143758 h 485872"/>
                  <a:gd name="connsiteX111" fmla="*/ 331844 w 363432"/>
                  <a:gd name="connsiteY111" fmla="*/ 142139 h 485872"/>
                  <a:gd name="connsiteX112" fmla="*/ 334225 w 363432"/>
                  <a:gd name="connsiteY112" fmla="*/ 142139 h 485872"/>
                  <a:gd name="connsiteX113" fmla="*/ 342026 w 363432"/>
                  <a:gd name="connsiteY113" fmla="*/ 154893 h 485872"/>
                  <a:gd name="connsiteX114" fmla="*/ 337654 w 363432"/>
                  <a:gd name="connsiteY114" fmla="*/ 161189 h 485872"/>
                  <a:gd name="connsiteX115" fmla="*/ 328129 w 363432"/>
                  <a:gd name="connsiteY115" fmla="*/ 167571 h 485872"/>
                  <a:gd name="connsiteX116" fmla="*/ 311556 w 363432"/>
                  <a:gd name="connsiteY116" fmla="*/ 176238 h 485872"/>
                  <a:gd name="connsiteX117" fmla="*/ 309079 w 363432"/>
                  <a:gd name="connsiteY117" fmla="*/ 176238 h 485872"/>
                  <a:gd name="connsiteX118" fmla="*/ 300945 w 363432"/>
                  <a:gd name="connsiteY118" fmla="*/ 163856 h 485872"/>
                  <a:gd name="connsiteX119" fmla="*/ 300983 w 363432"/>
                  <a:gd name="connsiteY119" fmla="*/ 163665 h 485872"/>
                  <a:gd name="connsiteX120" fmla="*/ 316604 w 363432"/>
                  <a:gd name="connsiteY120" fmla="*/ 149949 h 485872"/>
                  <a:gd name="connsiteX121" fmla="*/ 326700 w 363432"/>
                  <a:gd name="connsiteY121" fmla="*/ 143568 h 485872"/>
                  <a:gd name="connsiteX122" fmla="*/ 304602 w 363432"/>
                  <a:gd name="connsiteY122" fmla="*/ 137377 h 485872"/>
                  <a:gd name="connsiteX123" fmla="*/ 296506 w 363432"/>
                  <a:gd name="connsiteY123" fmla="*/ 142520 h 485872"/>
                  <a:gd name="connsiteX124" fmla="*/ 284124 w 363432"/>
                  <a:gd name="connsiteY124" fmla="*/ 171095 h 485872"/>
                  <a:gd name="connsiteX125" fmla="*/ 293649 w 363432"/>
                  <a:gd name="connsiteY125" fmla="*/ 187478 h 485872"/>
                  <a:gd name="connsiteX126" fmla="*/ 293649 w 363432"/>
                  <a:gd name="connsiteY126" fmla="*/ 187478 h 485872"/>
                  <a:gd name="connsiteX127" fmla="*/ 275170 w 363432"/>
                  <a:gd name="connsiteY127" fmla="*/ 207671 h 485872"/>
                  <a:gd name="connsiteX128" fmla="*/ 259740 w 363432"/>
                  <a:gd name="connsiteY128" fmla="*/ 207671 h 485872"/>
                  <a:gd name="connsiteX129" fmla="*/ 259740 w 363432"/>
                  <a:gd name="connsiteY129" fmla="*/ 221006 h 485872"/>
                  <a:gd name="connsiteX130" fmla="*/ 244976 w 363432"/>
                  <a:gd name="connsiteY130" fmla="*/ 221006 h 485872"/>
                  <a:gd name="connsiteX131" fmla="*/ 244976 w 363432"/>
                  <a:gd name="connsiteY131" fmla="*/ 237580 h 485872"/>
                  <a:gd name="connsiteX132" fmla="*/ 275837 w 363432"/>
                  <a:gd name="connsiteY132" fmla="*/ 237580 h 485872"/>
                  <a:gd name="connsiteX133" fmla="*/ 275837 w 363432"/>
                  <a:gd name="connsiteY133" fmla="*/ 222911 h 485872"/>
                  <a:gd name="connsiteX134" fmla="*/ 290981 w 363432"/>
                  <a:gd name="connsiteY134" fmla="*/ 239485 h 485872"/>
                  <a:gd name="connsiteX135" fmla="*/ 285647 w 363432"/>
                  <a:gd name="connsiteY135" fmla="*/ 250438 h 485872"/>
                  <a:gd name="connsiteX136" fmla="*/ 266597 w 363432"/>
                  <a:gd name="connsiteY136" fmla="*/ 250438 h 485872"/>
                  <a:gd name="connsiteX137" fmla="*/ 260216 w 363432"/>
                  <a:gd name="connsiteY137" fmla="*/ 253201 h 485872"/>
                  <a:gd name="connsiteX138" fmla="*/ 258120 w 363432"/>
                  <a:gd name="connsiteY138" fmla="*/ 259011 h 485872"/>
                  <a:gd name="connsiteX139" fmla="*/ 266017 w 363432"/>
                  <a:gd name="connsiteY139" fmla="*/ 267488 h 485872"/>
                  <a:gd name="connsiteX140" fmla="*/ 266597 w 363432"/>
                  <a:gd name="connsiteY140" fmla="*/ 267488 h 485872"/>
                  <a:gd name="connsiteX141" fmla="*/ 287648 w 363432"/>
                  <a:gd name="connsiteY141" fmla="*/ 267488 h 485872"/>
                  <a:gd name="connsiteX142" fmla="*/ 304602 w 363432"/>
                  <a:gd name="connsiteY142" fmla="*/ 282061 h 485872"/>
                  <a:gd name="connsiteX143" fmla="*/ 304602 w 363432"/>
                  <a:gd name="connsiteY143" fmla="*/ 291586 h 485872"/>
                  <a:gd name="connsiteX144" fmla="*/ 115055 w 363432"/>
                  <a:gd name="connsiteY144" fmla="*/ 291586 h 485872"/>
                  <a:gd name="connsiteX145" fmla="*/ 115055 w 363432"/>
                  <a:gd name="connsiteY145" fmla="*/ 52318 h 485872"/>
                  <a:gd name="connsiteX146" fmla="*/ 304888 w 363432"/>
                  <a:gd name="connsiteY146" fmla="*/ 52318 h 485872"/>
                  <a:gd name="connsiteX147" fmla="*/ 304888 w 363432"/>
                  <a:gd name="connsiteY147" fmla="*/ 66130 h 485872"/>
                  <a:gd name="connsiteX148" fmla="*/ 304888 w 363432"/>
                  <a:gd name="connsiteY148" fmla="*/ 91466 h 485872"/>
                  <a:gd name="connsiteX149" fmla="*/ 304888 w 363432"/>
                  <a:gd name="connsiteY149" fmla="*/ 110516 h 485872"/>
                  <a:gd name="connsiteX150" fmla="*/ 304031 w 363432"/>
                  <a:gd name="connsiteY150" fmla="*/ 34697 h 485872"/>
                  <a:gd name="connsiteX151" fmla="*/ 115626 w 363432"/>
                  <a:gd name="connsiteY151" fmla="*/ 34697 h 485872"/>
                  <a:gd name="connsiteX152" fmla="*/ 137819 w 363432"/>
                  <a:gd name="connsiteY152" fmla="*/ 16885 h 485872"/>
                  <a:gd name="connsiteX153" fmla="*/ 282123 w 363432"/>
                  <a:gd name="connsiteY153" fmla="*/ 16885 h 485872"/>
                  <a:gd name="connsiteX154" fmla="*/ 304412 w 363432"/>
                  <a:gd name="connsiteY154" fmla="*/ 34697 h 485872"/>
                  <a:gd name="connsiteX155" fmla="*/ 115150 w 363432"/>
                  <a:gd name="connsiteY155" fmla="*/ 307779 h 485872"/>
                  <a:gd name="connsiteX156" fmla="*/ 304984 w 363432"/>
                  <a:gd name="connsiteY156" fmla="*/ 307779 h 485872"/>
                  <a:gd name="connsiteX157" fmla="*/ 304984 w 363432"/>
                  <a:gd name="connsiteY157" fmla="*/ 333401 h 485872"/>
                  <a:gd name="connsiteX158" fmla="*/ 282123 w 363432"/>
                  <a:gd name="connsiteY158" fmla="*/ 356166 h 485872"/>
                  <a:gd name="connsiteX159" fmla="*/ 137819 w 363432"/>
                  <a:gd name="connsiteY159" fmla="*/ 356166 h 485872"/>
                  <a:gd name="connsiteX160" fmla="*/ 115055 w 363432"/>
                  <a:gd name="connsiteY160" fmla="*/ 333401 h 485872"/>
                  <a:gd name="connsiteX161" fmla="*/ 303364 w 363432"/>
                  <a:gd name="connsiteY161" fmla="*/ 259297 h 485872"/>
                  <a:gd name="connsiteX162" fmla="*/ 305269 w 363432"/>
                  <a:gd name="connsiteY162" fmla="*/ 248629 h 485872"/>
                  <a:gd name="connsiteX163" fmla="*/ 317747 w 363432"/>
                  <a:gd name="connsiteY163" fmla="*/ 245390 h 485872"/>
                  <a:gd name="connsiteX164" fmla="*/ 321366 w 363432"/>
                  <a:gd name="connsiteY164" fmla="*/ 245390 h 485872"/>
                  <a:gd name="connsiteX165" fmla="*/ 328510 w 363432"/>
                  <a:gd name="connsiteY165" fmla="*/ 248152 h 485872"/>
                  <a:gd name="connsiteX166" fmla="*/ 331558 w 363432"/>
                  <a:gd name="connsiteY166" fmla="*/ 255105 h 485872"/>
                  <a:gd name="connsiteX167" fmla="*/ 322719 w 363432"/>
                  <a:gd name="connsiteY167" fmla="*/ 265278 h 485872"/>
                  <a:gd name="connsiteX168" fmla="*/ 322033 w 363432"/>
                  <a:gd name="connsiteY168" fmla="*/ 265297 h 485872"/>
                  <a:gd name="connsiteX169" fmla="*/ 312508 w 363432"/>
                  <a:gd name="connsiteY169" fmla="*/ 265297 h 485872"/>
                  <a:gd name="connsiteX170" fmla="*/ 302983 w 363432"/>
                  <a:gd name="connsiteY170" fmla="*/ 259201 h 485872"/>
                  <a:gd name="connsiteX171" fmla="*/ 329272 w 363432"/>
                  <a:gd name="connsiteY171" fmla="*/ 215767 h 485872"/>
                  <a:gd name="connsiteX172" fmla="*/ 317747 w 363432"/>
                  <a:gd name="connsiteY172" fmla="*/ 219482 h 485872"/>
                  <a:gd name="connsiteX173" fmla="*/ 301364 w 363432"/>
                  <a:gd name="connsiteY173" fmla="*/ 223863 h 485872"/>
                  <a:gd name="connsiteX174" fmla="*/ 297268 w 363432"/>
                  <a:gd name="connsiteY174" fmla="*/ 222625 h 485872"/>
                  <a:gd name="connsiteX175" fmla="*/ 292029 w 363432"/>
                  <a:gd name="connsiteY175" fmla="*/ 216529 h 485872"/>
                  <a:gd name="connsiteX176" fmla="*/ 292791 w 363432"/>
                  <a:gd name="connsiteY176" fmla="*/ 208528 h 485872"/>
                  <a:gd name="connsiteX177" fmla="*/ 311841 w 363432"/>
                  <a:gd name="connsiteY177" fmla="*/ 199003 h 485872"/>
                  <a:gd name="connsiteX178" fmla="*/ 323176 w 363432"/>
                  <a:gd name="connsiteY178" fmla="*/ 195479 h 485872"/>
                  <a:gd name="connsiteX179" fmla="*/ 326319 w 363432"/>
                  <a:gd name="connsiteY179" fmla="*/ 194907 h 485872"/>
                  <a:gd name="connsiteX180" fmla="*/ 331177 w 363432"/>
                  <a:gd name="connsiteY180" fmla="*/ 196146 h 485872"/>
                  <a:gd name="connsiteX181" fmla="*/ 335254 w 363432"/>
                  <a:gd name="connsiteY181" fmla="*/ 210395 h 485872"/>
                  <a:gd name="connsiteX182" fmla="*/ 329558 w 363432"/>
                  <a:gd name="connsiteY182" fmla="*/ 215196 h 485872"/>
                  <a:gd name="connsiteX183" fmla="*/ 358133 w 363432"/>
                  <a:gd name="connsiteY183" fmla="*/ 59557 h 485872"/>
                  <a:gd name="connsiteX184" fmla="*/ 321747 w 363432"/>
                  <a:gd name="connsiteY184" fmla="*/ 50032 h 485872"/>
                  <a:gd name="connsiteX185" fmla="*/ 321747 w 363432"/>
                  <a:gd name="connsiteY185" fmla="*/ 39460 h 485872"/>
                  <a:gd name="connsiteX186" fmla="*/ 281837 w 363432"/>
                  <a:gd name="connsiteY186" fmla="*/ -450 h 485872"/>
                  <a:gd name="connsiteX187" fmla="*/ 137819 w 363432"/>
                  <a:gd name="connsiteY187" fmla="*/ -450 h 485872"/>
                  <a:gd name="connsiteX188" fmla="*/ 97910 w 363432"/>
                  <a:gd name="connsiteY188" fmla="*/ 39460 h 485872"/>
                  <a:gd name="connsiteX189" fmla="*/ 97910 w 363432"/>
                  <a:gd name="connsiteY189" fmla="*/ 85561 h 485872"/>
                  <a:gd name="connsiteX190" fmla="*/ 88385 w 363432"/>
                  <a:gd name="connsiteY190" fmla="*/ 83465 h 485872"/>
                  <a:gd name="connsiteX191" fmla="*/ 61886 w 363432"/>
                  <a:gd name="connsiteY191" fmla="*/ 111621 h 485872"/>
                  <a:gd name="connsiteX192" fmla="*/ 61905 w 363432"/>
                  <a:gd name="connsiteY192" fmla="*/ 112040 h 485872"/>
                  <a:gd name="connsiteX193" fmla="*/ 40855 w 363432"/>
                  <a:gd name="connsiteY193" fmla="*/ 194527 h 485872"/>
                  <a:gd name="connsiteX194" fmla="*/ 27616 w 363432"/>
                  <a:gd name="connsiteY194" fmla="*/ 261202 h 485872"/>
                  <a:gd name="connsiteX195" fmla="*/ 30187 w 363432"/>
                  <a:gd name="connsiteY195" fmla="*/ 269298 h 485872"/>
                  <a:gd name="connsiteX196" fmla="*/ 43808 w 363432"/>
                  <a:gd name="connsiteY196" fmla="*/ 326448 h 485872"/>
                  <a:gd name="connsiteX197" fmla="*/ 1993 w 363432"/>
                  <a:gd name="connsiteY197" fmla="*/ 363500 h 485872"/>
                  <a:gd name="connsiteX198" fmla="*/ 1203 w 363432"/>
                  <a:gd name="connsiteY198" fmla="*/ 375464 h 485872"/>
                  <a:gd name="connsiteX199" fmla="*/ 1326 w 363432"/>
                  <a:gd name="connsiteY199" fmla="*/ 375597 h 485872"/>
                  <a:gd name="connsiteX200" fmla="*/ 13328 w 363432"/>
                  <a:gd name="connsiteY200" fmla="*/ 376359 h 485872"/>
                  <a:gd name="connsiteX201" fmla="*/ 50761 w 363432"/>
                  <a:gd name="connsiteY201" fmla="*/ 343116 h 485872"/>
                  <a:gd name="connsiteX202" fmla="*/ 155536 w 363432"/>
                  <a:gd name="connsiteY202" fmla="*/ 456559 h 485872"/>
                  <a:gd name="connsiteX203" fmla="*/ 140296 w 363432"/>
                  <a:gd name="connsiteY203" fmla="*/ 470656 h 485872"/>
                  <a:gd name="connsiteX204" fmla="*/ 139696 w 363432"/>
                  <a:gd name="connsiteY204" fmla="*/ 482629 h 485872"/>
                  <a:gd name="connsiteX205" fmla="*/ 146106 w 363432"/>
                  <a:gd name="connsiteY205" fmla="*/ 485420 h 485872"/>
                  <a:gd name="connsiteX206" fmla="*/ 151917 w 363432"/>
                  <a:gd name="connsiteY206" fmla="*/ 483134 h 485872"/>
                  <a:gd name="connsiteX207" fmla="*/ 173348 w 363432"/>
                  <a:gd name="connsiteY207" fmla="*/ 463322 h 485872"/>
                  <a:gd name="connsiteX208" fmla="*/ 176110 w 363432"/>
                  <a:gd name="connsiteY208" fmla="*/ 457321 h 485872"/>
                  <a:gd name="connsiteX209" fmla="*/ 173824 w 363432"/>
                  <a:gd name="connsiteY209" fmla="*/ 451225 h 485872"/>
                  <a:gd name="connsiteX210" fmla="*/ 60381 w 363432"/>
                  <a:gd name="connsiteY210" fmla="*/ 328829 h 485872"/>
                  <a:gd name="connsiteX211" fmla="*/ 46093 w 363432"/>
                  <a:gd name="connsiteY211" fmla="*/ 264345 h 485872"/>
                  <a:gd name="connsiteX212" fmla="*/ 43998 w 363432"/>
                  <a:gd name="connsiteY212" fmla="*/ 256630 h 485872"/>
                  <a:gd name="connsiteX213" fmla="*/ 56476 w 363432"/>
                  <a:gd name="connsiteY213" fmla="*/ 202147 h 485872"/>
                  <a:gd name="connsiteX214" fmla="*/ 79050 w 363432"/>
                  <a:gd name="connsiteY214" fmla="*/ 112897 h 485872"/>
                  <a:gd name="connsiteX215" fmla="*/ 88575 w 363432"/>
                  <a:gd name="connsiteY215" fmla="*/ 100896 h 485872"/>
                  <a:gd name="connsiteX216" fmla="*/ 98100 w 363432"/>
                  <a:gd name="connsiteY216" fmla="*/ 113564 h 485872"/>
                  <a:gd name="connsiteX217" fmla="*/ 98100 w 363432"/>
                  <a:gd name="connsiteY217" fmla="*/ 333496 h 485872"/>
                  <a:gd name="connsiteX218" fmla="*/ 138010 w 363432"/>
                  <a:gd name="connsiteY218" fmla="*/ 373406 h 485872"/>
                  <a:gd name="connsiteX219" fmla="*/ 249548 w 363432"/>
                  <a:gd name="connsiteY219" fmla="*/ 373406 h 485872"/>
                  <a:gd name="connsiteX220" fmla="*/ 195065 w 363432"/>
                  <a:gd name="connsiteY220" fmla="*/ 409982 h 485872"/>
                  <a:gd name="connsiteX221" fmla="*/ 169824 w 363432"/>
                  <a:gd name="connsiteY221" fmla="*/ 422460 h 485872"/>
                  <a:gd name="connsiteX222" fmla="*/ 166394 w 363432"/>
                  <a:gd name="connsiteY222" fmla="*/ 428080 h 485872"/>
                  <a:gd name="connsiteX223" fmla="*/ 167823 w 363432"/>
                  <a:gd name="connsiteY223" fmla="*/ 434461 h 485872"/>
                  <a:gd name="connsiteX224" fmla="*/ 174776 w 363432"/>
                  <a:gd name="connsiteY224" fmla="*/ 437986 h 485872"/>
                  <a:gd name="connsiteX225" fmla="*/ 179825 w 363432"/>
                  <a:gd name="connsiteY225" fmla="*/ 436366 h 485872"/>
                  <a:gd name="connsiteX226" fmla="*/ 201732 w 363432"/>
                  <a:gd name="connsiteY226" fmla="*/ 425698 h 485872"/>
                  <a:gd name="connsiteX227" fmla="*/ 269550 w 363432"/>
                  <a:gd name="connsiteY227" fmla="*/ 374454 h 485872"/>
                  <a:gd name="connsiteX228" fmla="*/ 269550 w 363432"/>
                  <a:gd name="connsiteY228" fmla="*/ 373406 h 485872"/>
                  <a:gd name="connsiteX229" fmla="*/ 282123 w 363432"/>
                  <a:gd name="connsiteY229" fmla="*/ 373406 h 485872"/>
                  <a:gd name="connsiteX230" fmla="*/ 322033 w 363432"/>
                  <a:gd name="connsiteY230" fmla="*/ 333496 h 485872"/>
                  <a:gd name="connsiteX231" fmla="*/ 322033 w 363432"/>
                  <a:gd name="connsiteY231" fmla="*/ 282347 h 485872"/>
                  <a:gd name="connsiteX232" fmla="*/ 341083 w 363432"/>
                  <a:gd name="connsiteY232" fmla="*/ 273965 h 485872"/>
                  <a:gd name="connsiteX233" fmla="*/ 346417 w 363432"/>
                  <a:gd name="connsiteY233" fmla="*/ 244723 h 485872"/>
                  <a:gd name="connsiteX234" fmla="*/ 335178 w 363432"/>
                  <a:gd name="connsiteY234" fmla="*/ 232055 h 485872"/>
                  <a:gd name="connsiteX235" fmla="*/ 350799 w 363432"/>
                  <a:gd name="connsiteY235" fmla="*/ 218720 h 485872"/>
                  <a:gd name="connsiteX236" fmla="*/ 352609 w 363432"/>
                  <a:gd name="connsiteY236" fmla="*/ 197670 h 485872"/>
                  <a:gd name="connsiteX237" fmla="*/ 338987 w 363432"/>
                  <a:gd name="connsiteY237" fmla="*/ 181477 h 485872"/>
                  <a:gd name="connsiteX238" fmla="*/ 347560 w 363432"/>
                  <a:gd name="connsiteY238" fmla="*/ 176048 h 485872"/>
                  <a:gd name="connsiteX239" fmla="*/ 359752 w 363432"/>
                  <a:gd name="connsiteY239" fmla="*/ 158713 h 485872"/>
                  <a:gd name="connsiteX240" fmla="*/ 338483 w 363432"/>
                  <a:gd name="connsiteY240" fmla="*/ 125632 h 485872"/>
                  <a:gd name="connsiteX241" fmla="*/ 332606 w 363432"/>
                  <a:gd name="connsiteY241" fmla="*/ 124994 h 485872"/>
                  <a:gd name="connsiteX242" fmla="*/ 321938 w 363432"/>
                  <a:gd name="connsiteY242" fmla="*/ 127375 h 485872"/>
                  <a:gd name="connsiteX243" fmla="*/ 321938 w 363432"/>
                  <a:gd name="connsiteY243" fmla="*/ 116707 h 485872"/>
                  <a:gd name="connsiteX244" fmla="*/ 349560 w 363432"/>
                  <a:gd name="connsiteY244" fmla="*/ 99181 h 485872"/>
                  <a:gd name="connsiteX245" fmla="*/ 358323 w 363432"/>
                  <a:gd name="connsiteY245" fmla="*/ 60319 h 48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63432" h="485872">
                    <a:moveTo>
                      <a:pt x="34473" y="386551"/>
                    </a:moveTo>
                    <a:cubicBezTo>
                      <a:pt x="36045" y="392037"/>
                      <a:pt x="40969" y="395885"/>
                      <a:pt x="46666" y="396076"/>
                    </a:cubicBezTo>
                    <a:cubicBezTo>
                      <a:pt x="49037" y="396047"/>
                      <a:pt x="51342" y="395361"/>
                      <a:pt x="53333" y="394075"/>
                    </a:cubicBezTo>
                    <a:cubicBezTo>
                      <a:pt x="58267" y="391351"/>
                      <a:pt x="60639" y="385569"/>
                      <a:pt x="59048" y="380169"/>
                    </a:cubicBezTo>
                    <a:cubicBezTo>
                      <a:pt x="57428" y="373358"/>
                      <a:pt x="50599" y="369158"/>
                      <a:pt x="43798" y="370768"/>
                    </a:cubicBezTo>
                    <a:cubicBezTo>
                      <a:pt x="42455" y="371091"/>
                      <a:pt x="41169" y="371625"/>
                      <a:pt x="39998" y="372358"/>
                    </a:cubicBezTo>
                    <a:cubicBezTo>
                      <a:pt x="35026" y="375044"/>
                      <a:pt x="32607" y="380836"/>
                      <a:pt x="34187" y="386265"/>
                    </a:cubicBezTo>
                    <a:moveTo>
                      <a:pt x="228593" y="329686"/>
                    </a:moveTo>
                    <a:cubicBezTo>
                      <a:pt x="228593" y="320952"/>
                      <a:pt x="221516" y="313875"/>
                      <a:pt x="212781" y="313875"/>
                    </a:cubicBezTo>
                    <a:cubicBezTo>
                      <a:pt x="204047" y="313875"/>
                      <a:pt x="196970" y="320952"/>
                      <a:pt x="196970" y="329686"/>
                    </a:cubicBezTo>
                    <a:cubicBezTo>
                      <a:pt x="196970" y="338421"/>
                      <a:pt x="204047" y="345498"/>
                      <a:pt x="212781" y="345498"/>
                    </a:cubicBezTo>
                    <a:cubicBezTo>
                      <a:pt x="221458" y="345555"/>
                      <a:pt x="228545" y="338554"/>
                      <a:pt x="228593" y="329877"/>
                    </a:cubicBezTo>
                    <a:cubicBezTo>
                      <a:pt x="228593" y="329810"/>
                      <a:pt x="228593" y="329753"/>
                      <a:pt x="228593" y="329686"/>
                    </a:cubicBezTo>
                    <a:moveTo>
                      <a:pt x="219068" y="183573"/>
                    </a:moveTo>
                    <a:lnTo>
                      <a:pt x="237356" y="183573"/>
                    </a:lnTo>
                    <a:lnTo>
                      <a:pt x="237356" y="195860"/>
                    </a:lnTo>
                    <a:lnTo>
                      <a:pt x="267264" y="195860"/>
                    </a:lnTo>
                    <a:lnTo>
                      <a:pt x="267264" y="180430"/>
                    </a:lnTo>
                    <a:lnTo>
                      <a:pt x="253453" y="180430"/>
                    </a:lnTo>
                    <a:lnTo>
                      <a:pt x="253453" y="168142"/>
                    </a:lnTo>
                    <a:lnTo>
                      <a:pt x="219068" y="168142"/>
                    </a:lnTo>
                    <a:close/>
                    <a:moveTo>
                      <a:pt x="220020" y="208147"/>
                    </a:moveTo>
                    <a:lnTo>
                      <a:pt x="199446" y="208147"/>
                    </a:lnTo>
                    <a:lnTo>
                      <a:pt x="199446" y="239389"/>
                    </a:lnTo>
                    <a:lnTo>
                      <a:pt x="215544" y="239389"/>
                    </a:lnTo>
                    <a:lnTo>
                      <a:pt x="215544" y="224245"/>
                    </a:lnTo>
                    <a:lnTo>
                      <a:pt x="236117" y="224245"/>
                    </a:lnTo>
                    <a:lnTo>
                      <a:pt x="236117" y="196908"/>
                    </a:lnTo>
                    <a:lnTo>
                      <a:pt x="220020" y="196908"/>
                    </a:lnTo>
                    <a:close/>
                    <a:moveTo>
                      <a:pt x="175919" y="220720"/>
                    </a:moveTo>
                    <a:lnTo>
                      <a:pt x="165156" y="220720"/>
                    </a:lnTo>
                    <a:lnTo>
                      <a:pt x="165156" y="209862"/>
                    </a:lnTo>
                    <a:lnTo>
                      <a:pt x="175919" y="209862"/>
                    </a:lnTo>
                    <a:close/>
                    <a:moveTo>
                      <a:pt x="192017" y="193669"/>
                    </a:moveTo>
                    <a:lnTo>
                      <a:pt x="149059" y="193669"/>
                    </a:lnTo>
                    <a:lnTo>
                      <a:pt x="149059" y="237580"/>
                    </a:lnTo>
                    <a:lnTo>
                      <a:pt x="192017" y="237580"/>
                    </a:lnTo>
                    <a:close/>
                    <a:moveTo>
                      <a:pt x="147916" y="185097"/>
                    </a:moveTo>
                    <a:lnTo>
                      <a:pt x="165823" y="185097"/>
                    </a:lnTo>
                    <a:lnTo>
                      <a:pt x="165823" y="168999"/>
                    </a:lnTo>
                    <a:lnTo>
                      <a:pt x="148773" y="168999"/>
                    </a:lnTo>
                    <a:close/>
                    <a:moveTo>
                      <a:pt x="119341" y="233293"/>
                    </a:moveTo>
                    <a:lnTo>
                      <a:pt x="119341" y="258439"/>
                    </a:lnTo>
                    <a:cubicBezTo>
                      <a:pt x="119341" y="263126"/>
                      <a:pt x="123132" y="266916"/>
                      <a:pt x="127818" y="266916"/>
                    </a:cubicBezTo>
                    <a:cubicBezTo>
                      <a:pt x="127847" y="266916"/>
                      <a:pt x="127885" y="266916"/>
                      <a:pt x="127914" y="266916"/>
                    </a:cubicBezTo>
                    <a:lnTo>
                      <a:pt x="152964" y="266916"/>
                    </a:lnTo>
                    <a:cubicBezTo>
                      <a:pt x="157670" y="267412"/>
                      <a:pt x="161889" y="264002"/>
                      <a:pt x="162394" y="259297"/>
                    </a:cubicBezTo>
                    <a:cubicBezTo>
                      <a:pt x="162889" y="254582"/>
                      <a:pt x="159480" y="250362"/>
                      <a:pt x="154765" y="249867"/>
                    </a:cubicBezTo>
                    <a:cubicBezTo>
                      <a:pt x="154164" y="249800"/>
                      <a:pt x="153564" y="249800"/>
                      <a:pt x="152964" y="249867"/>
                    </a:cubicBezTo>
                    <a:lnTo>
                      <a:pt x="136486" y="249867"/>
                    </a:lnTo>
                    <a:lnTo>
                      <a:pt x="136486" y="233293"/>
                    </a:lnTo>
                    <a:cubicBezTo>
                      <a:pt x="136486" y="228559"/>
                      <a:pt x="132648" y="224721"/>
                      <a:pt x="127914" y="224721"/>
                    </a:cubicBezTo>
                    <a:cubicBezTo>
                      <a:pt x="123179" y="224721"/>
                      <a:pt x="119341" y="228559"/>
                      <a:pt x="119341" y="233293"/>
                    </a:cubicBezTo>
                    <a:moveTo>
                      <a:pt x="159060" y="103753"/>
                    </a:moveTo>
                    <a:cubicBezTo>
                      <a:pt x="160432" y="102134"/>
                      <a:pt x="161175" y="100067"/>
                      <a:pt x="161156" y="97943"/>
                    </a:cubicBezTo>
                    <a:cubicBezTo>
                      <a:pt x="161318" y="93371"/>
                      <a:pt x="157736" y="89532"/>
                      <a:pt x="153164" y="89371"/>
                    </a:cubicBezTo>
                    <a:cubicBezTo>
                      <a:pt x="153002" y="89371"/>
                      <a:pt x="152840" y="89371"/>
                      <a:pt x="152678" y="89371"/>
                    </a:cubicBezTo>
                    <a:lnTo>
                      <a:pt x="127914" y="89371"/>
                    </a:lnTo>
                    <a:cubicBezTo>
                      <a:pt x="123179" y="89371"/>
                      <a:pt x="119341" y="93209"/>
                      <a:pt x="119341" y="97943"/>
                    </a:cubicBezTo>
                    <a:lnTo>
                      <a:pt x="119341" y="122422"/>
                    </a:lnTo>
                    <a:cubicBezTo>
                      <a:pt x="119341" y="127156"/>
                      <a:pt x="123179" y="130995"/>
                      <a:pt x="127914" y="130995"/>
                    </a:cubicBezTo>
                    <a:cubicBezTo>
                      <a:pt x="132648" y="130995"/>
                      <a:pt x="136486" y="127156"/>
                      <a:pt x="136486" y="122422"/>
                    </a:cubicBezTo>
                    <a:lnTo>
                      <a:pt x="136486" y="106515"/>
                    </a:lnTo>
                    <a:lnTo>
                      <a:pt x="152678" y="106515"/>
                    </a:lnTo>
                    <a:cubicBezTo>
                      <a:pt x="155107" y="106573"/>
                      <a:pt x="157441" y="105563"/>
                      <a:pt x="159060" y="103753"/>
                    </a:cubicBezTo>
                    <a:moveTo>
                      <a:pt x="164966" y="135376"/>
                    </a:moveTo>
                    <a:lnTo>
                      <a:pt x="175729" y="135376"/>
                    </a:lnTo>
                    <a:lnTo>
                      <a:pt x="175729" y="146235"/>
                    </a:lnTo>
                    <a:lnTo>
                      <a:pt x="164966" y="146235"/>
                    </a:lnTo>
                    <a:close/>
                    <a:moveTo>
                      <a:pt x="148869" y="162332"/>
                    </a:moveTo>
                    <a:lnTo>
                      <a:pt x="191826" y="162332"/>
                    </a:lnTo>
                    <a:lnTo>
                      <a:pt x="191826" y="119279"/>
                    </a:lnTo>
                    <a:lnTo>
                      <a:pt x="148869" y="119279"/>
                    </a:lnTo>
                    <a:close/>
                    <a:moveTo>
                      <a:pt x="213258" y="154617"/>
                    </a:moveTo>
                    <a:lnTo>
                      <a:pt x="227355" y="154617"/>
                    </a:lnTo>
                    <a:lnTo>
                      <a:pt x="227355" y="118517"/>
                    </a:lnTo>
                    <a:lnTo>
                      <a:pt x="211257" y="118517"/>
                    </a:lnTo>
                    <a:lnTo>
                      <a:pt x="211257" y="138520"/>
                    </a:lnTo>
                    <a:lnTo>
                      <a:pt x="197160" y="138520"/>
                    </a:lnTo>
                    <a:lnTo>
                      <a:pt x="197160" y="169285"/>
                    </a:lnTo>
                    <a:lnTo>
                      <a:pt x="180777" y="169285"/>
                    </a:lnTo>
                    <a:lnTo>
                      <a:pt x="180777" y="185382"/>
                    </a:lnTo>
                    <a:lnTo>
                      <a:pt x="213258" y="185382"/>
                    </a:lnTo>
                    <a:close/>
                    <a:moveTo>
                      <a:pt x="260025" y="146235"/>
                    </a:moveTo>
                    <a:lnTo>
                      <a:pt x="249262" y="146235"/>
                    </a:lnTo>
                    <a:lnTo>
                      <a:pt x="249262" y="135662"/>
                    </a:lnTo>
                    <a:lnTo>
                      <a:pt x="260025" y="135662"/>
                    </a:lnTo>
                    <a:close/>
                    <a:moveTo>
                      <a:pt x="276122" y="119279"/>
                    </a:moveTo>
                    <a:lnTo>
                      <a:pt x="233165" y="119279"/>
                    </a:lnTo>
                    <a:lnTo>
                      <a:pt x="233165" y="162332"/>
                    </a:lnTo>
                    <a:lnTo>
                      <a:pt x="276122" y="162332"/>
                    </a:lnTo>
                    <a:close/>
                    <a:moveTo>
                      <a:pt x="296887" y="121184"/>
                    </a:moveTo>
                    <a:lnTo>
                      <a:pt x="296887" y="97943"/>
                    </a:lnTo>
                    <a:cubicBezTo>
                      <a:pt x="296887" y="93209"/>
                      <a:pt x="293048" y="89371"/>
                      <a:pt x="288315" y="89371"/>
                    </a:cubicBezTo>
                    <a:lnTo>
                      <a:pt x="265741" y="89371"/>
                    </a:lnTo>
                    <a:cubicBezTo>
                      <a:pt x="261064" y="89371"/>
                      <a:pt x="257263" y="93162"/>
                      <a:pt x="257263" y="97848"/>
                    </a:cubicBezTo>
                    <a:cubicBezTo>
                      <a:pt x="257263" y="97876"/>
                      <a:pt x="257263" y="97914"/>
                      <a:pt x="257263" y="97943"/>
                    </a:cubicBezTo>
                    <a:cubicBezTo>
                      <a:pt x="257101" y="102515"/>
                      <a:pt x="260683" y="106354"/>
                      <a:pt x="265255" y="106515"/>
                    </a:cubicBezTo>
                    <a:cubicBezTo>
                      <a:pt x="265416" y="106515"/>
                      <a:pt x="265578" y="106515"/>
                      <a:pt x="265741" y="106515"/>
                    </a:cubicBezTo>
                    <a:lnTo>
                      <a:pt x="279837" y="106515"/>
                    </a:lnTo>
                    <a:lnTo>
                      <a:pt x="279837" y="121184"/>
                    </a:lnTo>
                    <a:cubicBezTo>
                      <a:pt x="280333" y="125889"/>
                      <a:pt x="284552" y="129309"/>
                      <a:pt x="289267" y="128804"/>
                    </a:cubicBezTo>
                    <a:cubicBezTo>
                      <a:pt x="293287" y="128385"/>
                      <a:pt x="296458" y="125204"/>
                      <a:pt x="296887" y="121184"/>
                    </a:cubicBezTo>
                    <a:moveTo>
                      <a:pt x="344512" y="77940"/>
                    </a:moveTo>
                    <a:cubicBezTo>
                      <a:pt x="343855" y="80798"/>
                      <a:pt x="342111" y="83294"/>
                      <a:pt x="339654" y="84894"/>
                    </a:cubicBezTo>
                    <a:lnTo>
                      <a:pt x="321176" y="96610"/>
                    </a:lnTo>
                    <a:lnTo>
                      <a:pt x="321176" y="70416"/>
                    </a:lnTo>
                    <a:lnTo>
                      <a:pt x="327843" y="66130"/>
                    </a:lnTo>
                    <a:cubicBezTo>
                      <a:pt x="333006" y="62929"/>
                      <a:pt x="339788" y="64453"/>
                      <a:pt x="343084" y="69558"/>
                    </a:cubicBezTo>
                    <a:cubicBezTo>
                      <a:pt x="344693" y="72035"/>
                      <a:pt x="345207" y="75073"/>
                      <a:pt x="344512" y="77940"/>
                    </a:cubicBezTo>
                    <a:moveTo>
                      <a:pt x="326224" y="143758"/>
                    </a:moveTo>
                    <a:cubicBezTo>
                      <a:pt x="327910" y="142701"/>
                      <a:pt x="329853" y="142148"/>
                      <a:pt x="331844" y="142139"/>
                    </a:cubicBezTo>
                    <a:cubicBezTo>
                      <a:pt x="332634" y="142044"/>
                      <a:pt x="333435" y="142044"/>
                      <a:pt x="334225" y="142139"/>
                    </a:cubicBezTo>
                    <a:cubicBezTo>
                      <a:pt x="339902" y="143501"/>
                      <a:pt x="343397" y="149216"/>
                      <a:pt x="342026" y="154893"/>
                    </a:cubicBezTo>
                    <a:cubicBezTo>
                      <a:pt x="341407" y="157465"/>
                      <a:pt x="339845" y="159713"/>
                      <a:pt x="337654" y="161189"/>
                    </a:cubicBezTo>
                    <a:lnTo>
                      <a:pt x="328129" y="167571"/>
                    </a:lnTo>
                    <a:cubicBezTo>
                      <a:pt x="318604" y="173857"/>
                      <a:pt x="314794" y="176238"/>
                      <a:pt x="311556" y="176238"/>
                    </a:cubicBezTo>
                    <a:cubicBezTo>
                      <a:pt x="310737" y="176353"/>
                      <a:pt x="309898" y="176353"/>
                      <a:pt x="309079" y="176238"/>
                    </a:cubicBezTo>
                    <a:cubicBezTo>
                      <a:pt x="303412" y="175067"/>
                      <a:pt x="299773" y="169523"/>
                      <a:pt x="300945" y="163856"/>
                    </a:cubicBezTo>
                    <a:cubicBezTo>
                      <a:pt x="300954" y="163789"/>
                      <a:pt x="300973" y="163732"/>
                      <a:pt x="300983" y="163665"/>
                    </a:cubicBezTo>
                    <a:cubicBezTo>
                      <a:pt x="302031" y="159189"/>
                      <a:pt x="303459" y="158141"/>
                      <a:pt x="316604" y="149949"/>
                    </a:cubicBezTo>
                    <a:lnTo>
                      <a:pt x="326700" y="143568"/>
                    </a:lnTo>
                    <a:moveTo>
                      <a:pt x="304602" y="137377"/>
                    </a:moveTo>
                    <a:lnTo>
                      <a:pt x="296506" y="142520"/>
                    </a:lnTo>
                    <a:cubicBezTo>
                      <a:pt x="286781" y="148492"/>
                      <a:pt x="281837" y="159913"/>
                      <a:pt x="284124" y="171095"/>
                    </a:cubicBezTo>
                    <a:cubicBezTo>
                      <a:pt x="285191" y="177534"/>
                      <a:pt x="288581" y="183363"/>
                      <a:pt x="293649" y="187478"/>
                    </a:cubicBezTo>
                    <a:lnTo>
                      <a:pt x="293649" y="187478"/>
                    </a:lnTo>
                    <a:cubicBezTo>
                      <a:pt x="284352" y="190469"/>
                      <a:pt x="277322" y="198146"/>
                      <a:pt x="275170" y="207671"/>
                    </a:cubicBezTo>
                    <a:lnTo>
                      <a:pt x="259740" y="207671"/>
                    </a:lnTo>
                    <a:lnTo>
                      <a:pt x="259740" y="221006"/>
                    </a:lnTo>
                    <a:lnTo>
                      <a:pt x="244976" y="221006"/>
                    </a:lnTo>
                    <a:lnTo>
                      <a:pt x="244976" y="237580"/>
                    </a:lnTo>
                    <a:lnTo>
                      <a:pt x="275837" y="237580"/>
                    </a:lnTo>
                    <a:lnTo>
                      <a:pt x="275837" y="222911"/>
                    </a:lnTo>
                    <a:cubicBezTo>
                      <a:pt x="278265" y="230360"/>
                      <a:pt x="283790" y="236398"/>
                      <a:pt x="290981" y="239485"/>
                    </a:cubicBezTo>
                    <a:cubicBezTo>
                      <a:pt x="288353" y="242656"/>
                      <a:pt x="286524" y="246409"/>
                      <a:pt x="285647" y="250438"/>
                    </a:cubicBezTo>
                    <a:lnTo>
                      <a:pt x="266597" y="250438"/>
                    </a:lnTo>
                    <a:cubicBezTo>
                      <a:pt x="264169" y="250362"/>
                      <a:pt x="261826" y="251381"/>
                      <a:pt x="260216" y="253201"/>
                    </a:cubicBezTo>
                    <a:cubicBezTo>
                      <a:pt x="258806" y="254801"/>
                      <a:pt x="258054" y="256877"/>
                      <a:pt x="258120" y="259011"/>
                    </a:cubicBezTo>
                    <a:cubicBezTo>
                      <a:pt x="257958" y="263535"/>
                      <a:pt x="261492" y="267326"/>
                      <a:pt x="266017" y="267488"/>
                    </a:cubicBezTo>
                    <a:cubicBezTo>
                      <a:pt x="266207" y="267497"/>
                      <a:pt x="266407" y="267497"/>
                      <a:pt x="266597" y="267488"/>
                    </a:cubicBezTo>
                    <a:lnTo>
                      <a:pt x="287648" y="267488"/>
                    </a:lnTo>
                    <a:cubicBezTo>
                      <a:pt x="290924" y="274575"/>
                      <a:pt x="297106" y="279889"/>
                      <a:pt x="304602" y="282061"/>
                    </a:cubicBezTo>
                    <a:lnTo>
                      <a:pt x="304602" y="291586"/>
                    </a:lnTo>
                    <a:lnTo>
                      <a:pt x="115055" y="291586"/>
                    </a:lnTo>
                    <a:lnTo>
                      <a:pt x="115055" y="52318"/>
                    </a:lnTo>
                    <a:lnTo>
                      <a:pt x="304888" y="52318"/>
                    </a:lnTo>
                    <a:lnTo>
                      <a:pt x="304888" y="66130"/>
                    </a:lnTo>
                    <a:cubicBezTo>
                      <a:pt x="304888" y="76702"/>
                      <a:pt x="304888" y="85180"/>
                      <a:pt x="304888" y="91466"/>
                    </a:cubicBezTo>
                    <a:cubicBezTo>
                      <a:pt x="304888" y="100420"/>
                      <a:pt x="304888" y="106230"/>
                      <a:pt x="304888" y="110516"/>
                    </a:cubicBezTo>
                    <a:close/>
                    <a:moveTo>
                      <a:pt x="304031" y="34697"/>
                    </a:moveTo>
                    <a:lnTo>
                      <a:pt x="115626" y="34697"/>
                    </a:lnTo>
                    <a:cubicBezTo>
                      <a:pt x="117941" y="24296"/>
                      <a:pt x="127161" y="16895"/>
                      <a:pt x="137819" y="16885"/>
                    </a:cubicBezTo>
                    <a:lnTo>
                      <a:pt x="282123" y="16885"/>
                    </a:lnTo>
                    <a:cubicBezTo>
                      <a:pt x="292801" y="16885"/>
                      <a:pt x="302049" y="24286"/>
                      <a:pt x="304412" y="34697"/>
                    </a:cubicBezTo>
                    <a:moveTo>
                      <a:pt x="115150" y="307779"/>
                    </a:moveTo>
                    <a:lnTo>
                      <a:pt x="304984" y="307779"/>
                    </a:lnTo>
                    <a:lnTo>
                      <a:pt x="304984" y="333401"/>
                    </a:lnTo>
                    <a:cubicBezTo>
                      <a:pt x="304936" y="345993"/>
                      <a:pt x="294716" y="356166"/>
                      <a:pt x="282123" y="356166"/>
                    </a:cubicBezTo>
                    <a:lnTo>
                      <a:pt x="137819" y="356166"/>
                    </a:lnTo>
                    <a:cubicBezTo>
                      <a:pt x="125247" y="356166"/>
                      <a:pt x="115055" y="345974"/>
                      <a:pt x="115055" y="333401"/>
                    </a:cubicBezTo>
                    <a:close/>
                    <a:moveTo>
                      <a:pt x="303364" y="259297"/>
                    </a:moveTo>
                    <a:cubicBezTo>
                      <a:pt x="301716" y="255687"/>
                      <a:pt x="302478" y="251438"/>
                      <a:pt x="305269" y="248629"/>
                    </a:cubicBezTo>
                    <a:cubicBezTo>
                      <a:pt x="308317" y="245390"/>
                      <a:pt x="311270" y="245390"/>
                      <a:pt x="317747" y="245390"/>
                    </a:cubicBezTo>
                    <a:lnTo>
                      <a:pt x="321366" y="245390"/>
                    </a:lnTo>
                    <a:cubicBezTo>
                      <a:pt x="324024" y="245323"/>
                      <a:pt x="326586" y="246323"/>
                      <a:pt x="328510" y="248152"/>
                    </a:cubicBezTo>
                    <a:cubicBezTo>
                      <a:pt x="330444" y="249943"/>
                      <a:pt x="331549" y="252467"/>
                      <a:pt x="331558" y="255105"/>
                    </a:cubicBezTo>
                    <a:cubicBezTo>
                      <a:pt x="331930" y="260354"/>
                      <a:pt x="327967" y="264907"/>
                      <a:pt x="322719" y="265278"/>
                    </a:cubicBezTo>
                    <a:cubicBezTo>
                      <a:pt x="322490" y="265288"/>
                      <a:pt x="322262" y="265297"/>
                      <a:pt x="322033" y="265297"/>
                    </a:cubicBezTo>
                    <a:lnTo>
                      <a:pt x="312508" y="265297"/>
                    </a:lnTo>
                    <a:cubicBezTo>
                      <a:pt x="308336" y="265573"/>
                      <a:pt x="304478" y="263106"/>
                      <a:pt x="302983" y="259201"/>
                    </a:cubicBezTo>
                    <a:moveTo>
                      <a:pt x="329272" y="215767"/>
                    </a:moveTo>
                    <a:lnTo>
                      <a:pt x="317747" y="219482"/>
                    </a:lnTo>
                    <a:cubicBezTo>
                      <a:pt x="312489" y="221625"/>
                      <a:pt x="306983" y="223092"/>
                      <a:pt x="301364" y="223863"/>
                    </a:cubicBezTo>
                    <a:cubicBezTo>
                      <a:pt x="299907" y="223863"/>
                      <a:pt x="298487" y="223435"/>
                      <a:pt x="297268" y="222625"/>
                    </a:cubicBezTo>
                    <a:cubicBezTo>
                      <a:pt x="294753" y="221406"/>
                      <a:pt x="292858" y="219196"/>
                      <a:pt x="292029" y="216529"/>
                    </a:cubicBezTo>
                    <a:cubicBezTo>
                      <a:pt x="291191" y="213872"/>
                      <a:pt x="291467" y="210986"/>
                      <a:pt x="292791" y="208528"/>
                    </a:cubicBezTo>
                    <a:cubicBezTo>
                      <a:pt x="294887" y="204528"/>
                      <a:pt x="296315" y="203956"/>
                      <a:pt x="311841" y="199003"/>
                    </a:cubicBezTo>
                    <a:lnTo>
                      <a:pt x="323176" y="195479"/>
                    </a:lnTo>
                    <a:cubicBezTo>
                      <a:pt x="324186" y="195117"/>
                      <a:pt x="325243" y="194917"/>
                      <a:pt x="326319" y="194907"/>
                    </a:cubicBezTo>
                    <a:cubicBezTo>
                      <a:pt x="328015" y="194936"/>
                      <a:pt x="329672" y="195355"/>
                      <a:pt x="331177" y="196146"/>
                    </a:cubicBezTo>
                    <a:cubicBezTo>
                      <a:pt x="336235" y="198956"/>
                      <a:pt x="338063" y="205328"/>
                      <a:pt x="335254" y="210395"/>
                    </a:cubicBezTo>
                    <a:cubicBezTo>
                      <a:pt x="334006" y="212634"/>
                      <a:pt x="331977" y="214348"/>
                      <a:pt x="329558" y="215196"/>
                    </a:cubicBezTo>
                    <a:moveTo>
                      <a:pt x="358133" y="59557"/>
                    </a:moveTo>
                    <a:cubicBezTo>
                      <a:pt x="350284" y="47461"/>
                      <a:pt x="334511" y="43327"/>
                      <a:pt x="321747" y="50032"/>
                    </a:cubicBezTo>
                    <a:lnTo>
                      <a:pt x="321747" y="39460"/>
                    </a:lnTo>
                    <a:cubicBezTo>
                      <a:pt x="321690" y="17438"/>
                      <a:pt x="303859" y="-393"/>
                      <a:pt x="281837" y="-450"/>
                    </a:cubicBezTo>
                    <a:lnTo>
                      <a:pt x="137819" y="-450"/>
                    </a:lnTo>
                    <a:cubicBezTo>
                      <a:pt x="115798" y="-393"/>
                      <a:pt x="97957" y="17438"/>
                      <a:pt x="97910" y="39460"/>
                    </a:cubicBezTo>
                    <a:lnTo>
                      <a:pt x="97910" y="85561"/>
                    </a:lnTo>
                    <a:cubicBezTo>
                      <a:pt x="94909" y="84227"/>
                      <a:pt x="91671" y="83513"/>
                      <a:pt x="88385" y="83465"/>
                    </a:cubicBezTo>
                    <a:cubicBezTo>
                      <a:pt x="73297" y="83922"/>
                      <a:pt x="61429" y="96524"/>
                      <a:pt x="61886" y="111621"/>
                    </a:cubicBezTo>
                    <a:cubicBezTo>
                      <a:pt x="61896" y="111754"/>
                      <a:pt x="61896" y="111897"/>
                      <a:pt x="61905" y="112040"/>
                    </a:cubicBezTo>
                    <a:cubicBezTo>
                      <a:pt x="60181" y="140625"/>
                      <a:pt x="53037" y="168619"/>
                      <a:pt x="40855" y="194527"/>
                    </a:cubicBezTo>
                    <a:cubicBezTo>
                      <a:pt x="30663" y="219768"/>
                      <a:pt x="21805" y="241580"/>
                      <a:pt x="27616" y="261202"/>
                    </a:cubicBezTo>
                    <a:cubicBezTo>
                      <a:pt x="28282" y="263392"/>
                      <a:pt x="29139" y="266155"/>
                      <a:pt x="30187" y="269298"/>
                    </a:cubicBezTo>
                    <a:cubicBezTo>
                      <a:pt x="36835" y="287786"/>
                      <a:pt x="41398" y="306950"/>
                      <a:pt x="43808" y="326448"/>
                    </a:cubicBezTo>
                    <a:lnTo>
                      <a:pt x="1993" y="363500"/>
                    </a:lnTo>
                    <a:cubicBezTo>
                      <a:pt x="-1532" y="366586"/>
                      <a:pt x="-1884" y="371939"/>
                      <a:pt x="1203" y="375464"/>
                    </a:cubicBezTo>
                    <a:cubicBezTo>
                      <a:pt x="1250" y="375511"/>
                      <a:pt x="1288" y="375549"/>
                      <a:pt x="1326" y="375597"/>
                    </a:cubicBezTo>
                    <a:cubicBezTo>
                      <a:pt x="4469" y="379035"/>
                      <a:pt x="9775" y="379369"/>
                      <a:pt x="13328" y="376359"/>
                    </a:cubicBezTo>
                    <a:lnTo>
                      <a:pt x="50761" y="343116"/>
                    </a:lnTo>
                    <a:lnTo>
                      <a:pt x="155536" y="456559"/>
                    </a:lnTo>
                    <a:lnTo>
                      <a:pt x="140296" y="470656"/>
                    </a:lnTo>
                    <a:cubicBezTo>
                      <a:pt x="136819" y="473799"/>
                      <a:pt x="136553" y="479162"/>
                      <a:pt x="139696" y="482629"/>
                    </a:cubicBezTo>
                    <a:cubicBezTo>
                      <a:pt x="141334" y="484439"/>
                      <a:pt x="143668" y="485458"/>
                      <a:pt x="146106" y="485420"/>
                    </a:cubicBezTo>
                    <a:cubicBezTo>
                      <a:pt x="148269" y="485468"/>
                      <a:pt x="150364" y="484639"/>
                      <a:pt x="151917" y="483134"/>
                    </a:cubicBezTo>
                    <a:lnTo>
                      <a:pt x="173348" y="463322"/>
                    </a:lnTo>
                    <a:cubicBezTo>
                      <a:pt x="175043" y="461779"/>
                      <a:pt x="176034" y="459617"/>
                      <a:pt x="176110" y="457321"/>
                    </a:cubicBezTo>
                    <a:cubicBezTo>
                      <a:pt x="176177" y="455064"/>
                      <a:pt x="175358" y="452873"/>
                      <a:pt x="173824" y="451225"/>
                    </a:cubicBezTo>
                    <a:lnTo>
                      <a:pt x="60381" y="328829"/>
                    </a:lnTo>
                    <a:cubicBezTo>
                      <a:pt x="58562" y="306788"/>
                      <a:pt x="53752" y="285090"/>
                      <a:pt x="46093" y="264345"/>
                    </a:cubicBezTo>
                    <a:lnTo>
                      <a:pt x="43998" y="256630"/>
                    </a:lnTo>
                    <a:cubicBezTo>
                      <a:pt x="39903" y="243104"/>
                      <a:pt x="47618" y="224149"/>
                      <a:pt x="56476" y="202147"/>
                    </a:cubicBezTo>
                    <a:cubicBezTo>
                      <a:pt x="69535" y="174076"/>
                      <a:pt x="77193" y="143796"/>
                      <a:pt x="79050" y="112897"/>
                    </a:cubicBezTo>
                    <a:cubicBezTo>
                      <a:pt x="79050" y="104991"/>
                      <a:pt x="83717" y="100896"/>
                      <a:pt x="88575" y="100896"/>
                    </a:cubicBezTo>
                    <a:cubicBezTo>
                      <a:pt x="93433" y="100896"/>
                      <a:pt x="97243" y="104230"/>
                      <a:pt x="98100" y="113564"/>
                    </a:cubicBezTo>
                    <a:lnTo>
                      <a:pt x="98100" y="333496"/>
                    </a:lnTo>
                    <a:cubicBezTo>
                      <a:pt x="98148" y="355518"/>
                      <a:pt x="115988" y="373358"/>
                      <a:pt x="138010" y="373406"/>
                    </a:cubicBezTo>
                    <a:lnTo>
                      <a:pt x="249548" y="373406"/>
                    </a:lnTo>
                    <a:cubicBezTo>
                      <a:pt x="235089" y="390370"/>
                      <a:pt x="216239" y="403029"/>
                      <a:pt x="195065" y="409982"/>
                    </a:cubicBezTo>
                    <a:cubicBezTo>
                      <a:pt x="186216" y="413192"/>
                      <a:pt x="177748" y="417383"/>
                      <a:pt x="169824" y="422460"/>
                    </a:cubicBezTo>
                    <a:cubicBezTo>
                      <a:pt x="167928" y="423755"/>
                      <a:pt x="166680" y="425803"/>
                      <a:pt x="166394" y="428080"/>
                    </a:cubicBezTo>
                    <a:cubicBezTo>
                      <a:pt x="165994" y="430308"/>
                      <a:pt x="166509" y="432614"/>
                      <a:pt x="167823" y="434461"/>
                    </a:cubicBezTo>
                    <a:cubicBezTo>
                      <a:pt x="169452" y="436671"/>
                      <a:pt x="172033" y="437976"/>
                      <a:pt x="174776" y="437986"/>
                    </a:cubicBezTo>
                    <a:cubicBezTo>
                      <a:pt x="176586" y="437976"/>
                      <a:pt x="178348" y="437405"/>
                      <a:pt x="179825" y="436366"/>
                    </a:cubicBezTo>
                    <a:cubicBezTo>
                      <a:pt x="186740" y="432061"/>
                      <a:pt x="194084" y="428489"/>
                      <a:pt x="201732" y="425698"/>
                    </a:cubicBezTo>
                    <a:cubicBezTo>
                      <a:pt x="223640" y="416173"/>
                      <a:pt x="250976" y="405410"/>
                      <a:pt x="269550" y="374454"/>
                    </a:cubicBezTo>
                    <a:cubicBezTo>
                      <a:pt x="269550" y="374454"/>
                      <a:pt x="269550" y="373692"/>
                      <a:pt x="269550" y="373406"/>
                    </a:cubicBezTo>
                    <a:lnTo>
                      <a:pt x="282123" y="373406"/>
                    </a:lnTo>
                    <a:cubicBezTo>
                      <a:pt x="304145" y="373358"/>
                      <a:pt x="321985" y="355518"/>
                      <a:pt x="322033" y="333496"/>
                    </a:cubicBezTo>
                    <a:lnTo>
                      <a:pt x="322033" y="282347"/>
                    </a:lnTo>
                    <a:cubicBezTo>
                      <a:pt x="329272" y="282328"/>
                      <a:pt x="336178" y="279289"/>
                      <a:pt x="341083" y="273965"/>
                    </a:cubicBezTo>
                    <a:cubicBezTo>
                      <a:pt x="348655" y="266221"/>
                      <a:pt x="350770" y="254648"/>
                      <a:pt x="346417" y="244723"/>
                    </a:cubicBezTo>
                    <a:cubicBezTo>
                      <a:pt x="344121" y="239408"/>
                      <a:pt x="340188" y="234970"/>
                      <a:pt x="335178" y="232055"/>
                    </a:cubicBezTo>
                    <a:cubicBezTo>
                      <a:pt x="341921" y="229807"/>
                      <a:pt x="347522" y="225026"/>
                      <a:pt x="350799" y="218720"/>
                    </a:cubicBezTo>
                    <a:cubicBezTo>
                      <a:pt x="354228" y="212243"/>
                      <a:pt x="354885" y="204642"/>
                      <a:pt x="352609" y="197670"/>
                    </a:cubicBezTo>
                    <a:cubicBezTo>
                      <a:pt x="350417" y="190669"/>
                      <a:pt x="345512" y="184840"/>
                      <a:pt x="338987" y="181477"/>
                    </a:cubicBezTo>
                    <a:lnTo>
                      <a:pt x="347560" y="176048"/>
                    </a:lnTo>
                    <a:cubicBezTo>
                      <a:pt x="353770" y="172124"/>
                      <a:pt x="358161" y="165885"/>
                      <a:pt x="359752" y="158713"/>
                    </a:cubicBezTo>
                    <a:cubicBezTo>
                      <a:pt x="363010" y="143701"/>
                      <a:pt x="353485" y="128890"/>
                      <a:pt x="338483" y="125632"/>
                    </a:cubicBezTo>
                    <a:cubicBezTo>
                      <a:pt x="336549" y="125213"/>
                      <a:pt x="334578" y="124994"/>
                      <a:pt x="332606" y="124994"/>
                    </a:cubicBezTo>
                    <a:cubicBezTo>
                      <a:pt x="328929" y="125070"/>
                      <a:pt x="325300" y="125880"/>
                      <a:pt x="321938" y="127375"/>
                    </a:cubicBezTo>
                    <a:lnTo>
                      <a:pt x="321938" y="116707"/>
                    </a:lnTo>
                    <a:lnTo>
                      <a:pt x="349560" y="99181"/>
                    </a:lnTo>
                    <a:cubicBezTo>
                      <a:pt x="362514" y="90733"/>
                      <a:pt x="366401" y="73511"/>
                      <a:pt x="358323" y="60319"/>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9" name="Graphic 41">
              <a:extLst>
                <a:ext uri="{FF2B5EF4-FFF2-40B4-BE49-F238E27FC236}">
                  <a16:creationId xmlns:a16="http://schemas.microsoft.com/office/drawing/2014/main" id="{D2262D24-1EEE-4383-A19C-8202B80DFFE9}"/>
                </a:ext>
              </a:extLst>
            </p:cNvPr>
            <p:cNvGrpSpPr>
              <a:grpSpLocks noChangeAspect="1"/>
            </p:cNvGrpSpPr>
            <p:nvPr/>
          </p:nvGrpSpPr>
          <p:grpSpPr bwMode="gray">
            <a:xfrm>
              <a:off x="9567988" y="501370"/>
              <a:ext cx="504000" cy="504000"/>
              <a:chOff x="2596908" y="2013388"/>
              <a:chExt cx="674941" cy="674941"/>
            </a:xfrm>
          </p:grpSpPr>
          <p:sp>
            <p:nvSpPr>
              <p:cNvPr id="16" name="Freeform: Shape 17">
                <a:extLst>
                  <a:ext uri="{FF2B5EF4-FFF2-40B4-BE49-F238E27FC236}">
                    <a16:creationId xmlns:a16="http://schemas.microsoft.com/office/drawing/2014/main" id="{0CF63D87-32EB-4E23-9201-47E036643874}"/>
                  </a:ext>
                </a:extLst>
              </p:cNvPr>
              <p:cNvSpPr/>
              <p:nvPr/>
            </p:nvSpPr>
            <p:spPr bwMode="gray">
              <a:xfrm>
                <a:off x="2596908" y="2013388"/>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0C8A7F">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17" name="Freeform: Shape 18">
                <a:extLst>
                  <a:ext uri="{FF2B5EF4-FFF2-40B4-BE49-F238E27FC236}">
                    <a16:creationId xmlns:a16="http://schemas.microsoft.com/office/drawing/2014/main" id="{B44678F3-9E44-4C5C-A705-E724D8960BD4}"/>
                  </a:ext>
                </a:extLst>
              </p:cNvPr>
              <p:cNvSpPr/>
              <p:nvPr/>
            </p:nvSpPr>
            <p:spPr bwMode="gray">
              <a:xfrm>
                <a:off x="2691491" y="2188743"/>
                <a:ext cx="525780" cy="297084"/>
              </a:xfrm>
              <a:custGeom>
                <a:avLst/>
                <a:gdLst>
                  <a:gd name="connsiteX0" fmla="*/ 190172 w 525780"/>
                  <a:gd name="connsiteY0" fmla="*/ 80703 h 297084"/>
                  <a:gd name="connsiteX1" fmla="*/ 214651 w 525780"/>
                  <a:gd name="connsiteY1" fmla="*/ 80703 h 297084"/>
                  <a:gd name="connsiteX2" fmla="*/ 222747 w 525780"/>
                  <a:gd name="connsiteY2" fmla="*/ 84513 h 297084"/>
                  <a:gd name="connsiteX3" fmla="*/ 266467 w 525780"/>
                  <a:gd name="connsiteY3" fmla="*/ 132995 h 297084"/>
                  <a:gd name="connsiteX4" fmla="*/ 190267 w 525780"/>
                  <a:gd name="connsiteY4" fmla="*/ 132995 h 297084"/>
                  <a:gd name="connsiteX5" fmla="*/ 171122 w 525780"/>
                  <a:gd name="connsiteY5" fmla="*/ 80703 h 297084"/>
                  <a:gd name="connsiteX6" fmla="*/ 171122 w 525780"/>
                  <a:gd name="connsiteY6" fmla="*/ 132995 h 297084"/>
                  <a:gd name="connsiteX7" fmla="*/ 9197 w 525780"/>
                  <a:gd name="connsiteY7" fmla="*/ 132995 h 297084"/>
                  <a:gd name="connsiteX8" fmla="*/ -328 w 525780"/>
                  <a:gd name="connsiteY8" fmla="*/ 142520 h 297084"/>
                  <a:gd name="connsiteX9" fmla="*/ 9197 w 525780"/>
                  <a:gd name="connsiteY9" fmla="*/ 152045 h 297084"/>
                  <a:gd name="connsiteX10" fmla="*/ 274944 w 525780"/>
                  <a:gd name="connsiteY10" fmla="*/ 152045 h 297084"/>
                  <a:gd name="connsiteX11" fmla="*/ 288470 w 525780"/>
                  <a:gd name="connsiteY11" fmla="*/ 143092 h 297084"/>
                  <a:gd name="connsiteX12" fmla="*/ 285803 w 525780"/>
                  <a:gd name="connsiteY12" fmla="*/ 126042 h 297084"/>
                  <a:gd name="connsiteX13" fmla="*/ 236939 w 525780"/>
                  <a:gd name="connsiteY13" fmla="*/ 71750 h 297084"/>
                  <a:gd name="connsiteX14" fmla="*/ 214651 w 525780"/>
                  <a:gd name="connsiteY14" fmla="*/ 61653 h 297084"/>
                  <a:gd name="connsiteX15" fmla="*/ 9197 w 525780"/>
                  <a:gd name="connsiteY15" fmla="*/ 61653 h 297084"/>
                  <a:gd name="connsiteX16" fmla="*/ -328 w 525780"/>
                  <a:gd name="connsiteY16" fmla="*/ 71178 h 297084"/>
                  <a:gd name="connsiteX17" fmla="*/ 9197 w 525780"/>
                  <a:gd name="connsiteY17" fmla="*/ 80703 h 297084"/>
                  <a:gd name="connsiteX18" fmla="*/ 254561 w 525780"/>
                  <a:gd name="connsiteY18" fmla="*/ 262821 h 297084"/>
                  <a:gd name="connsiteX19" fmla="*/ 222271 w 525780"/>
                  <a:gd name="connsiteY19" fmla="*/ 234246 h 297084"/>
                  <a:gd name="connsiteX20" fmla="*/ 286945 w 525780"/>
                  <a:gd name="connsiteY20" fmla="*/ 234246 h 297084"/>
                  <a:gd name="connsiteX21" fmla="*/ 254561 w 525780"/>
                  <a:gd name="connsiteY21" fmla="*/ 262821 h 297084"/>
                  <a:gd name="connsiteX22" fmla="*/ 235511 w 525780"/>
                  <a:gd name="connsiteY22" fmla="*/ 277966 h 297084"/>
                  <a:gd name="connsiteX23" fmla="*/ 154453 w 525780"/>
                  <a:gd name="connsiteY23" fmla="*/ 277966 h 297084"/>
                  <a:gd name="connsiteX24" fmla="*/ 187600 w 525780"/>
                  <a:gd name="connsiteY24" fmla="*/ 234056 h 297084"/>
                  <a:gd name="connsiteX25" fmla="*/ 203126 w 525780"/>
                  <a:gd name="connsiteY25" fmla="*/ 234056 h 297084"/>
                  <a:gd name="connsiteX26" fmla="*/ 236273 w 525780"/>
                  <a:gd name="connsiteY26" fmla="*/ 277966 h 297084"/>
                  <a:gd name="connsiteX27" fmla="*/ 168074 w 525780"/>
                  <a:gd name="connsiteY27" fmla="*/ 234056 h 297084"/>
                  <a:gd name="connsiteX28" fmla="*/ 131803 w 525780"/>
                  <a:gd name="connsiteY28" fmla="*/ 262459 h 297084"/>
                  <a:gd name="connsiteX29" fmla="*/ 103399 w 525780"/>
                  <a:gd name="connsiteY29" fmla="*/ 234056 h 297084"/>
                  <a:gd name="connsiteX30" fmla="*/ 458205 w 525780"/>
                  <a:gd name="connsiteY30" fmla="*/ 125661 h 297084"/>
                  <a:gd name="connsiteX31" fmla="*/ 356383 w 525780"/>
                  <a:gd name="connsiteY31" fmla="*/ 95943 h 297084"/>
                  <a:gd name="connsiteX32" fmla="*/ 279230 w 525780"/>
                  <a:gd name="connsiteY32" fmla="*/ 32507 h 297084"/>
                  <a:gd name="connsiteX33" fmla="*/ 458205 w 525780"/>
                  <a:gd name="connsiteY33" fmla="*/ 125661 h 297084"/>
                  <a:gd name="connsiteX34" fmla="*/ 524880 w 525780"/>
                  <a:gd name="connsiteY34" fmla="*/ 287586 h 297084"/>
                  <a:gd name="connsiteX35" fmla="*/ 515355 w 525780"/>
                  <a:gd name="connsiteY35" fmla="*/ 278061 h 297084"/>
                  <a:gd name="connsiteX36" fmla="*/ 273325 w 525780"/>
                  <a:gd name="connsiteY36" fmla="*/ 278061 h 297084"/>
                  <a:gd name="connsiteX37" fmla="*/ 305901 w 525780"/>
                  <a:gd name="connsiteY37" fmla="*/ 237008 h 297084"/>
                  <a:gd name="connsiteX38" fmla="*/ 333333 w 525780"/>
                  <a:gd name="connsiteY38" fmla="*/ 256058 h 297084"/>
                  <a:gd name="connsiteX39" fmla="*/ 411628 w 525780"/>
                  <a:gd name="connsiteY39" fmla="*/ 256058 h 297084"/>
                  <a:gd name="connsiteX40" fmla="*/ 514498 w 525780"/>
                  <a:gd name="connsiteY40" fmla="*/ 184621 h 297084"/>
                  <a:gd name="connsiteX41" fmla="*/ 490209 w 525780"/>
                  <a:gd name="connsiteY41" fmla="*/ 132805 h 297084"/>
                  <a:gd name="connsiteX42" fmla="*/ 489542 w 525780"/>
                  <a:gd name="connsiteY42" fmla="*/ 131948 h 297084"/>
                  <a:gd name="connsiteX43" fmla="*/ 267515 w 525780"/>
                  <a:gd name="connsiteY43" fmla="*/ 11170 h 297084"/>
                  <a:gd name="connsiteX44" fmla="*/ 262752 w 525780"/>
                  <a:gd name="connsiteY44" fmla="*/ 10123 h 297084"/>
                  <a:gd name="connsiteX45" fmla="*/ 163978 w 525780"/>
                  <a:gd name="connsiteY45" fmla="*/ -450 h 297084"/>
                  <a:gd name="connsiteX46" fmla="*/ 9197 w 525780"/>
                  <a:gd name="connsiteY46" fmla="*/ -450 h 297084"/>
                  <a:gd name="connsiteX47" fmla="*/ -328 w 525780"/>
                  <a:gd name="connsiteY47" fmla="*/ 9075 h 297084"/>
                  <a:gd name="connsiteX48" fmla="*/ 9197 w 525780"/>
                  <a:gd name="connsiteY48" fmla="*/ 18600 h 297084"/>
                  <a:gd name="connsiteX49" fmla="*/ 163978 w 525780"/>
                  <a:gd name="connsiteY49" fmla="*/ 18600 h 297084"/>
                  <a:gd name="connsiteX50" fmla="*/ 255799 w 525780"/>
                  <a:gd name="connsiteY50" fmla="*/ 27363 h 297084"/>
                  <a:gd name="connsiteX51" fmla="*/ 348001 w 525780"/>
                  <a:gd name="connsiteY51" fmla="*/ 113088 h 297084"/>
                  <a:gd name="connsiteX52" fmla="*/ 477636 w 525780"/>
                  <a:gd name="connsiteY52" fmla="*/ 146711 h 297084"/>
                  <a:gd name="connsiteX53" fmla="*/ 495448 w 525780"/>
                  <a:gd name="connsiteY53" fmla="*/ 183764 h 297084"/>
                  <a:gd name="connsiteX54" fmla="*/ 411628 w 525780"/>
                  <a:gd name="connsiteY54" fmla="*/ 236151 h 297084"/>
                  <a:gd name="connsiteX55" fmla="*/ 339143 w 525780"/>
                  <a:gd name="connsiteY55" fmla="*/ 236151 h 297084"/>
                  <a:gd name="connsiteX56" fmla="*/ 307520 w 525780"/>
                  <a:gd name="connsiteY56" fmla="*/ 214625 h 297084"/>
                  <a:gd name="connsiteX57" fmla="*/ 306853 w 525780"/>
                  <a:gd name="connsiteY57" fmla="*/ 214625 h 297084"/>
                  <a:gd name="connsiteX58" fmla="*/ 297328 w 525780"/>
                  <a:gd name="connsiteY58" fmla="*/ 205100 h 297084"/>
                  <a:gd name="connsiteX59" fmla="*/ 287803 w 525780"/>
                  <a:gd name="connsiteY59" fmla="*/ 214625 h 297084"/>
                  <a:gd name="connsiteX60" fmla="*/ 221128 w 525780"/>
                  <a:gd name="connsiteY60" fmla="*/ 214625 h 297084"/>
                  <a:gd name="connsiteX61" fmla="*/ 211603 w 525780"/>
                  <a:gd name="connsiteY61" fmla="*/ 205100 h 297084"/>
                  <a:gd name="connsiteX62" fmla="*/ 202078 w 525780"/>
                  <a:gd name="connsiteY62" fmla="*/ 214625 h 297084"/>
                  <a:gd name="connsiteX63" fmla="*/ 187790 w 525780"/>
                  <a:gd name="connsiteY63" fmla="*/ 214625 h 297084"/>
                  <a:gd name="connsiteX64" fmla="*/ 178265 w 525780"/>
                  <a:gd name="connsiteY64" fmla="*/ 205100 h 297084"/>
                  <a:gd name="connsiteX65" fmla="*/ 168740 w 525780"/>
                  <a:gd name="connsiteY65" fmla="*/ 214625 h 297084"/>
                  <a:gd name="connsiteX66" fmla="*/ 101399 w 525780"/>
                  <a:gd name="connsiteY66" fmla="*/ 214625 h 297084"/>
                  <a:gd name="connsiteX67" fmla="*/ 91874 w 525780"/>
                  <a:gd name="connsiteY67" fmla="*/ 205100 h 297084"/>
                  <a:gd name="connsiteX68" fmla="*/ 82349 w 525780"/>
                  <a:gd name="connsiteY68" fmla="*/ 214625 h 297084"/>
                  <a:gd name="connsiteX69" fmla="*/ 79491 w 525780"/>
                  <a:gd name="connsiteY69" fmla="*/ 214625 h 297084"/>
                  <a:gd name="connsiteX70" fmla="*/ 47868 w 525780"/>
                  <a:gd name="connsiteY70" fmla="*/ 236151 h 297084"/>
                  <a:gd name="connsiteX71" fmla="*/ 8625 w 525780"/>
                  <a:gd name="connsiteY71" fmla="*/ 236151 h 297084"/>
                  <a:gd name="connsiteX72" fmla="*/ -900 w 525780"/>
                  <a:gd name="connsiteY72" fmla="*/ 245676 h 297084"/>
                  <a:gd name="connsiteX73" fmla="*/ 8625 w 525780"/>
                  <a:gd name="connsiteY73" fmla="*/ 255201 h 297084"/>
                  <a:gd name="connsiteX74" fmla="*/ 53774 w 525780"/>
                  <a:gd name="connsiteY74" fmla="*/ 255201 h 297084"/>
                  <a:gd name="connsiteX75" fmla="*/ 83206 w 525780"/>
                  <a:gd name="connsiteY75" fmla="*/ 235199 h 297084"/>
                  <a:gd name="connsiteX76" fmla="*/ 116067 w 525780"/>
                  <a:gd name="connsiteY76" fmla="*/ 277585 h 297084"/>
                  <a:gd name="connsiteX77" fmla="*/ 9197 w 525780"/>
                  <a:gd name="connsiteY77" fmla="*/ 277585 h 297084"/>
                  <a:gd name="connsiteX78" fmla="*/ -328 w 525780"/>
                  <a:gd name="connsiteY78" fmla="*/ 287110 h 297084"/>
                  <a:gd name="connsiteX79" fmla="*/ 9197 w 525780"/>
                  <a:gd name="connsiteY79" fmla="*/ 296635 h 297084"/>
                  <a:gd name="connsiteX80" fmla="*/ 515355 w 525780"/>
                  <a:gd name="connsiteY80" fmla="*/ 296635 h 297084"/>
                  <a:gd name="connsiteX81" fmla="*/ 524880 w 525780"/>
                  <a:gd name="connsiteY81" fmla="*/ 287110 h 29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5780" h="297084">
                    <a:moveTo>
                      <a:pt x="190172" y="80703"/>
                    </a:moveTo>
                    <a:lnTo>
                      <a:pt x="214651" y="80703"/>
                    </a:lnTo>
                    <a:cubicBezTo>
                      <a:pt x="217775" y="80741"/>
                      <a:pt x="220728" y="82132"/>
                      <a:pt x="222747" y="84513"/>
                    </a:cubicBezTo>
                    <a:lnTo>
                      <a:pt x="266467" y="132995"/>
                    </a:lnTo>
                    <a:lnTo>
                      <a:pt x="190267" y="132995"/>
                    </a:lnTo>
                    <a:close/>
                    <a:moveTo>
                      <a:pt x="171122" y="80703"/>
                    </a:moveTo>
                    <a:lnTo>
                      <a:pt x="171122" y="132995"/>
                    </a:lnTo>
                    <a:lnTo>
                      <a:pt x="9197" y="132995"/>
                    </a:lnTo>
                    <a:cubicBezTo>
                      <a:pt x="3939" y="132995"/>
                      <a:pt x="-328" y="137262"/>
                      <a:pt x="-328" y="142520"/>
                    </a:cubicBezTo>
                    <a:cubicBezTo>
                      <a:pt x="-328" y="147778"/>
                      <a:pt x="3939" y="152045"/>
                      <a:pt x="9197" y="152045"/>
                    </a:cubicBezTo>
                    <a:lnTo>
                      <a:pt x="274944" y="152045"/>
                    </a:lnTo>
                    <a:cubicBezTo>
                      <a:pt x="280831" y="152026"/>
                      <a:pt x="286155" y="148511"/>
                      <a:pt x="288470" y="143092"/>
                    </a:cubicBezTo>
                    <a:cubicBezTo>
                      <a:pt x="291013" y="137377"/>
                      <a:pt x="289965" y="130709"/>
                      <a:pt x="285803" y="126042"/>
                    </a:cubicBezTo>
                    <a:lnTo>
                      <a:pt x="236939" y="71750"/>
                    </a:lnTo>
                    <a:cubicBezTo>
                      <a:pt x="231263" y="65396"/>
                      <a:pt x="223166" y="61739"/>
                      <a:pt x="214651" y="61653"/>
                    </a:cubicBezTo>
                    <a:lnTo>
                      <a:pt x="9197" y="61653"/>
                    </a:lnTo>
                    <a:cubicBezTo>
                      <a:pt x="3939" y="61653"/>
                      <a:pt x="-328" y="65920"/>
                      <a:pt x="-328" y="71178"/>
                    </a:cubicBezTo>
                    <a:cubicBezTo>
                      <a:pt x="-328" y="76436"/>
                      <a:pt x="3939" y="80703"/>
                      <a:pt x="9197" y="80703"/>
                    </a:cubicBezTo>
                    <a:close/>
                    <a:moveTo>
                      <a:pt x="254561" y="262821"/>
                    </a:moveTo>
                    <a:cubicBezTo>
                      <a:pt x="238549" y="261764"/>
                      <a:pt x="225271" y="250010"/>
                      <a:pt x="222271" y="234246"/>
                    </a:cubicBezTo>
                    <a:lnTo>
                      <a:pt x="286945" y="234246"/>
                    </a:lnTo>
                    <a:cubicBezTo>
                      <a:pt x="283936" y="250048"/>
                      <a:pt x="270610" y="261802"/>
                      <a:pt x="254561" y="262821"/>
                    </a:cubicBezTo>
                    <a:moveTo>
                      <a:pt x="235511" y="277966"/>
                    </a:moveTo>
                    <a:lnTo>
                      <a:pt x="154453" y="277966"/>
                    </a:lnTo>
                    <a:cubicBezTo>
                      <a:pt x="172189" y="269851"/>
                      <a:pt x="184657" y="253344"/>
                      <a:pt x="187600" y="234056"/>
                    </a:cubicBezTo>
                    <a:lnTo>
                      <a:pt x="203126" y="234056"/>
                    </a:lnTo>
                    <a:cubicBezTo>
                      <a:pt x="205936" y="253401"/>
                      <a:pt x="218442" y="269965"/>
                      <a:pt x="236273" y="277966"/>
                    </a:cubicBezTo>
                    <a:moveTo>
                      <a:pt x="168074" y="234056"/>
                    </a:moveTo>
                    <a:cubicBezTo>
                      <a:pt x="165902" y="251915"/>
                      <a:pt x="149662" y="264631"/>
                      <a:pt x="131803" y="262459"/>
                    </a:cubicBezTo>
                    <a:cubicBezTo>
                      <a:pt x="116934" y="260649"/>
                      <a:pt x="105209" y="248933"/>
                      <a:pt x="103399" y="234056"/>
                    </a:cubicBezTo>
                    <a:close/>
                    <a:moveTo>
                      <a:pt x="458205" y="125661"/>
                    </a:moveTo>
                    <a:cubicBezTo>
                      <a:pt x="423058" y="120479"/>
                      <a:pt x="388797" y="110478"/>
                      <a:pt x="356383" y="95943"/>
                    </a:cubicBezTo>
                    <a:cubicBezTo>
                      <a:pt x="328951" y="83275"/>
                      <a:pt x="295233" y="62510"/>
                      <a:pt x="279230" y="32507"/>
                    </a:cubicBezTo>
                    <a:cubicBezTo>
                      <a:pt x="345781" y="47994"/>
                      <a:pt x="407342" y="80036"/>
                      <a:pt x="458205" y="125661"/>
                    </a:cubicBezTo>
                    <a:moveTo>
                      <a:pt x="524880" y="287586"/>
                    </a:moveTo>
                    <a:cubicBezTo>
                      <a:pt x="524880" y="282328"/>
                      <a:pt x="520613" y="278061"/>
                      <a:pt x="515355" y="278061"/>
                    </a:cubicBezTo>
                    <a:lnTo>
                      <a:pt x="273325" y="278061"/>
                    </a:lnTo>
                    <a:cubicBezTo>
                      <a:pt x="290184" y="270460"/>
                      <a:pt x="302329" y="255153"/>
                      <a:pt x="305901" y="237008"/>
                    </a:cubicBezTo>
                    <a:lnTo>
                      <a:pt x="333333" y="256058"/>
                    </a:lnTo>
                    <a:lnTo>
                      <a:pt x="411628" y="256058"/>
                    </a:lnTo>
                    <a:cubicBezTo>
                      <a:pt x="464587" y="256058"/>
                      <a:pt x="514498" y="215767"/>
                      <a:pt x="514498" y="184621"/>
                    </a:cubicBezTo>
                    <a:cubicBezTo>
                      <a:pt x="514498" y="169952"/>
                      <a:pt x="506020" y="151855"/>
                      <a:pt x="490209" y="132805"/>
                    </a:cubicBezTo>
                    <a:lnTo>
                      <a:pt x="489542" y="131948"/>
                    </a:lnTo>
                    <a:cubicBezTo>
                      <a:pt x="451442" y="85561"/>
                      <a:pt x="370289" y="33459"/>
                      <a:pt x="267515" y="11170"/>
                    </a:cubicBezTo>
                    <a:cubicBezTo>
                      <a:pt x="266048" y="10418"/>
                      <a:pt x="264400" y="10056"/>
                      <a:pt x="262752" y="10123"/>
                    </a:cubicBezTo>
                    <a:cubicBezTo>
                      <a:pt x="230272" y="3274"/>
                      <a:pt x="197172" y="-259"/>
                      <a:pt x="163978" y="-450"/>
                    </a:cubicBezTo>
                    <a:lnTo>
                      <a:pt x="9197" y="-450"/>
                    </a:lnTo>
                    <a:cubicBezTo>
                      <a:pt x="3939" y="-450"/>
                      <a:pt x="-328" y="3817"/>
                      <a:pt x="-328" y="9075"/>
                    </a:cubicBezTo>
                    <a:cubicBezTo>
                      <a:pt x="-328" y="14333"/>
                      <a:pt x="3939" y="18600"/>
                      <a:pt x="9197" y="18600"/>
                    </a:cubicBezTo>
                    <a:lnTo>
                      <a:pt x="163978" y="18600"/>
                    </a:lnTo>
                    <a:cubicBezTo>
                      <a:pt x="194791" y="18591"/>
                      <a:pt x="225538" y="21524"/>
                      <a:pt x="255799" y="27363"/>
                    </a:cubicBezTo>
                    <a:cubicBezTo>
                      <a:pt x="267801" y="61272"/>
                      <a:pt x="299519" y="90895"/>
                      <a:pt x="348001" y="113088"/>
                    </a:cubicBezTo>
                    <a:cubicBezTo>
                      <a:pt x="389054" y="131385"/>
                      <a:pt x="432859" y="142749"/>
                      <a:pt x="477636" y="146711"/>
                    </a:cubicBezTo>
                    <a:cubicBezTo>
                      <a:pt x="487237" y="156941"/>
                      <a:pt x="493457" y="169876"/>
                      <a:pt x="495448" y="183764"/>
                    </a:cubicBezTo>
                    <a:cubicBezTo>
                      <a:pt x="495448" y="201480"/>
                      <a:pt x="457348" y="236151"/>
                      <a:pt x="411628" y="236151"/>
                    </a:cubicBezTo>
                    <a:lnTo>
                      <a:pt x="339143" y="236151"/>
                    </a:lnTo>
                    <a:lnTo>
                      <a:pt x="307520" y="214625"/>
                    </a:lnTo>
                    <a:lnTo>
                      <a:pt x="306853" y="214625"/>
                    </a:lnTo>
                    <a:cubicBezTo>
                      <a:pt x="306853" y="209367"/>
                      <a:pt x="302586" y="205100"/>
                      <a:pt x="297328" y="205100"/>
                    </a:cubicBezTo>
                    <a:cubicBezTo>
                      <a:pt x="292070" y="205100"/>
                      <a:pt x="287803" y="209367"/>
                      <a:pt x="287803" y="214625"/>
                    </a:cubicBezTo>
                    <a:lnTo>
                      <a:pt x="221128" y="214625"/>
                    </a:lnTo>
                    <a:cubicBezTo>
                      <a:pt x="221128" y="209367"/>
                      <a:pt x="216861" y="205100"/>
                      <a:pt x="211603" y="205100"/>
                    </a:cubicBezTo>
                    <a:cubicBezTo>
                      <a:pt x="206345" y="205100"/>
                      <a:pt x="202078" y="209367"/>
                      <a:pt x="202078" y="214625"/>
                    </a:cubicBezTo>
                    <a:lnTo>
                      <a:pt x="187790" y="214625"/>
                    </a:lnTo>
                    <a:cubicBezTo>
                      <a:pt x="187790" y="209367"/>
                      <a:pt x="183523" y="205100"/>
                      <a:pt x="178265" y="205100"/>
                    </a:cubicBezTo>
                    <a:cubicBezTo>
                      <a:pt x="173008" y="205100"/>
                      <a:pt x="168740" y="209367"/>
                      <a:pt x="168740" y="214625"/>
                    </a:cubicBezTo>
                    <a:lnTo>
                      <a:pt x="101399" y="214625"/>
                    </a:lnTo>
                    <a:cubicBezTo>
                      <a:pt x="101399" y="209367"/>
                      <a:pt x="97131" y="205100"/>
                      <a:pt x="91874" y="205100"/>
                    </a:cubicBezTo>
                    <a:cubicBezTo>
                      <a:pt x="86616" y="205100"/>
                      <a:pt x="82349" y="209367"/>
                      <a:pt x="82349" y="214625"/>
                    </a:cubicBezTo>
                    <a:lnTo>
                      <a:pt x="79491" y="214625"/>
                    </a:lnTo>
                    <a:lnTo>
                      <a:pt x="47868" y="236151"/>
                    </a:lnTo>
                    <a:lnTo>
                      <a:pt x="8625" y="236151"/>
                    </a:lnTo>
                    <a:cubicBezTo>
                      <a:pt x="3367" y="236151"/>
                      <a:pt x="-900" y="240418"/>
                      <a:pt x="-900" y="245676"/>
                    </a:cubicBezTo>
                    <a:cubicBezTo>
                      <a:pt x="-900" y="250934"/>
                      <a:pt x="3367" y="255201"/>
                      <a:pt x="8625" y="255201"/>
                    </a:cubicBezTo>
                    <a:lnTo>
                      <a:pt x="53774" y="255201"/>
                    </a:lnTo>
                    <a:lnTo>
                      <a:pt x="83206" y="235199"/>
                    </a:lnTo>
                    <a:cubicBezTo>
                      <a:pt x="86435" y="253906"/>
                      <a:pt x="98751" y="269793"/>
                      <a:pt x="116067" y="277585"/>
                    </a:cubicBezTo>
                    <a:lnTo>
                      <a:pt x="9197" y="277585"/>
                    </a:lnTo>
                    <a:cubicBezTo>
                      <a:pt x="3939" y="277585"/>
                      <a:pt x="-328" y="281852"/>
                      <a:pt x="-328" y="287110"/>
                    </a:cubicBezTo>
                    <a:cubicBezTo>
                      <a:pt x="-328" y="292367"/>
                      <a:pt x="3939" y="296635"/>
                      <a:pt x="9197" y="296635"/>
                    </a:cubicBezTo>
                    <a:lnTo>
                      <a:pt x="515355" y="296635"/>
                    </a:lnTo>
                    <a:cubicBezTo>
                      <a:pt x="520613" y="296635"/>
                      <a:pt x="524880" y="292367"/>
                      <a:pt x="524880" y="287110"/>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nvGrpSpPr>
            <p:cNvPr id="13" name="Graphic 66">
              <a:extLst>
                <a:ext uri="{FF2B5EF4-FFF2-40B4-BE49-F238E27FC236}">
                  <a16:creationId xmlns:a16="http://schemas.microsoft.com/office/drawing/2014/main" id="{05783226-DE3D-49FA-873E-8F463E6C91D1}"/>
                </a:ext>
              </a:extLst>
            </p:cNvPr>
            <p:cNvGrpSpPr>
              <a:grpSpLocks noChangeAspect="1"/>
            </p:cNvGrpSpPr>
            <p:nvPr/>
          </p:nvGrpSpPr>
          <p:grpSpPr bwMode="gray">
            <a:xfrm>
              <a:off x="7517948" y="501370"/>
              <a:ext cx="504000" cy="504000"/>
              <a:chOff x="1778065" y="1141065"/>
              <a:chExt cx="674941" cy="674941"/>
            </a:xfrm>
          </p:grpSpPr>
          <p:sp>
            <p:nvSpPr>
              <p:cNvPr id="14" name="Freeform: Shape 14">
                <a:extLst>
                  <a:ext uri="{FF2B5EF4-FFF2-40B4-BE49-F238E27FC236}">
                    <a16:creationId xmlns:a16="http://schemas.microsoft.com/office/drawing/2014/main" id="{73499992-B31E-4524-9331-A2A172653059}"/>
                  </a:ext>
                </a:extLst>
              </p:cNvPr>
              <p:cNvSpPr/>
              <p:nvPr/>
            </p:nvSpPr>
            <p:spPr bwMode="gray">
              <a:xfrm>
                <a:off x="1778065" y="1141065"/>
                <a:ext cx="674941" cy="674941"/>
              </a:xfrm>
              <a:custGeom>
                <a:avLst/>
                <a:gdLst>
                  <a:gd name="connsiteX0" fmla="*/ 336571 w 674941"/>
                  <a:gd name="connsiteY0" fmla="*/ 674491 h 674941"/>
                  <a:gd name="connsiteX1" fmla="*/ 674042 w 674941"/>
                  <a:gd name="connsiteY1" fmla="*/ 337021 h 674941"/>
                  <a:gd name="connsiteX2" fmla="*/ 336571 w 674941"/>
                  <a:gd name="connsiteY2" fmla="*/ -450 h 674941"/>
                  <a:gd name="connsiteX3" fmla="*/ -900 w 674941"/>
                  <a:gd name="connsiteY3" fmla="*/ 337021 h 674941"/>
                  <a:gd name="connsiteX4" fmla="*/ 336571 w 674941"/>
                  <a:gd name="connsiteY4" fmla="*/ 674491 h 67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941" h="674941">
                    <a:moveTo>
                      <a:pt x="336571" y="674491"/>
                    </a:moveTo>
                    <a:cubicBezTo>
                      <a:pt x="522947" y="674491"/>
                      <a:pt x="674042" y="523396"/>
                      <a:pt x="674042" y="337021"/>
                    </a:cubicBezTo>
                    <a:cubicBezTo>
                      <a:pt x="674042" y="150645"/>
                      <a:pt x="522947" y="-450"/>
                      <a:pt x="336571" y="-450"/>
                    </a:cubicBezTo>
                    <a:cubicBezTo>
                      <a:pt x="150195" y="-450"/>
                      <a:pt x="-900" y="150645"/>
                      <a:pt x="-900" y="337021"/>
                    </a:cubicBezTo>
                    <a:cubicBezTo>
                      <a:pt x="-843" y="523377"/>
                      <a:pt x="150214" y="674444"/>
                      <a:pt x="336571" y="674491"/>
                    </a:cubicBezTo>
                  </a:path>
                </a:pathLst>
              </a:custGeom>
              <a:solidFill>
                <a:srgbClr val="004491">
                  <a:alpha val="75000"/>
                </a:srgbClr>
              </a:solidFill>
              <a:ln w="9525" cap="flat">
                <a:noFill/>
                <a:prstDash val="solid"/>
                <a:miter/>
              </a:ln>
            </p:spPr>
            <p:txBody>
              <a:bodyPr rtlCol="0" anchor="ctr"/>
              <a:lstStyle/>
              <a:p>
                <a:pPr defTabSz="685792"/>
                <a:endParaRPr lang="en-GB" sz="1350">
                  <a:solidFill>
                    <a:prstClr val="black"/>
                  </a:solidFill>
                  <a:latin typeface="PFSquareSansPro-Regular"/>
                </a:endParaRPr>
              </a:p>
            </p:txBody>
          </p:sp>
          <p:sp>
            <p:nvSpPr>
              <p:cNvPr id="15" name="Freeform: Shape 16">
                <a:extLst>
                  <a:ext uri="{FF2B5EF4-FFF2-40B4-BE49-F238E27FC236}">
                    <a16:creationId xmlns:a16="http://schemas.microsoft.com/office/drawing/2014/main" id="{7D2E2F4C-660E-43AF-8F26-404ADB34B71D}"/>
                  </a:ext>
                </a:extLst>
              </p:cNvPr>
              <p:cNvSpPr/>
              <p:nvPr/>
            </p:nvSpPr>
            <p:spPr bwMode="gray">
              <a:xfrm>
                <a:off x="1876760" y="1240371"/>
                <a:ext cx="477074" cy="476680"/>
              </a:xfrm>
              <a:custGeom>
                <a:avLst/>
                <a:gdLst>
                  <a:gd name="connsiteX0" fmla="*/ 401134 w 477074"/>
                  <a:gd name="connsiteY0" fmla="*/ 435168 h 476680"/>
                  <a:gd name="connsiteX1" fmla="*/ 404563 w 477074"/>
                  <a:gd name="connsiteY1" fmla="*/ 435930 h 476680"/>
                  <a:gd name="connsiteX2" fmla="*/ 412954 w 477074"/>
                  <a:gd name="connsiteY2" fmla="*/ 427748 h 476680"/>
                  <a:gd name="connsiteX3" fmla="*/ 412373 w 477074"/>
                  <a:gd name="connsiteY3" fmla="*/ 424596 h 476680"/>
                  <a:gd name="connsiteX4" fmla="*/ 407992 w 477074"/>
                  <a:gd name="connsiteY4" fmla="*/ 420023 h 476680"/>
                  <a:gd name="connsiteX5" fmla="*/ 278928 w 477074"/>
                  <a:gd name="connsiteY5" fmla="*/ 331155 h 476680"/>
                  <a:gd name="connsiteX6" fmla="*/ 451997 w 477074"/>
                  <a:gd name="connsiteY6" fmla="*/ 331155 h 476680"/>
                  <a:gd name="connsiteX7" fmla="*/ 460379 w 477074"/>
                  <a:gd name="connsiteY7" fmla="*/ 322773 h 476680"/>
                  <a:gd name="connsiteX8" fmla="*/ 451997 w 477074"/>
                  <a:gd name="connsiteY8" fmla="*/ 314391 h 476680"/>
                  <a:gd name="connsiteX9" fmla="*/ 263593 w 477074"/>
                  <a:gd name="connsiteY9" fmla="*/ 314391 h 476680"/>
                  <a:gd name="connsiteX10" fmla="*/ 262640 w 477074"/>
                  <a:gd name="connsiteY10" fmla="*/ 313248 h 476680"/>
                  <a:gd name="connsiteX11" fmla="*/ 261593 w 477074"/>
                  <a:gd name="connsiteY11" fmla="*/ 311915 h 476680"/>
                  <a:gd name="connsiteX12" fmla="*/ 260545 w 477074"/>
                  <a:gd name="connsiteY12" fmla="*/ 310772 h 476680"/>
                  <a:gd name="connsiteX13" fmla="*/ 248734 w 477074"/>
                  <a:gd name="connsiteY13" fmla="*/ 322583 h 476680"/>
                  <a:gd name="connsiteX14" fmla="*/ 249496 w 477074"/>
                  <a:gd name="connsiteY14" fmla="*/ 323535 h 476680"/>
                  <a:gd name="connsiteX15" fmla="*/ 251211 w 477074"/>
                  <a:gd name="connsiteY15" fmla="*/ 325631 h 476680"/>
                  <a:gd name="connsiteX16" fmla="*/ 253306 w 477074"/>
                  <a:gd name="connsiteY16" fmla="*/ 328107 h 476680"/>
                  <a:gd name="connsiteX17" fmla="*/ 253782 w 477074"/>
                  <a:gd name="connsiteY17" fmla="*/ 328774 h 476680"/>
                  <a:gd name="connsiteX18" fmla="*/ 401134 w 477074"/>
                  <a:gd name="connsiteY18" fmla="*/ 435168 h 476680"/>
                  <a:gd name="connsiteX19" fmla="*/ 460284 w 477074"/>
                  <a:gd name="connsiteY19" fmla="*/ 239525 h 476680"/>
                  <a:gd name="connsiteX20" fmla="*/ 451997 w 477074"/>
                  <a:gd name="connsiteY20" fmla="*/ 231238 h 476680"/>
                  <a:gd name="connsiteX21" fmla="*/ 340078 w 477074"/>
                  <a:gd name="connsiteY21" fmla="*/ 231238 h 476680"/>
                  <a:gd name="connsiteX22" fmla="*/ 323410 w 477074"/>
                  <a:gd name="connsiteY22" fmla="*/ 247907 h 476680"/>
                  <a:gd name="connsiteX23" fmla="*/ 451997 w 477074"/>
                  <a:gd name="connsiteY23" fmla="*/ 247907 h 476680"/>
                  <a:gd name="connsiteX24" fmla="*/ 460284 w 477074"/>
                  <a:gd name="connsiteY24" fmla="*/ 239620 h 476680"/>
                  <a:gd name="connsiteX25" fmla="*/ 460284 w 477074"/>
                  <a:gd name="connsiteY25" fmla="*/ 239525 h 476680"/>
                  <a:gd name="connsiteX26" fmla="*/ 460284 w 477074"/>
                  <a:gd name="connsiteY26" fmla="*/ 175326 h 476680"/>
                  <a:gd name="connsiteX27" fmla="*/ 452093 w 477074"/>
                  <a:gd name="connsiteY27" fmla="*/ 166944 h 476680"/>
                  <a:gd name="connsiteX28" fmla="*/ 451997 w 477074"/>
                  <a:gd name="connsiteY28" fmla="*/ 166944 h 476680"/>
                  <a:gd name="connsiteX29" fmla="*/ 404372 w 477074"/>
                  <a:gd name="connsiteY29" fmla="*/ 166944 h 476680"/>
                  <a:gd name="connsiteX30" fmla="*/ 387608 w 477074"/>
                  <a:gd name="connsiteY30" fmla="*/ 183613 h 476680"/>
                  <a:gd name="connsiteX31" fmla="*/ 451997 w 477074"/>
                  <a:gd name="connsiteY31" fmla="*/ 183613 h 476680"/>
                  <a:gd name="connsiteX32" fmla="*/ 460284 w 477074"/>
                  <a:gd name="connsiteY32" fmla="*/ 175326 h 476680"/>
                  <a:gd name="connsiteX33" fmla="*/ 460284 w 477074"/>
                  <a:gd name="connsiteY33" fmla="*/ 258480 h 476680"/>
                  <a:gd name="connsiteX34" fmla="*/ 452093 w 477074"/>
                  <a:gd name="connsiteY34" fmla="*/ 250097 h 476680"/>
                  <a:gd name="connsiteX35" fmla="*/ 451997 w 477074"/>
                  <a:gd name="connsiteY35" fmla="*/ 250097 h 476680"/>
                  <a:gd name="connsiteX36" fmla="*/ 321219 w 477074"/>
                  <a:gd name="connsiteY36" fmla="*/ 250097 h 476680"/>
                  <a:gd name="connsiteX37" fmla="*/ 304455 w 477074"/>
                  <a:gd name="connsiteY37" fmla="*/ 266862 h 476680"/>
                  <a:gd name="connsiteX38" fmla="*/ 451997 w 477074"/>
                  <a:gd name="connsiteY38" fmla="*/ 266862 h 476680"/>
                  <a:gd name="connsiteX39" fmla="*/ 460284 w 477074"/>
                  <a:gd name="connsiteY39" fmla="*/ 258480 h 476680"/>
                  <a:gd name="connsiteX40" fmla="*/ 265117 w 477074"/>
                  <a:gd name="connsiteY40" fmla="*/ 365636 h 476680"/>
                  <a:gd name="connsiteX41" fmla="*/ 243305 w 477074"/>
                  <a:gd name="connsiteY41" fmla="*/ 342776 h 476680"/>
                  <a:gd name="connsiteX42" fmla="*/ 235303 w 477074"/>
                  <a:gd name="connsiteY42" fmla="*/ 342776 h 476680"/>
                  <a:gd name="connsiteX43" fmla="*/ 233398 w 477074"/>
                  <a:gd name="connsiteY43" fmla="*/ 346681 h 476680"/>
                  <a:gd name="connsiteX44" fmla="*/ 234827 w 477074"/>
                  <a:gd name="connsiteY44" fmla="*/ 350777 h 476680"/>
                  <a:gd name="connsiteX45" fmla="*/ 257211 w 477074"/>
                  <a:gd name="connsiteY45" fmla="*/ 374304 h 476680"/>
                  <a:gd name="connsiteX46" fmla="*/ 261212 w 477074"/>
                  <a:gd name="connsiteY46" fmla="*/ 375828 h 476680"/>
                  <a:gd name="connsiteX47" fmla="*/ 265212 w 477074"/>
                  <a:gd name="connsiteY47" fmla="*/ 374113 h 476680"/>
                  <a:gd name="connsiteX48" fmla="*/ 265269 w 477074"/>
                  <a:gd name="connsiteY48" fmla="*/ 366169 h 476680"/>
                  <a:gd name="connsiteX49" fmla="*/ 265212 w 477074"/>
                  <a:gd name="connsiteY49" fmla="*/ 366112 h 476680"/>
                  <a:gd name="connsiteX50" fmla="*/ 280738 w 477074"/>
                  <a:gd name="connsiteY50" fmla="*/ 387924 h 476680"/>
                  <a:gd name="connsiteX51" fmla="*/ 279404 w 477074"/>
                  <a:gd name="connsiteY51" fmla="*/ 392115 h 476680"/>
                  <a:gd name="connsiteX52" fmla="*/ 281405 w 477074"/>
                  <a:gd name="connsiteY52" fmla="*/ 395925 h 476680"/>
                  <a:gd name="connsiteX53" fmla="*/ 307122 w 477074"/>
                  <a:gd name="connsiteY53" fmla="*/ 415832 h 476680"/>
                  <a:gd name="connsiteX54" fmla="*/ 310360 w 477074"/>
                  <a:gd name="connsiteY54" fmla="*/ 416880 h 476680"/>
                  <a:gd name="connsiteX55" fmla="*/ 315028 w 477074"/>
                  <a:gd name="connsiteY55" fmla="*/ 414499 h 476680"/>
                  <a:gd name="connsiteX56" fmla="*/ 313780 w 477074"/>
                  <a:gd name="connsiteY56" fmla="*/ 406650 h 476680"/>
                  <a:gd name="connsiteX57" fmla="*/ 313695 w 477074"/>
                  <a:gd name="connsiteY57" fmla="*/ 406593 h 476680"/>
                  <a:gd name="connsiteX58" fmla="*/ 288739 w 477074"/>
                  <a:gd name="connsiteY58" fmla="*/ 387543 h 476680"/>
                  <a:gd name="connsiteX59" fmla="*/ 280738 w 477074"/>
                  <a:gd name="connsiteY59" fmla="*/ 388210 h 476680"/>
                  <a:gd name="connsiteX60" fmla="*/ 334078 w 477074"/>
                  <a:gd name="connsiteY60" fmla="*/ 434121 h 476680"/>
                  <a:gd name="connsiteX61" fmla="*/ 347984 w 477074"/>
                  <a:gd name="connsiteY61" fmla="*/ 442407 h 476680"/>
                  <a:gd name="connsiteX62" fmla="*/ 350842 w 477074"/>
                  <a:gd name="connsiteY62" fmla="*/ 443169 h 476680"/>
                  <a:gd name="connsiteX63" fmla="*/ 355700 w 477074"/>
                  <a:gd name="connsiteY63" fmla="*/ 440312 h 476680"/>
                  <a:gd name="connsiteX64" fmla="*/ 356271 w 477074"/>
                  <a:gd name="connsiteY64" fmla="*/ 436026 h 476680"/>
                  <a:gd name="connsiteX65" fmla="*/ 353604 w 477074"/>
                  <a:gd name="connsiteY65" fmla="*/ 432597 h 476680"/>
                  <a:gd name="connsiteX66" fmla="*/ 340078 w 477074"/>
                  <a:gd name="connsiteY66" fmla="*/ 424500 h 476680"/>
                  <a:gd name="connsiteX67" fmla="*/ 332011 w 477074"/>
                  <a:gd name="connsiteY67" fmla="*/ 424900 h 476680"/>
                  <a:gd name="connsiteX68" fmla="*/ 332402 w 477074"/>
                  <a:gd name="connsiteY68" fmla="*/ 432968 h 476680"/>
                  <a:gd name="connsiteX69" fmla="*/ 334078 w 477074"/>
                  <a:gd name="connsiteY69" fmla="*/ 434025 h 476680"/>
                  <a:gd name="connsiteX70" fmla="*/ 217016 w 477074"/>
                  <a:gd name="connsiteY70" fmla="*/ 353920 h 476680"/>
                  <a:gd name="connsiteX71" fmla="*/ 205490 w 477074"/>
                  <a:gd name="connsiteY71" fmla="*/ 365636 h 476680"/>
                  <a:gd name="connsiteX72" fmla="*/ 206348 w 477074"/>
                  <a:gd name="connsiteY72" fmla="*/ 366588 h 476680"/>
                  <a:gd name="connsiteX73" fmla="*/ 321791 w 477074"/>
                  <a:gd name="connsiteY73" fmla="*/ 462505 h 476680"/>
                  <a:gd name="connsiteX74" fmla="*/ 325982 w 477074"/>
                  <a:gd name="connsiteY74" fmla="*/ 463648 h 476680"/>
                  <a:gd name="connsiteX75" fmla="*/ 334364 w 477074"/>
                  <a:gd name="connsiteY75" fmla="*/ 455266 h 476680"/>
                  <a:gd name="connsiteX76" fmla="*/ 330363 w 477074"/>
                  <a:gd name="connsiteY76" fmla="*/ 448122 h 476680"/>
                  <a:gd name="connsiteX77" fmla="*/ 218635 w 477074"/>
                  <a:gd name="connsiteY77" fmla="*/ 355063 h 476680"/>
                  <a:gd name="connsiteX78" fmla="*/ 113384 w 477074"/>
                  <a:gd name="connsiteY78" fmla="*/ 18830 h 476680"/>
                  <a:gd name="connsiteX79" fmla="*/ 106316 w 477074"/>
                  <a:gd name="connsiteY79" fmla="*/ 9315 h 476680"/>
                  <a:gd name="connsiteX80" fmla="*/ 106240 w 477074"/>
                  <a:gd name="connsiteY80" fmla="*/ 9305 h 476680"/>
                  <a:gd name="connsiteX81" fmla="*/ 96715 w 477074"/>
                  <a:gd name="connsiteY81" fmla="*/ 16354 h 476680"/>
                  <a:gd name="connsiteX82" fmla="*/ 106240 w 477074"/>
                  <a:gd name="connsiteY82" fmla="*/ 166849 h 476680"/>
                  <a:gd name="connsiteX83" fmla="*/ 13086 w 477074"/>
                  <a:gd name="connsiteY83" fmla="*/ 166849 h 476680"/>
                  <a:gd name="connsiteX84" fmla="*/ 3855 w 477074"/>
                  <a:gd name="connsiteY84" fmla="*/ 174288 h 476680"/>
                  <a:gd name="connsiteX85" fmla="*/ 11304 w 477074"/>
                  <a:gd name="connsiteY85" fmla="*/ 183518 h 476680"/>
                  <a:gd name="connsiteX86" fmla="*/ 13086 w 477074"/>
                  <a:gd name="connsiteY86" fmla="*/ 183518 h 476680"/>
                  <a:gd name="connsiteX87" fmla="*/ 110240 w 477074"/>
                  <a:gd name="connsiteY87" fmla="*/ 183518 h 476680"/>
                  <a:gd name="connsiteX88" fmla="*/ 114336 w 477074"/>
                  <a:gd name="connsiteY88" fmla="*/ 198663 h 476680"/>
                  <a:gd name="connsiteX89" fmla="*/ 125194 w 477074"/>
                  <a:gd name="connsiteY89" fmla="*/ 231143 h 476680"/>
                  <a:gd name="connsiteX90" fmla="*/ 13562 w 477074"/>
                  <a:gd name="connsiteY90" fmla="*/ 231143 h 476680"/>
                  <a:gd name="connsiteX91" fmla="*/ 4332 w 477074"/>
                  <a:gd name="connsiteY91" fmla="*/ 238582 h 476680"/>
                  <a:gd name="connsiteX92" fmla="*/ 11780 w 477074"/>
                  <a:gd name="connsiteY92" fmla="*/ 247812 h 476680"/>
                  <a:gd name="connsiteX93" fmla="*/ 13562 w 477074"/>
                  <a:gd name="connsiteY93" fmla="*/ 247812 h 476680"/>
                  <a:gd name="connsiteX94" fmla="*/ 132338 w 477074"/>
                  <a:gd name="connsiteY94" fmla="*/ 247812 h 476680"/>
                  <a:gd name="connsiteX95" fmla="*/ 133291 w 477074"/>
                  <a:gd name="connsiteY95" fmla="*/ 250002 h 476680"/>
                  <a:gd name="connsiteX96" fmla="*/ 13562 w 477074"/>
                  <a:gd name="connsiteY96" fmla="*/ 250002 h 476680"/>
                  <a:gd name="connsiteX97" fmla="*/ 5180 w 477074"/>
                  <a:gd name="connsiteY97" fmla="*/ 258384 h 476680"/>
                  <a:gd name="connsiteX98" fmla="*/ 13562 w 477074"/>
                  <a:gd name="connsiteY98" fmla="*/ 266766 h 476680"/>
                  <a:gd name="connsiteX99" fmla="*/ 118813 w 477074"/>
                  <a:gd name="connsiteY99" fmla="*/ 266766 h 476680"/>
                  <a:gd name="connsiteX100" fmla="*/ 146721 w 477074"/>
                  <a:gd name="connsiteY100" fmla="*/ 238858 h 476680"/>
                  <a:gd name="connsiteX101" fmla="*/ 146721 w 477074"/>
                  <a:gd name="connsiteY101" fmla="*/ 237810 h 476680"/>
                  <a:gd name="connsiteX102" fmla="*/ 145673 w 477074"/>
                  <a:gd name="connsiteY102" fmla="*/ 235239 h 476680"/>
                  <a:gd name="connsiteX103" fmla="*/ 131195 w 477074"/>
                  <a:gd name="connsiteY103" fmla="*/ 193900 h 476680"/>
                  <a:gd name="connsiteX104" fmla="*/ 114146 w 477074"/>
                  <a:gd name="connsiteY104" fmla="*/ 18735 h 476680"/>
                  <a:gd name="connsiteX105" fmla="*/ 5560 w 477074"/>
                  <a:gd name="connsiteY105" fmla="*/ 322678 h 476680"/>
                  <a:gd name="connsiteX106" fmla="*/ 13943 w 477074"/>
                  <a:gd name="connsiteY106" fmla="*/ 331060 h 476680"/>
                  <a:gd name="connsiteX107" fmla="*/ 55091 w 477074"/>
                  <a:gd name="connsiteY107" fmla="*/ 331060 h 476680"/>
                  <a:gd name="connsiteX108" fmla="*/ 71759 w 477074"/>
                  <a:gd name="connsiteY108" fmla="*/ 314296 h 476680"/>
                  <a:gd name="connsiteX109" fmla="*/ 14038 w 477074"/>
                  <a:gd name="connsiteY109" fmla="*/ 314296 h 476680"/>
                  <a:gd name="connsiteX110" fmla="*/ 5656 w 477074"/>
                  <a:gd name="connsiteY110" fmla="*/ 322488 h 476680"/>
                  <a:gd name="connsiteX111" fmla="*/ 5656 w 477074"/>
                  <a:gd name="connsiteY111" fmla="*/ 322678 h 476680"/>
                  <a:gd name="connsiteX112" fmla="*/ 139006 w 477074"/>
                  <a:gd name="connsiteY112" fmla="*/ 38547 h 476680"/>
                  <a:gd name="connsiteX113" fmla="*/ 140053 w 477074"/>
                  <a:gd name="connsiteY113" fmla="*/ 24736 h 476680"/>
                  <a:gd name="connsiteX114" fmla="*/ 138910 w 477074"/>
                  <a:gd name="connsiteY114" fmla="*/ 20545 h 476680"/>
                  <a:gd name="connsiteX115" fmla="*/ 135101 w 477074"/>
                  <a:gd name="connsiteY115" fmla="*/ 18354 h 476680"/>
                  <a:gd name="connsiteX116" fmla="*/ 128814 w 477074"/>
                  <a:gd name="connsiteY116" fmla="*/ 23403 h 476680"/>
                  <a:gd name="connsiteX117" fmla="*/ 127671 w 477074"/>
                  <a:gd name="connsiteY117" fmla="*/ 37976 h 476680"/>
                  <a:gd name="connsiteX118" fmla="*/ 129100 w 477074"/>
                  <a:gd name="connsiteY118" fmla="*/ 42167 h 476680"/>
                  <a:gd name="connsiteX119" fmla="*/ 132910 w 477074"/>
                  <a:gd name="connsiteY119" fmla="*/ 43977 h 476680"/>
                  <a:gd name="connsiteX120" fmla="*/ 132910 w 477074"/>
                  <a:gd name="connsiteY120" fmla="*/ 43977 h 476680"/>
                  <a:gd name="connsiteX121" fmla="*/ 138625 w 477074"/>
                  <a:gd name="connsiteY121" fmla="*/ 38547 h 476680"/>
                  <a:gd name="connsiteX122" fmla="*/ 139863 w 477074"/>
                  <a:gd name="connsiteY122" fmla="*/ 95030 h 476680"/>
                  <a:gd name="connsiteX123" fmla="*/ 138339 w 477074"/>
                  <a:gd name="connsiteY123" fmla="*/ 66455 h 476680"/>
                  <a:gd name="connsiteX124" fmla="*/ 132529 w 477074"/>
                  <a:gd name="connsiteY124" fmla="*/ 60836 h 476680"/>
                  <a:gd name="connsiteX125" fmla="*/ 132529 w 477074"/>
                  <a:gd name="connsiteY125" fmla="*/ 60836 h 476680"/>
                  <a:gd name="connsiteX126" fmla="*/ 126909 w 477074"/>
                  <a:gd name="connsiteY126" fmla="*/ 66646 h 476680"/>
                  <a:gd name="connsiteX127" fmla="*/ 128529 w 477074"/>
                  <a:gd name="connsiteY127" fmla="*/ 95221 h 476680"/>
                  <a:gd name="connsiteX128" fmla="*/ 134243 w 477074"/>
                  <a:gd name="connsiteY128" fmla="*/ 100460 h 476680"/>
                  <a:gd name="connsiteX129" fmla="*/ 134719 w 477074"/>
                  <a:gd name="connsiteY129" fmla="*/ 100460 h 476680"/>
                  <a:gd name="connsiteX130" fmla="*/ 139863 w 477074"/>
                  <a:gd name="connsiteY130" fmla="*/ 94269 h 476680"/>
                  <a:gd name="connsiteX131" fmla="*/ 147388 w 477074"/>
                  <a:gd name="connsiteY131" fmla="*/ 154466 h 476680"/>
                  <a:gd name="connsiteX132" fmla="*/ 148150 w 477074"/>
                  <a:gd name="connsiteY132" fmla="*/ 150180 h 476680"/>
                  <a:gd name="connsiteX133" fmla="*/ 143197 w 477074"/>
                  <a:gd name="connsiteY133" fmla="*/ 122367 h 476680"/>
                  <a:gd name="connsiteX134" fmla="*/ 136215 w 477074"/>
                  <a:gd name="connsiteY134" fmla="*/ 118291 h 476680"/>
                  <a:gd name="connsiteX135" fmla="*/ 131957 w 477074"/>
                  <a:gd name="connsiteY135" fmla="*/ 123987 h 476680"/>
                  <a:gd name="connsiteX136" fmla="*/ 137101 w 477074"/>
                  <a:gd name="connsiteY136" fmla="*/ 152562 h 476680"/>
                  <a:gd name="connsiteX137" fmla="*/ 142625 w 477074"/>
                  <a:gd name="connsiteY137" fmla="*/ 157038 h 476680"/>
                  <a:gd name="connsiteX138" fmla="*/ 143864 w 477074"/>
                  <a:gd name="connsiteY138" fmla="*/ 157038 h 476680"/>
                  <a:gd name="connsiteX139" fmla="*/ 147388 w 477074"/>
                  <a:gd name="connsiteY139" fmla="*/ 154562 h 476680"/>
                  <a:gd name="connsiteX140" fmla="*/ 158913 w 477074"/>
                  <a:gd name="connsiteY140" fmla="*/ 191328 h 476680"/>
                  <a:gd name="connsiteX141" fmla="*/ 154912 w 477074"/>
                  <a:gd name="connsiteY141" fmla="*/ 177803 h 476680"/>
                  <a:gd name="connsiteX142" fmla="*/ 147959 w 477074"/>
                  <a:gd name="connsiteY142" fmla="*/ 173802 h 476680"/>
                  <a:gd name="connsiteX143" fmla="*/ 143959 w 477074"/>
                  <a:gd name="connsiteY143" fmla="*/ 180756 h 476680"/>
                  <a:gd name="connsiteX144" fmla="*/ 148055 w 477074"/>
                  <a:gd name="connsiteY144" fmla="*/ 194662 h 476680"/>
                  <a:gd name="connsiteX145" fmla="*/ 153198 w 477074"/>
                  <a:gd name="connsiteY145" fmla="*/ 210093 h 476680"/>
                  <a:gd name="connsiteX146" fmla="*/ 158532 w 477074"/>
                  <a:gd name="connsiteY146" fmla="*/ 213903 h 476680"/>
                  <a:gd name="connsiteX147" fmla="*/ 163676 w 477074"/>
                  <a:gd name="connsiteY147" fmla="*/ 210664 h 476680"/>
                  <a:gd name="connsiteX148" fmla="*/ 163676 w 477074"/>
                  <a:gd name="connsiteY148" fmla="*/ 206378 h 476680"/>
                  <a:gd name="connsiteX149" fmla="*/ 158723 w 477074"/>
                  <a:gd name="connsiteY149" fmla="*/ 191328 h 476680"/>
                  <a:gd name="connsiteX150" fmla="*/ 201776 w 477074"/>
                  <a:gd name="connsiteY150" fmla="*/ 182851 h 476680"/>
                  <a:gd name="connsiteX151" fmla="*/ 218539 w 477074"/>
                  <a:gd name="connsiteY151" fmla="*/ 166182 h 476680"/>
                  <a:gd name="connsiteX152" fmla="*/ 186726 w 477074"/>
                  <a:gd name="connsiteY152" fmla="*/ 166182 h 476680"/>
                  <a:gd name="connsiteX153" fmla="*/ 174153 w 477074"/>
                  <a:gd name="connsiteY153" fmla="*/ 26355 h 476680"/>
                  <a:gd name="connsiteX154" fmla="*/ 167466 w 477074"/>
                  <a:gd name="connsiteY154" fmla="*/ 16897 h 476680"/>
                  <a:gd name="connsiteX155" fmla="*/ 167009 w 477074"/>
                  <a:gd name="connsiteY155" fmla="*/ 16830 h 476680"/>
                  <a:gd name="connsiteX156" fmla="*/ 157484 w 477074"/>
                  <a:gd name="connsiteY156" fmla="*/ 24069 h 476680"/>
                  <a:gd name="connsiteX157" fmla="*/ 172343 w 477074"/>
                  <a:gd name="connsiteY157" fmla="*/ 177136 h 476680"/>
                  <a:gd name="connsiteX158" fmla="*/ 172343 w 477074"/>
                  <a:gd name="connsiteY158" fmla="*/ 177136 h 476680"/>
                  <a:gd name="connsiteX159" fmla="*/ 173010 w 477074"/>
                  <a:gd name="connsiteY159" fmla="*/ 179517 h 476680"/>
                  <a:gd name="connsiteX160" fmla="*/ 173867 w 477074"/>
                  <a:gd name="connsiteY160" fmla="*/ 182565 h 476680"/>
                  <a:gd name="connsiteX161" fmla="*/ 179963 w 477074"/>
                  <a:gd name="connsiteY161" fmla="*/ 201139 h 476680"/>
                  <a:gd name="connsiteX162" fmla="*/ 180725 w 477074"/>
                  <a:gd name="connsiteY162" fmla="*/ 203235 h 476680"/>
                  <a:gd name="connsiteX163" fmla="*/ 193965 w 477074"/>
                  <a:gd name="connsiteY163" fmla="*/ 189899 h 476680"/>
                  <a:gd name="connsiteX164" fmla="*/ 193965 w 477074"/>
                  <a:gd name="connsiteY164" fmla="*/ 189138 h 476680"/>
                  <a:gd name="connsiteX165" fmla="*/ 192727 w 477074"/>
                  <a:gd name="connsiteY165" fmla="*/ 185518 h 476680"/>
                  <a:gd name="connsiteX166" fmla="*/ 191584 w 477074"/>
                  <a:gd name="connsiteY166" fmla="*/ 182280 h 476680"/>
                  <a:gd name="connsiteX167" fmla="*/ 431804 w 477074"/>
                  <a:gd name="connsiteY167" fmla="*/ 13211 h 476680"/>
                  <a:gd name="connsiteX168" fmla="*/ 431823 w 477074"/>
                  <a:gd name="connsiteY168" fmla="*/ 1895 h 476680"/>
                  <a:gd name="connsiteX169" fmla="*/ 431804 w 477074"/>
                  <a:gd name="connsiteY169" fmla="*/ 1876 h 476680"/>
                  <a:gd name="connsiteX170" fmla="*/ 420946 w 477074"/>
                  <a:gd name="connsiteY170" fmla="*/ 1305 h 476680"/>
                  <a:gd name="connsiteX171" fmla="*/ 420946 w 477074"/>
                  <a:gd name="connsiteY171" fmla="*/ 1305 h 476680"/>
                  <a:gd name="connsiteX172" fmla="*/ 398467 w 477074"/>
                  <a:gd name="connsiteY172" fmla="*/ 23783 h 476680"/>
                  <a:gd name="connsiteX173" fmla="*/ 392752 w 477074"/>
                  <a:gd name="connsiteY173" fmla="*/ 18069 h 476680"/>
                  <a:gd name="connsiteX174" fmla="*/ 381417 w 477074"/>
                  <a:gd name="connsiteY174" fmla="*/ 29498 h 476680"/>
                  <a:gd name="connsiteX175" fmla="*/ 387037 w 477074"/>
                  <a:gd name="connsiteY175" fmla="*/ 35214 h 476680"/>
                  <a:gd name="connsiteX176" fmla="*/ 372654 w 477074"/>
                  <a:gd name="connsiteY176" fmla="*/ 49501 h 476680"/>
                  <a:gd name="connsiteX177" fmla="*/ 367034 w 477074"/>
                  <a:gd name="connsiteY177" fmla="*/ 43881 h 476680"/>
                  <a:gd name="connsiteX178" fmla="*/ 355604 w 477074"/>
                  <a:gd name="connsiteY178" fmla="*/ 55311 h 476680"/>
                  <a:gd name="connsiteX179" fmla="*/ 361224 w 477074"/>
                  <a:gd name="connsiteY179" fmla="*/ 60931 h 476680"/>
                  <a:gd name="connsiteX180" fmla="*/ 346937 w 477074"/>
                  <a:gd name="connsiteY180" fmla="*/ 75314 h 476680"/>
                  <a:gd name="connsiteX181" fmla="*/ 341221 w 477074"/>
                  <a:gd name="connsiteY181" fmla="*/ 69694 h 476680"/>
                  <a:gd name="connsiteX182" fmla="*/ 329792 w 477074"/>
                  <a:gd name="connsiteY182" fmla="*/ 81029 h 476680"/>
                  <a:gd name="connsiteX183" fmla="*/ 335507 w 477074"/>
                  <a:gd name="connsiteY183" fmla="*/ 86744 h 476680"/>
                  <a:gd name="connsiteX184" fmla="*/ 321124 w 477074"/>
                  <a:gd name="connsiteY184" fmla="*/ 101127 h 476680"/>
                  <a:gd name="connsiteX185" fmla="*/ 315504 w 477074"/>
                  <a:gd name="connsiteY185" fmla="*/ 95412 h 476680"/>
                  <a:gd name="connsiteX186" fmla="*/ 304074 w 477074"/>
                  <a:gd name="connsiteY186" fmla="*/ 106841 h 476680"/>
                  <a:gd name="connsiteX187" fmla="*/ 309694 w 477074"/>
                  <a:gd name="connsiteY187" fmla="*/ 112556 h 476680"/>
                  <a:gd name="connsiteX188" fmla="*/ 295406 w 477074"/>
                  <a:gd name="connsiteY188" fmla="*/ 126939 h 476680"/>
                  <a:gd name="connsiteX189" fmla="*/ 289691 w 477074"/>
                  <a:gd name="connsiteY189" fmla="*/ 121224 h 476680"/>
                  <a:gd name="connsiteX190" fmla="*/ 278261 w 477074"/>
                  <a:gd name="connsiteY190" fmla="*/ 132654 h 476680"/>
                  <a:gd name="connsiteX191" fmla="*/ 283977 w 477074"/>
                  <a:gd name="connsiteY191" fmla="*/ 138369 h 476680"/>
                  <a:gd name="connsiteX192" fmla="*/ 269594 w 477074"/>
                  <a:gd name="connsiteY192" fmla="*/ 152657 h 476680"/>
                  <a:gd name="connsiteX193" fmla="*/ 263878 w 477074"/>
                  <a:gd name="connsiteY193" fmla="*/ 147037 h 476680"/>
                  <a:gd name="connsiteX194" fmla="*/ 252448 w 477074"/>
                  <a:gd name="connsiteY194" fmla="*/ 158467 h 476680"/>
                  <a:gd name="connsiteX195" fmla="*/ 258164 w 477074"/>
                  <a:gd name="connsiteY195" fmla="*/ 164087 h 476680"/>
                  <a:gd name="connsiteX196" fmla="*/ 243781 w 477074"/>
                  <a:gd name="connsiteY196" fmla="*/ 178470 h 476680"/>
                  <a:gd name="connsiteX197" fmla="*/ 238161 w 477074"/>
                  <a:gd name="connsiteY197" fmla="*/ 172850 h 476680"/>
                  <a:gd name="connsiteX198" fmla="*/ 226541 w 477074"/>
                  <a:gd name="connsiteY198" fmla="*/ 183708 h 476680"/>
                  <a:gd name="connsiteX199" fmla="*/ 232255 w 477074"/>
                  <a:gd name="connsiteY199" fmla="*/ 189423 h 476680"/>
                  <a:gd name="connsiteX200" fmla="*/ 218063 w 477074"/>
                  <a:gd name="connsiteY200" fmla="*/ 203711 h 476680"/>
                  <a:gd name="connsiteX201" fmla="*/ 212348 w 477074"/>
                  <a:gd name="connsiteY201" fmla="*/ 197996 h 476680"/>
                  <a:gd name="connsiteX202" fmla="*/ 200918 w 477074"/>
                  <a:gd name="connsiteY202" fmla="*/ 209426 h 476680"/>
                  <a:gd name="connsiteX203" fmla="*/ 206633 w 477074"/>
                  <a:gd name="connsiteY203" fmla="*/ 215141 h 476680"/>
                  <a:gd name="connsiteX204" fmla="*/ 192251 w 477074"/>
                  <a:gd name="connsiteY204" fmla="*/ 229428 h 476680"/>
                  <a:gd name="connsiteX205" fmla="*/ 186631 w 477074"/>
                  <a:gd name="connsiteY205" fmla="*/ 223808 h 476680"/>
                  <a:gd name="connsiteX206" fmla="*/ 175201 w 477074"/>
                  <a:gd name="connsiteY206" fmla="*/ 235239 h 476680"/>
                  <a:gd name="connsiteX207" fmla="*/ 180821 w 477074"/>
                  <a:gd name="connsiteY207" fmla="*/ 240858 h 476680"/>
                  <a:gd name="connsiteX208" fmla="*/ 166533 w 477074"/>
                  <a:gd name="connsiteY208" fmla="*/ 255241 h 476680"/>
                  <a:gd name="connsiteX209" fmla="*/ 160818 w 477074"/>
                  <a:gd name="connsiteY209" fmla="*/ 249621 h 476680"/>
                  <a:gd name="connsiteX210" fmla="*/ 149388 w 477074"/>
                  <a:gd name="connsiteY210" fmla="*/ 261051 h 476680"/>
                  <a:gd name="connsiteX211" fmla="*/ 155103 w 477074"/>
                  <a:gd name="connsiteY211" fmla="*/ 266671 h 476680"/>
                  <a:gd name="connsiteX212" fmla="*/ 140816 w 477074"/>
                  <a:gd name="connsiteY212" fmla="*/ 281149 h 476680"/>
                  <a:gd name="connsiteX213" fmla="*/ 135101 w 477074"/>
                  <a:gd name="connsiteY213" fmla="*/ 275434 h 476680"/>
                  <a:gd name="connsiteX214" fmla="*/ 123766 w 477074"/>
                  <a:gd name="connsiteY214" fmla="*/ 286864 h 476680"/>
                  <a:gd name="connsiteX215" fmla="*/ 129385 w 477074"/>
                  <a:gd name="connsiteY215" fmla="*/ 292579 h 476680"/>
                  <a:gd name="connsiteX216" fmla="*/ 115003 w 477074"/>
                  <a:gd name="connsiteY216" fmla="*/ 306962 h 476680"/>
                  <a:gd name="connsiteX217" fmla="*/ 109383 w 477074"/>
                  <a:gd name="connsiteY217" fmla="*/ 301247 h 476680"/>
                  <a:gd name="connsiteX218" fmla="*/ 97953 w 477074"/>
                  <a:gd name="connsiteY218" fmla="*/ 312677 h 476680"/>
                  <a:gd name="connsiteX219" fmla="*/ 103668 w 477074"/>
                  <a:gd name="connsiteY219" fmla="*/ 318392 h 476680"/>
                  <a:gd name="connsiteX220" fmla="*/ 89286 w 477074"/>
                  <a:gd name="connsiteY220" fmla="*/ 332679 h 476680"/>
                  <a:gd name="connsiteX221" fmla="*/ 83666 w 477074"/>
                  <a:gd name="connsiteY221" fmla="*/ 327536 h 476680"/>
                  <a:gd name="connsiteX222" fmla="*/ 72235 w 477074"/>
                  <a:gd name="connsiteY222" fmla="*/ 338966 h 476680"/>
                  <a:gd name="connsiteX223" fmla="*/ 77951 w 477074"/>
                  <a:gd name="connsiteY223" fmla="*/ 344586 h 476680"/>
                  <a:gd name="connsiteX224" fmla="*/ 63568 w 477074"/>
                  <a:gd name="connsiteY224" fmla="*/ 358968 h 476680"/>
                  <a:gd name="connsiteX225" fmla="*/ 57948 w 477074"/>
                  <a:gd name="connsiteY225" fmla="*/ 353348 h 476680"/>
                  <a:gd name="connsiteX226" fmla="*/ 46518 w 477074"/>
                  <a:gd name="connsiteY226" fmla="*/ 364683 h 476680"/>
                  <a:gd name="connsiteX227" fmla="*/ 52138 w 477074"/>
                  <a:gd name="connsiteY227" fmla="*/ 370398 h 476680"/>
                  <a:gd name="connsiteX228" fmla="*/ 37564 w 477074"/>
                  <a:gd name="connsiteY228" fmla="*/ 384686 h 476680"/>
                  <a:gd name="connsiteX229" fmla="*/ 31945 w 477074"/>
                  <a:gd name="connsiteY229" fmla="*/ 378971 h 476680"/>
                  <a:gd name="connsiteX230" fmla="*/ 20515 w 477074"/>
                  <a:gd name="connsiteY230" fmla="*/ 390401 h 476680"/>
                  <a:gd name="connsiteX231" fmla="*/ 26230 w 477074"/>
                  <a:gd name="connsiteY231" fmla="*/ 396116 h 476680"/>
                  <a:gd name="connsiteX232" fmla="*/ 1465 w 477074"/>
                  <a:gd name="connsiteY232" fmla="*/ 420786 h 476680"/>
                  <a:gd name="connsiteX233" fmla="*/ 1465 w 477074"/>
                  <a:gd name="connsiteY233" fmla="*/ 432215 h 476680"/>
                  <a:gd name="connsiteX234" fmla="*/ 12895 w 477074"/>
                  <a:gd name="connsiteY234" fmla="*/ 432215 h 476680"/>
                  <a:gd name="connsiteX235" fmla="*/ 474191 w 477074"/>
                  <a:gd name="connsiteY235" fmla="*/ 43691 h 476680"/>
                  <a:gd name="connsiteX236" fmla="*/ 463142 w 477074"/>
                  <a:gd name="connsiteY236" fmla="*/ 43691 h 476680"/>
                  <a:gd name="connsiteX237" fmla="*/ 463142 w 477074"/>
                  <a:gd name="connsiteY237" fmla="*/ 43691 h 476680"/>
                  <a:gd name="connsiteX238" fmla="*/ 463142 w 477074"/>
                  <a:gd name="connsiteY238" fmla="*/ 43691 h 476680"/>
                  <a:gd name="connsiteX239" fmla="*/ 463142 w 477074"/>
                  <a:gd name="connsiteY239" fmla="*/ 43691 h 476680"/>
                  <a:gd name="connsiteX240" fmla="*/ 441234 w 477074"/>
                  <a:gd name="connsiteY240" fmla="*/ 65598 h 476680"/>
                  <a:gd name="connsiteX241" fmla="*/ 413802 w 477074"/>
                  <a:gd name="connsiteY241" fmla="*/ 38071 h 476680"/>
                  <a:gd name="connsiteX242" fmla="*/ 402372 w 477074"/>
                  <a:gd name="connsiteY242" fmla="*/ 49501 h 476680"/>
                  <a:gd name="connsiteX243" fmla="*/ 429804 w 477074"/>
                  <a:gd name="connsiteY243" fmla="*/ 77028 h 476680"/>
                  <a:gd name="connsiteX244" fmla="*/ 415517 w 477074"/>
                  <a:gd name="connsiteY244" fmla="*/ 91411 h 476680"/>
                  <a:gd name="connsiteX245" fmla="*/ 387989 w 477074"/>
                  <a:gd name="connsiteY245" fmla="*/ 63884 h 476680"/>
                  <a:gd name="connsiteX246" fmla="*/ 376559 w 477074"/>
                  <a:gd name="connsiteY246" fmla="*/ 75314 h 476680"/>
                  <a:gd name="connsiteX247" fmla="*/ 404087 w 477074"/>
                  <a:gd name="connsiteY247" fmla="*/ 102841 h 476680"/>
                  <a:gd name="connsiteX248" fmla="*/ 389704 w 477074"/>
                  <a:gd name="connsiteY248" fmla="*/ 117129 h 476680"/>
                  <a:gd name="connsiteX249" fmla="*/ 361986 w 477074"/>
                  <a:gd name="connsiteY249" fmla="*/ 89411 h 476680"/>
                  <a:gd name="connsiteX250" fmla="*/ 350556 w 477074"/>
                  <a:gd name="connsiteY250" fmla="*/ 100746 h 476680"/>
                  <a:gd name="connsiteX251" fmla="*/ 378083 w 477074"/>
                  <a:gd name="connsiteY251" fmla="*/ 128273 h 476680"/>
                  <a:gd name="connsiteX252" fmla="*/ 363701 w 477074"/>
                  <a:gd name="connsiteY252" fmla="*/ 142656 h 476680"/>
                  <a:gd name="connsiteX253" fmla="*/ 336269 w 477074"/>
                  <a:gd name="connsiteY253" fmla="*/ 115128 h 476680"/>
                  <a:gd name="connsiteX254" fmla="*/ 324839 w 477074"/>
                  <a:gd name="connsiteY254" fmla="*/ 126558 h 476680"/>
                  <a:gd name="connsiteX255" fmla="*/ 352271 w 477074"/>
                  <a:gd name="connsiteY255" fmla="*/ 154086 h 476680"/>
                  <a:gd name="connsiteX256" fmla="*/ 337983 w 477074"/>
                  <a:gd name="connsiteY256" fmla="*/ 168468 h 476680"/>
                  <a:gd name="connsiteX257" fmla="*/ 310456 w 477074"/>
                  <a:gd name="connsiteY257" fmla="*/ 140941 h 476680"/>
                  <a:gd name="connsiteX258" fmla="*/ 299026 w 477074"/>
                  <a:gd name="connsiteY258" fmla="*/ 152371 h 476680"/>
                  <a:gd name="connsiteX259" fmla="*/ 326553 w 477074"/>
                  <a:gd name="connsiteY259" fmla="*/ 179898 h 476680"/>
                  <a:gd name="connsiteX260" fmla="*/ 312266 w 477074"/>
                  <a:gd name="connsiteY260" fmla="*/ 194186 h 476680"/>
                  <a:gd name="connsiteX261" fmla="*/ 284738 w 477074"/>
                  <a:gd name="connsiteY261" fmla="*/ 166658 h 476680"/>
                  <a:gd name="connsiteX262" fmla="*/ 273403 w 477074"/>
                  <a:gd name="connsiteY262" fmla="*/ 178089 h 476680"/>
                  <a:gd name="connsiteX263" fmla="*/ 300835 w 477074"/>
                  <a:gd name="connsiteY263" fmla="*/ 205616 h 476680"/>
                  <a:gd name="connsiteX264" fmla="*/ 286453 w 477074"/>
                  <a:gd name="connsiteY264" fmla="*/ 219903 h 476680"/>
                  <a:gd name="connsiteX265" fmla="*/ 259021 w 477074"/>
                  <a:gd name="connsiteY265" fmla="*/ 192471 h 476680"/>
                  <a:gd name="connsiteX266" fmla="*/ 247591 w 477074"/>
                  <a:gd name="connsiteY266" fmla="*/ 203806 h 476680"/>
                  <a:gd name="connsiteX267" fmla="*/ 275118 w 477074"/>
                  <a:gd name="connsiteY267" fmla="*/ 231333 h 476680"/>
                  <a:gd name="connsiteX268" fmla="*/ 260736 w 477074"/>
                  <a:gd name="connsiteY268" fmla="*/ 245716 h 476680"/>
                  <a:gd name="connsiteX269" fmla="*/ 233208 w 477074"/>
                  <a:gd name="connsiteY269" fmla="*/ 218189 h 476680"/>
                  <a:gd name="connsiteX270" fmla="*/ 221778 w 477074"/>
                  <a:gd name="connsiteY270" fmla="*/ 229619 h 476680"/>
                  <a:gd name="connsiteX271" fmla="*/ 249305 w 477074"/>
                  <a:gd name="connsiteY271" fmla="*/ 257146 h 476680"/>
                  <a:gd name="connsiteX272" fmla="*/ 234923 w 477074"/>
                  <a:gd name="connsiteY272" fmla="*/ 271529 h 476680"/>
                  <a:gd name="connsiteX273" fmla="*/ 207491 w 477074"/>
                  <a:gd name="connsiteY273" fmla="*/ 244382 h 476680"/>
                  <a:gd name="connsiteX274" fmla="*/ 196060 w 477074"/>
                  <a:gd name="connsiteY274" fmla="*/ 255813 h 476680"/>
                  <a:gd name="connsiteX275" fmla="*/ 223493 w 477074"/>
                  <a:gd name="connsiteY275" fmla="*/ 283340 h 476680"/>
                  <a:gd name="connsiteX276" fmla="*/ 209205 w 477074"/>
                  <a:gd name="connsiteY276" fmla="*/ 297722 h 476680"/>
                  <a:gd name="connsiteX277" fmla="*/ 181583 w 477074"/>
                  <a:gd name="connsiteY277" fmla="*/ 270386 h 476680"/>
                  <a:gd name="connsiteX278" fmla="*/ 170153 w 477074"/>
                  <a:gd name="connsiteY278" fmla="*/ 281816 h 476680"/>
                  <a:gd name="connsiteX279" fmla="*/ 197680 w 477074"/>
                  <a:gd name="connsiteY279" fmla="*/ 309248 h 476680"/>
                  <a:gd name="connsiteX280" fmla="*/ 183297 w 477074"/>
                  <a:gd name="connsiteY280" fmla="*/ 323631 h 476680"/>
                  <a:gd name="connsiteX281" fmla="*/ 155770 w 477074"/>
                  <a:gd name="connsiteY281" fmla="*/ 296103 h 476680"/>
                  <a:gd name="connsiteX282" fmla="*/ 144340 w 477074"/>
                  <a:gd name="connsiteY282" fmla="*/ 307533 h 476680"/>
                  <a:gd name="connsiteX283" fmla="*/ 171867 w 477074"/>
                  <a:gd name="connsiteY283" fmla="*/ 335061 h 476680"/>
                  <a:gd name="connsiteX284" fmla="*/ 157484 w 477074"/>
                  <a:gd name="connsiteY284" fmla="*/ 349443 h 476680"/>
                  <a:gd name="connsiteX285" fmla="*/ 130052 w 477074"/>
                  <a:gd name="connsiteY285" fmla="*/ 321916 h 476680"/>
                  <a:gd name="connsiteX286" fmla="*/ 118622 w 477074"/>
                  <a:gd name="connsiteY286" fmla="*/ 333346 h 476680"/>
                  <a:gd name="connsiteX287" fmla="*/ 146150 w 477074"/>
                  <a:gd name="connsiteY287" fmla="*/ 360873 h 476680"/>
                  <a:gd name="connsiteX288" fmla="*/ 131767 w 477074"/>
                  <a:gd name="connsiteY288" fmla="*/ 375161 h 476680"/>
                  <a:gd name="connsiteX289" fmla="*/ 104239 w 477074"/>
                  <a:gd name="connsiteY289" fmla="*/ 347633 h 476680"/>
                  <a:gd name="connsiteX290" fmla="*/ 92810 w 477074"/>
                  <a:gd name="connsiteY290" fmla="*/ 359064 h 476680"/>
                  <a:gd name="connsiteX291" fmla="*/ 120337 w 477074"/>
                  <a:gd name="connsiteY291" fmla="*/ 386496 h 476680"/>
                  <a:gd name="connsiteX292" fmla="*/ 105954 w 477074"/>
                  <a:gd name="connsiteY292" fmla="*/ 400878 h 476680"/>
                  <a:gd name="connsiteX293" fmla="*/ 78522 w 477074"/>
                  <a:gd name="connsiteY293" fmla="*/ 373446 h 476680"/>
                  <a:gd name="connsiteX294" fmla="*/ 67092 w 477074"/>
                  <a:gd name="connsiteY294" fmla="*/ 384876 h 476680"/>
                  <a:gd name="connsiteX295" fmla="*/ 94524 w 477074"/>
                  <a:gd name="connsiteY295" fmla="*/ 412308 h 476680"/>
                  <a:gd name="connsiteX296" fmla="*/ 80237 w 477074"/>
                  <a:gd name="connsiteY296" fmla="*/ 426691 h 476680"/>
                  <a:gd name="connsiteX297" fmla="*/ 52709 w 477074"/>
                  <a:gd name="connsiteY297" fmla="*/ 399164 h 476680"/>
                  <a:gd name="connsiteX298" fmla="*/ 41279 w 477074"/>
                  <a:gd name="connsiteY298" fmla="*/ 410594 h 476680"/>
                  <a:gd name="connsiteX299" fmla="*/ 68807 w 477074"/>
                  <a:gd name="connsiteY299" fmla="*/ 438121 h 476680"/>
                  <a:gd name="connsiteX300" fmla="*/ 41565 w 477074"/>
                  <a:gd name="connsiteY300" fmla="*/ 465363 h 476680"/>
                  <a:gd name="connsiteX301" fmla="*/ 42327 w 477074"/>
                  <a:gd name="connsiteY301" fmla="*/ 465363 h 476680"/>
                  <a:gd name="connsiteX302" fmla="*/ 46928 w 477074"/>
                  <a:gd name="connsiteY302" fmla="*/ 475697 h 476680"/>
                  <a:gd name="connsiteX303" fmla="*/ 54233 w 477074"/>
                  <a:gd name="connsiteY303" fmla="*/ 474888 h 476680"/>
                  <a:gd name="connsiteX304" fmla="*/ 54233 w 477074"/>
                  <a:gd name="connsiteY304" fmla="*/ 474888 h 476680"/>
                  <a:gd name="connsiteX305" fmla="*/ 80141 w 477074"/>
                  <a:gd name="connsiteY305" fmla="*/ 449075 h 476680"/>
                  <a:gd name="connsiteX306" fmla="*/ 90429 w 477074"/>
                  <a:gd name="connsiteY306" fmla="*/ 459362 h 476680"/>
                  <a:gd name="connsiteX307" fmla="*/ 101858 w 477074"/>
                  <a:gd name="connsiteY307" fmla="*/ 447932 h 476680"/>
                  <a:gd name="connsiteX308" fmla="*/ 91476 w 477074"/>
                  <a:gd name="connsiteY308" fmla="*/ 437645 h 476680"/>
                  <a:gd name="connsiteX309" fmla="*/ 105859 w 477074"/>
                  <a:gd name="connsiteY309" fmla="*/ 423262 h 476680"/>
                  <a:gd name="connsiteX310" fmla="*/ 116146 w 477074"/>
                  <a:gd name="connsiteY310" fmla="*/ 433549 h 476680"/>
                  <a:gd name="connsiteX311" fmla="*/ 127576 w 477074"/>
                  <a:gd name="connsiteY311" fmla="*/ 422119 h 476680"/>
                  <a:gd name="connsiteX312" fmla="*/ 117289 w 477074"/>
                  <a:gd name="connsiteY312" fmla="*/ 411832 h 476680"/>
                  <a:gd name="connsiteX313" fmla="*/ 131671 w 477074"/>
                  <a:gd name="connsiteY313" fmla="*/ 397449 h 476680"/>
                  <a:gd name="connsiteX314" fmla="*/ 141959 w 477074"/>
                  <a:gd name="connsiteY314" fmla="*/ 407831 h 476680"/>
                  <a:gd name="connsiteX315" fmla="*/ 153389 w 477074"/>
                  <a:gd name="connsiteY315" fmla="*/ 396402 h 476680"/>
                  <a:gd name="connsiteX316" fmla="*/ 143101 w 477074"/>
                  <a:gd name="connsiteY316" fmla="*/ 386019 h 476680"/>
                  <a:gd name="connsiteX317" fmla="*/ 157389 w 477074"/>
                  <a:gd name="connsiteY317" fmla="*/ 371732 h 476680"/>
                  <a:gd name="connsiteX318" fmla="*/ 167771 w 477074"/>
                  <a:gd name="connsiteY318" fmla="*/ 382019 h 476680"/>
                  <a:gd name="connsiteX319" fmla="*/ 179106 w 477074"/>
                  <a:gd name="connsiteY319" fmla="*/ 370589 h 476680"/>
                  <a:gd name="connsiteX320" fmla="*/ 169391 w 477074"/>
                  <a:gd name="connsiteY320" fmla="*/ 360683 h 476680"/>
                  <a:gd name="connsiteX321" fmla="*/ 183773 w 477074"/>
                  <a:gd name="connsiteY321" fmla="*/ 346300 h 476680"/>
                  <a:gd name="connsiteX322" fmla="*/ 194061 w 477074"/>
                  <a:gd name="connsiteY322" fmla="*/ 356587 h 476680"/>
                  <a:gd name="connsiteX323" fmla="*/ 205490 w 477074"/>
                  <a:gd name="connsiteY323" fmla="*/ 345157 h 476680"/>
                  <a:gd name="connsiteX324" fmla="*/ 195204 w 477074"/>
                  <a:gd name="connsiteY324" fmla="*/ 334870 h 476680"/>
                  <a:gd name="connsiteX325" fmla="*/ 209586 w 477074"/>
                  <a:gd name="connsiteY325" fmla="*/ 320487 h 476680"/>
                  <a:gd name="connsiteX326" fmla="*/ 219873 w 477074"/>
                  <a:gd name="connsiteY326" fmla="*/ 330774 h 476680"/>
                  <a:gd name="connsiteX327" fmla="*/ 231303 w 477074"/>
                  <a:gd name="connsiteY327" fmla="*/ 319439 h 476680"/>
                  <a:gd name="connsiteX328" fmla="*/ 220921 w 477074"/>
                  <a:gd name="connsiteY328" fmla="*/ 309057 h 476680"/>
                  <a:gd name="connsiteX329" fmla="*/ 235303 w 477074"/>
                  <a:gd name="connsiteY329" fmla="*/ 294770 h 476680"/>
                  <a:gd name="connsiteX330" fmla="*/ 245686 w 477074"/>
                  <a:gd name="connsiteY330" fmla="*/ 305057 h 476680"/>
                  <a:gd name="connsiteX331" fmla="*/ 257021 w 477074"/>
                  <a:gd name="connsiteY331" fmla="*/ 293627 h 476680"/>
                  <a:gd name="connsiteX332" fmla="*/ 246734 w 477074"/>
                  <a:gd name="connsiteY332" fmla="*/ 283340 h 476680"/>
                  <a:gd name="connsiteX333" fmla="*/ 261116 w 477074"/>
                  <a:gd name="connsiteY333" fmla="*/ 268957 h 476680"/>
                  <a:gd name="connsiteX334" fmla="*/ 271404 w 477074"/>
                  <a:gd name="connsiteY334" fmla="*/ 279244 h 476680"/>
                  <a:gd name="connsiteX335" fmla="*/ 282833 w 477074"/>
                  <a:gd name="connsiteY335" fmla="*/ 267814 h 476680"/>
                  <a:gd name="connsiteX336" fmla="*/ 272547 w 477074"/>
                  <a:gd name="connsiteY336" fmla="*/ 257527 h 476680"/>
                  <a:gd name="connsiteX337" fmla="*/ 286834 w 477074"/>
                  <a:gd name="connsiteY337" fmla="*/ 243144 h 476680"/>
                  <a:gd name="connsiteX338" fmla="*/ 297216 w 477074"/>
                  <a:gd name="connsiteY338" fmla="*/ 253431 h 476680"/>
                  <a:gd name="connsiteX339" fmla="*/ 308646 w 477074"/>
                  <a:gd name="connsiteY339" fmla="*/ 242097 h 476680"/>
                  <a:gd name="connsiteX340" fmla="*/ 298264 w 477074"/>
                  <a:gd name="connsiteY340" fmla="*/ 231714 h 476680"/>
                  <a:gd name="connsiteX341" fmla="*/ 312646 w 477074"/>
                  <a:gd name="connsiteY341" fmla="*/ 217331 h 476680"/>
                  <a:gd name="connsiteX342" fmla="*/ 322934 w 477074"/>
                  <a:gd name="connsiteY342" fmla="*/ 227714 h 476680"/>
                  <a:gd name="connsiteX343" fmla="*/ 334364 w 477074"/>
                  <a:gd name="connsiteY343" fmla="*/ 216284 h 476680"/>
                  <a:gd name="connsiteX344" fmla="*/ 324076 w 477074"/>
                  <a:gd name="connsiteY344" fmla="*/ 205997 h 476680"/>
                  <a:gd name="connsiteX345" fmla="*/ 338459 w 477074"/>
                  <a:gd name="connsiteY345" fmla="*/ 191614 h 476680"/>
                  <a:gd name="connsiteX346" fmla="*/ 348747 w 477074"/>
                  <a:gd name="connsiteY346" fmla="*/ 201901 h 476680"/>
                  <a:gd name="connsiteX347" fmla="*/ 360177 w 477074"/>
                  <a:gd name="connsiteY347" fmla="*/ 190471 h 476680"/>
                  <a:gd name="connsiteX348" fmla="*/ 349794 w 477074"/>
                  <a:gd name="connsiteY348" fmla="*/ 180184 h 476680"/>
                  <a:gd name="connsiteX349" fmla="*/ 363701 w 477074"/>
                  <a:gd name="connsiteY349" fmla="*/ 165611 h 476680"/>
                  <a:gd name="connsiteX350" fmla="*/ 373987 w 477074"/>
                  <a:gd name="connsiteY350" fmla="*/ 175898 h 476680"/>
                  <a:gd name="connsiteX351" fmla="*/ 385418 w 477074"/>
                  <a:gd name="connsiteY351" fmla="*/ 164468 h 476680"/>
                  <a:gd name="connsiteX352" fmla="*/ 375130 w 477074"/>
                  <a:gd name="connsiteY352" fmla="*/ 154181 h 476680"/>
                  <a:gd name="connsiteX353" fmla="*/ 389513 w 477074"/>
                  <a:gd name="connsiteY353" fmla="*/ 139798 h 476680"/>
                  <a:gd name="connsiteX354" fmla="*/ 399800 w 477074"/>
                  <a:gd name="connsiteY354" fmla="*/ 150180 h 476680"/>
                  <a:gd name="connsiteX355" fmla="*/ 411230 w 477074"/>
                  <a:gd name="connsiteY355" fmla="*/ 138750 h 476680"/>
                  <a:gd name="connsiteX356" fmla="*/ 400943 w 477074"/>
                  <a:gd name="connsiteY356" fmla="*/ 128368 h 476680"/>
                  <a:gd name="connsiteX357" fmla="*/ 415326 w 477074"/>
                  <a:gd name="connsiteY357" fmla="*/ 113985 h 476680"/>
                  <a:gd name="connsiteX358" fmla="*/ 425613 w 477074"/>
                  <a:gd name="connsiteY358" fmla="*/ 124368 h 476680"/>
                  <a:gd name="connsiteX359" fmla="*/ 436948 w 477074"/>
                  <a:gd name="connsiteY359" fmla="*/ 112938 h 476680"/>
                  <a:gd name="connsiteX360" fmla="*/ 426566 w 477074"/>
                  <a:gd name="connsiteY360" fmla="*/ 102841 h 476680"/>
                  <a:gd name="connsiteX361" fmla="*/ 440948 w 477074"/>
                  <a:gd name="connsiteY361" fmla="*/ 88458 h 476680"/>
                  <a:gd name="connsiteX362" fmla="*/ 451330 w 477074"/>
                  <a:gd name="connsiteY362" fmla="*/ 98936 h 476680"/>
                  <a:gd name="connsiteX363" fmla="*/ 462760 w 477074"/>
                  <a:gd name="connsiteY363" fmla="*/ 87506 h 476680"/>
                  <a:gd name="connsiteX364" fmla="*/ 452473 w 477074"/>
                  <a:gd name="connsiteY364" fmla="*/ 77219 h 476680"/>
                  <a:gd name="connsiteX365" fmla="*/ 473810 w 477074"/>
                  <a:gd name="connsiteY365" fmla="*/ 55883 h 476680"/>
                  <a:gd name="connsiteX366" fmla="*/ 473810 w 477074"/>
                  <a:gd name="connsiteY366" fmla="*/ 55883 h 476680"/>
                  <a:gd name="connsiteX367" fmla="*/ 473810 w 477074"/>
                  <a:gd name="connsiteY367" fmla="*/ 55883 h 476680"/>
                  <a:gd name="connsiteX368" fmla="*/ 473810 w 477074"/>
                  <a:gd name="connsiteY368" fmla="*/ 44453 h 47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Lst>
                <a:rect l="l" t="t" r="r" b="b"/>
                <a:pathLst>
                  <a:path w="477074" h="476680">
                    <a:moveTo>
                      <a:pt x="401134" y="435168"/>
                    </a:moveTo>
                    <a:cubicBezTo>
                      <a:pt x="402210" y="435663"/>
                      <a:pt x="403382" y="435930"/>
                      <a:pt x="404563" y="435930"/>
                    </a:cubicBezTo>
                    <a:cubicBezTo>
                      <a:pt x="409135" y="435987"/>
                      <a:pt x="412897" y="432320"/>
                      <a:pt x="412954" y="427748"/>
                    </a:cubicBezTo>
                    <a:cubicBezTo>
                      <a:pt x="412964" y="426672"/>
                      <a:pt x="412773" y="425596"/>
                      <a:pt x="412373" y="424596"/>
                    </a:cubicBezTo>
                    <a:cubicBezTo>
                      <a:pt x="411630" y="422519"/>
                      <a:pt x="410040" y="420852"/>
                      <a:pt x="407992" y="420023"/>
                    </a:cubicBezTo>
                    <a:cubicBezTo>
                      <a:pt x="359843" y="398640"/>
                      <a:pt x="316076" y="368512"/>
                      <a:pt x="278928" y="331155"/>
                    </a:cubicBezTo>
                    <a:lnTo>
                      <a:pt x="451997" y="331155"/>
                    </a:lnTo>
                    <a:cubicBezTo>
                      <a:pt x="456627" y="331155"/>
                      <a:pt x="460379" y="327402"/>
                      <a:pt x="460379" y="322773"/>
                    </a:cubicBezTo>
                    <a:cubicBezTo>
                      <a:pt x="460379" y="318144"/>
                      <a:pt x="456627" y="314391"/>
                      <a:pt x="451997" y="314391"/>
                    </a:cubicBezTo>
                    <a:lnTo>
                      <a:pt x="263593" y="314391"/>
                    </a:lnTo>
                    <a:lnTo>
                      <a:pt x="262640" y="313248"/>
                    </a:lnTo>
                    <a:lnTo>
                      <a:pt x="261593" y="311915"/>
                    </a:lnTo>
                    <a:lnTo>
                      <a:pt x="260545" y="310772"/>
                    </a:lnTo>
                    <a:lnTo>
                      <a:pt x="248734" y="322583"/>
                    </a:lnTo>
                    <a:lnTo>
                      <a:pt x="249496" y="323535"/>
                    </a:lnTo>
                    <a:lnTo>
                      <a:pt x="251211" y="325631"/>
                    </a:lnTo>
                    <a:lnTo>
                      <a:pt x="253306" y="328107"/>
                    </a:lnTo>
                    <a:lnTo>
                      <a:pt x="253782" y="328774"/>
                    </a:lnTo>
                    <a:cubicBezTo>
                      <a:pt x="294825" y="374256"/>
                      <a:pt x="345041" y="410518"/>
                      <a:pt x="401134" y="435168"/>
                    </a:cubicBezTo>
                    <a:moveTo>
                      <a:pt x="460284" y="239525"/>
                    </a:moveTo>
                    <a:cubicBezTo>
                      <a:pt x="460284" y="234953"/>
                      <a:pt x="456570" y="231238"/>
                      <a:pt x="451997" y="231238"/>
                    </a:cubicBezTo>
                    <a:lnTo>
                      <a:pt x="340078" y="231238"/>
                    </a:lnTo>
                    <a:lnTo>
                      <a:pt x="323410" y="247907"/>
                    </a:lnTo>
                    <a:lnTo>
                      <a:pt x="451997" y="247907"/>
                    </a:lnTo>
                    <a:cubicBezTo>
                      <a:pt x="456570" y="247907"/>
                      <a:pt x="460284" y="244202"/>
                      <a:pt x="460284" y="239620"/>
                    </a:cubicBezTo>
                    <a:cubicBezTo>
                      <a:pt x="460284" y="239591"/>
                      <a:pt x="460284" y="239553"/>
                      <a:pt x="460284" y="239525"/>
                    </a:cubicBezTo>
                    <a:moveTo>
                      <a:pt x="460284" y="175326"/>
                    </a:moveTo>
                    <a:cubicBezTo>
                      <a:pt x="460332" y="170754"/>
                      <a:pt x="456664" y="167001"/>
                      <a:pt x="452093" y="166944"/>
                    </a:cubicBezTo>
                    <a:cubicBezTo>
                      <a:pt x="452064" y="166944"/>
                      <a:pt x="452026" y="166944"/>
                      <a:pt x="451997" y="166944"/>
                    </a:cubicBezTo>
                    <a:lnTo>
                      <a:pt x="404372" y="166944"/>
                    </a:lnTo>
                    <a:lnTo>
                      <a:pt x="387608" y="183613"/>
                    </a:lnTo>
                    <a:lnTo>
                      <a:pt x="451997" y="183613"/>
                    </a:lnTo>
                    <a:cubicBezTo>
                      <a:pt x="456570" y="183613"/>
                      <a:pt x="460284" y="179898"/>
                      <a:pt x="460284" y="175326"/>
                    </a:cubicBezTo>
                    <a:moveTo>
                      <a:pt x="460284" y="258480"/>
                    </a:moveTo>
                    <a:cubicBezTo>
                      <a:pt x="460332" y="253907"/>
                      <a:pt x="456664" y="250155"/>
                      <a:pt x="452093" y="250097"/>
                    </a:cubicBezTo>
                    <a:cubicBezTo>
                      <a:pt x="452064" y="250097"/>
                      <a:pt x="452026" y="250097"/>
                      <a:pt x="451997" y="250097"/>
                    </a:cubicBezTo>
                    <a:lnTo>
                      <a:pt x="321219" y="250097"/>
                    </a:lnTo>
                    <a:lnTo>
                      <a:pt x="304455" y="266862"/>
                    </a:lnTo>
                    <a:lnTo>
                      <a:pt x="451997" y="266862"/>
                    </a:lnTo>
                    <a:cubicBezTo>
                      <a:pt x="456588" y="266814"/>
                      <a:pt x="460284" y="263071"/>
                      <a:pt x="460284" y="258480"/>
                    </a:cubicBezTo>
                    <a:moveTo>
                      <a:pt x="265117" y="365636"/>
                    </a:moveTo>
                    <a:cubicBezTo>
                      <a:pt x="257497" y="358206"/>
                      <a:pt x="250162" y="350586"/>
                      <a:pt x="243305" y="342776"/>
                    </a:cubicBezTo>
                    <a:cubicBezTo>
                      <a:pt x="241066" y="340652"/>
                      <a:pt x="237542" y="340652"/>
                      <a:pt x="235303" y="342776"/>
                    </a:cubicBezTo>
                    <a:cubicBezTo>
                      <a:pt x="234160" y="343766"/>
                      <a:pt x="233475" y="345176"/>
                      <a:pt x="233398" y="346681"/>
                    </a:cubicBezTo>
                    <a:cubicBezTo>
                      <a:pt x="233294" y="348186"/>
                      <a:pt x="233808" y="349662"/>
                      <a:pt x="234827" y="350777"/>
                    </a:cubicBezTo>
                    <a:cubicBezTo>
                      <a:pt x="241876" y="358682"/>
                      <a:pt x="249401" y="366683"/>
                      <a:pt x="257211" y="374304"/>
                    </a:cubicBezTo>
                    <a:cubicBezTo>
                      <a:pt x="258316" y="375285"/>
                      <a:pt x="259735" y="375828"/>
                      <a:pt x="261212" y="375828"/>
                    </a:cubicBezTo>
                    <a:cubicBezTo>
                      <a:pt x="262726" y="375847"/>
                      <a:pt x="264184" y="375227"/>
                      <a:pt x="265212" y="374113"/>
                    </a:cubicBezTo>
                    <a:cubicBezTo>
                      <a:pt x="267422" y="371932"/>
                      <a:pt x="267441" y="368379"/>
                      <a:pt x="265269" y="366169"/>
                    </a:cubicBezTo>
                    <a:cubicBezTo>
                      <a:pt x="265250" y="366150"/>
                      <a:pt x="265231" y="366131"/>
                      <a:pt x="265212" y="366112"/>
                    </a:cubicBezTo>
                    <a:moveTo>
                      <a:pt x="280738" y="387924"/>
                    </a:moveTo>
                    <a:cubicBezTo>
                      <a:pt x="279795" y="389115"/>
                      <a:pt x="279319" y="390601"/>
                      <a:pt x="279404" y="392115"/>
                    </a:cubicBezTo>
                    <a:cubicBezTo>
                      <a:pt x="279557" y="393592"/>
                      <a:pt x="280271" y="394954"/>
                      <a:pt x="281405" y="395925"/>
                    </a:cubicBezTo>
                    <a:cubicBezTo>
                      <a:pt x="289787" y="402974"/>
                      <a:pt x="298454" y="409641"/>
                      <a:pt x="307122" y="415832"/>
                    </a:cubicBezTo>
                    <a:cubicBezTo>
                      <a:pt x="308075" y="416499"/>
                      <a:pt x="309198" y="416871"/>
                      <a:pt x="310360" y="416880"/>
                    </a:cubicBezTo>
                    <a:cubicBezTo>
                      <a:pt x="312218" y="416918"/>
                      <a:pt x="313971" y="416023"/>
                      <a:pt x="315028" y="414499"/>
                    </a:cubicBezTo>
                    <a:cubicBezTo>
                      <a:pt x="316847" y="411984"/>
                      <a:pt x="316285" y="408470"/>
                      <a:pt x="313780" y="406650"/>
                    </a:cubicBezTo>
                    <a:cubicBezTo>
                      <a:pt x="313752" y="406631"/>
                      <a:pt x="313723" y="406612"/>
                      <a:pt x="313695" y="406593"/>
                    </a:cubicBezTo>
                    <a:cubicBezTo>
                      <a:pt x="305217" y="400497"/>
                      <a:pt x="296835" y="394020"/>
                      <a:pt x="288739" y="387543"/>
                    </a:cubicBezTo>
                    <a:cubicBezTo>
                      <a:pt x="286319" y="385591"/>
                      <a:pt x="282795" y="385886"/>
                      <a:pt x="280738" y="388210"/>
                    </a:cubicBezTo>
                    <a:moveTo>
                      <a:pt x="334078" y="434121"/>
                    </a:moveTo>
                    <a:cubicBezTo>
                      <a:pt x="338935" y="437073"/>
                      <a:pt x="343603" y="439836"/>
                      <a:pt x="347984" y="442407"/>
                    </a:cubicBezTo>
                    <a:cubicBezTo>
                      <a:pt x="348851" y="442903"/>
                      <a:pt x="349842" y="443169"/>
                      <a:pt x="350842" y="443169"/>
                    </a:cubicBezTo>
                    <a:cubicBezTo>
                      <a:pt x="352871" y="443198"/>
                      <a:pt x="354737" y="442093"/>
                      <a:pt x="355700" y="440312"/>
                    </a:cubicBezTo>
                    <a:cubicBezTo>
                      <a:pt x="356452" y="439016"/>
                      <a:pt x="356662" y="437473"/>
                      <a:pt x="356271" y="436026"/>
                    </a:cubicBezTo>
                    <a:cubicBezTo>
                      <a:pt x="355900" y="434559"/>
                      <a:pt x="354928" y="433320"/>
                      <a:pt x="353604" y="432597"/>
                    </a:cubicBezTo>
                    <a:lnTo>
                      <a:pt x="340078" y="424500"/>
                    </a:lnTo>
                    <a:cubicBezTo>
                      <a:pt x="337736" y="422386"/>
                      <a:pt x="334125" y="422557"/>
                      <a:pt x="332011" y="424900"/>
                    </a:cubicBezTo>
                    <a:cubicBezTo>
                      <a:pt x="329887" y="427234"/>
                      <a:pt x="330068" y="430853"/>
                      <a:pt x="332402" y="432968"/>
                    </a:cubicBezTo>
                    <a:cubicBezTo>
                      <a:pt x="332897" y="433416"/>
                      <a:pt x="333468" y="433778"/>
                      <a:pt x="334078" y="434025"/>
                    </a:cubicBezTo>
                    <a:moveTo>
                      <a:pt x="217016" y="353920"/>
                    </a:moveTo>
                    <a:lnTo>
                      <a:pt x="205490" y="365636"/>
                    </a:lnTo>
                    <a:lnTo>
                      <a:pt x="206348" y="366588"/>
                    </a:lnTo>
                    <a:cubicBezTo>
                      <a:pt x="239418" y="404565"/>
                      <a:pt x="278404" y="436949"/>
                      <a:pt x="321791" y="462505"/>
                    </a:cubicBezTo>
                    <a:cubicBezTo>
                      <a:pt x="323057" y="463257"/>
                      <a:pt x="324505" y="463648"/>
                      <a:pt x="325982" y="463648"/>
                    </a:cubicBezTo>
                    <a:cubicBezTo>
                      <a:pt x="330611" y="463648"/>
                      <a:pt x="334364" y="459895"/>
                      <a:pt x="334364" y="455266"/>
                    </a:cubicBezTo>
                    <a:cubicBezTo>
                      <a:pt x="334364" y="452351"/>
                      <a:pt x="332849" y="449646"/>
                      <a:pt x="330363" y="448122"/>
                    </a:cubicBezTo>
                    <a:cubicBezTo>
                      <a:pt x="288368" y="423300"/>
                      <a:pt x="250639" y="391877"/>
                      <a:pt x="218635" y="355063"/>
                    </a:cubicBezTo>
                    <a:close/>
                    <a:moveTo>
                      <a:pt x="113384" y="18830"/>
                    </a:moveTo>
                    <a:cubicBezTo>
                      <a:pt x="114060" y="14249"/>
                      <a:pt x="110898" y="9991"/>
                      <a:pt x="106316" y="9315"/>
                    </a:cubicBezTo>
                    <a:cubicBezTo>
                      <a:pt x="106287" y="9315"/>
                      <a:pt x="106268" y="9305"/>
                      <a:pt x="106240" y="9305"/>
                    </a:cubicBezTo>
                    <a:cubicBezTo>
                      <a:pt x="101668" y="8620"/>
                      <a:pt x="97401" y="11782"/>
                      <a:pt x="96715" y="16354"/>
                    </a:cubicBezTo>
                    <a:cubicBezTo>
                      <a:pt x="91676" y="66703"/>
                      <a:pt x="94896" y="117538"/>
                      <a:pt x="106240" y="166849"/>
                    </a:cubicBezTo>
                    <a:lnTo>
                      <a:pt x="13086" y="166849"/>
                    </a:lnTo>
                    <a:cubicBezTo>
                      <a:pt x="8485" y="166354"/>
                      <a:pt x="4351" y="169688"/>
                      <a:pt x="3855" y="174288"/>
                    </a:cubicBezTo>
                    <a:cubicBezTo>
                      <a:pt x="3370" y="178898"/>
                      <a:pt x="6694" y="183023"/>
                      <a:pt x="11304" y="183518"/>
                    </a:cubicBezTo>
                    <a:cubicBezTo>
                      <a:pt x="11895" y="183584"/>
                      <a:pt x="12495" y="183584"/>
                      <a:pt x="13086" y="183518"/>
                    </a:cubicBezTo>
                    <a:lnTo>
                      <a:pt x="110240" y="183518"/>
                    </a:lnTo>
                    <a:cubicBezTo>
                      <a:pt x="111574" y="188852"/>
                      <a:pt x="112907" y="193805"/>
                      <a:pt x="114336" y="198663"/>
                    </a:cubicBezTo>
                    <a:cubicBezTo>
                      <a:pt x="117575" y="209426"/>
                      <a:pt x="121194" y="220380"/>
                      <a:pt x="125194" y="231143"/>
                    </a:cubicBezTo>
                    <a:lnTo>
                      <a:pt x="13562" y="231143"/>
                    </a:lnTo>
                    <a:cubicBezTo>
                      <a:pt x="8961" y="230648"/>
                      <a:pt x="4827" y="233981"/>
                      <a:pt x="4332" y="238582"/>
                    </a:cubicBezTo>
                    <a:cubicBezTo>
                      <a:pt x="3846" y="243192"/>
                      <a:pt x="7170" y="247316"/>
                      <a:pt x="11780" y="247812"/>
                    </a:cubicBezTo>
                    <a:cubicBezTo>
                      <a:pt x="12371" y="247878"/>
                      <a:pt x="12971" y="247878"/>
                      <a:pt x="13562" y="247812"/>
                    </a:cubicBezTo>
                    <a:lnTo>
                      <a:pt x="132338" y="247812"/>
                    </a:lnTo>
                    <a:lnTo>
                      <a:pt x="133291" y="250002"/>
                    </a:lnTo>
                    <a:lnTo>
                      <a:pt x="13562" y="250002"/>
                    </a:lnTo>
                    <a:cubicBezTo>
                      <a:pt x="8932" y="250002"/>
                      <a:pt x="5180" y="253755"/>
                      <a:pt x="5180" y="258384"/>
                    </a:cubicBezTo>
                    <a:cubicBezTo>
                      <a:pt x="5180" y="263014"/>
                      <a:pt x="8932" y="266766"/>
                      <a:pt x="13562" y="266766"/>
                    </a:cubicBezTo>
                    <a:lnTo>
                      <a:pt x="118813" y="266766"/>
                    </a:lnTo>
                    <a:lnTo>
                      <a:pt x="146721" y="238858"/>
                    </a:lnTo>
                    <a:lnTo>
                      <a:pt x="146721" y="237810"/>
                    </a:lnTo>
                    <a:cubicBezTo>
                      <a:pt x="146569" y="236886"/>
                      <a:pt x="146207" y="236010"/>
                      <a:pt x="145673" y="235239"/>
                    </a:cubicBezTo>
                    <a:cubicBezTo>
                      <a:pt x="140053" y="221332"/>
                      <a:pt x="135196" y="207426"/>
                      <a:pt x="131195" y="193900"/>
                    </a:cubicBezTo>
                    <a:cubicBezTo>
                      <a:pt x="114317" y="137150"/>
                      <a:pt x="108526" y="77676"/>
                      <a:pt x="114146" y="18735"/>
                    </a:cubicBezTo>
                    <a:moveTo>
                      <a:pt x="5560" y="322678"/>
                    </a:moveTo>
                    <a:cubicBezTo>
                      <a:pt x="5560" y="327307"/>
                      <a:pt x="9313" y="331060"/>
                      <a:pt x="13943" y="331060"/>
                    </a:cubicBezTo>
                    <a:lnTo>
                      <a:pt x="55091" y="331060"/>
                    </a:lnTo>
                    <a:lnTo>
                      <a:pt x="71759" y="314296"/>
                    </a:lnTo>
                    <a:lnTo>
                      <a:pt x="14038" y="314296"/>
                    </a:lnTo>
                    <a:cubicBezTo>
                      <a:pt x="9466" y="314239"/>
                      <a:pt x="5713" y="317906"/>
                      <a:pt x="5656" y="322488"/>
                    </a:cubicBezTo>
                    <a:cubicBezTo>
                      <a:pt x="5656" y="322554"/>
                      <a:pt x="5656" y="322611"/>
                      <a:pt x="5656" y="322678"/>
                    </a:cubicBezTo>
                    <a:moveTo>
                      <a:pt x="139006" y="38547"/>
                    </a:moveTo>
                    <a:cubicBezTo>
                      <a:pt x="139006" y="30641"/>
                      <a:pt x="139958" y="25689"/>
                      <a:pt x="140053" y="24736"/>
                    </a:cubicBezTo>
                    <a:cubicBezTo>
                      <a:pt x="140273" y="23241"/>
                      <a:pt x="139853" y="21726"/>
                      <a:pt x="138910" y="20545"/>
                    </a:cubicBezTo>
                    <a:cubicBezTo>
                      <a:pt x="137987" y="19326"/>
                      <a:pt x="136615" y="18535"/>
                      <a:pt x="135101" y="18354"/>
                    </a:cubicBezTo>
                    <a:cubicBezTo>
                      <a:pt x="131977" y="18021"/>
                      <a:pt x="129166" y="20278"/>
                      <a:pt x="128814" y="23403"/>
                    </a:cubicBezTo>
                    <a:cubicBezTo>
                      <a:pt x="128814" y="25212"/>
                      <a:pt x="128052" y="30165"/>
                      <a:pt x="127671" y="37976"/>
                    </a:cubicBezTo>
                    <a:cubicBezTo>
                      <a:pt x="127557" y="39509"/>
                      <a:pt x="128071" y="41024"/>
                      <a:pt x="129100" y="42167"/>
                    </a:cubicBezTo>
                    <a:cubicBezTo>
                      <a:pt x="130119" y="43196"/>
                      <a:pt x="131471" y="43834"/>
                      <a:pt x="132910" y="43977"/>
                    </a:cubicBezTo>
                    <a:lnTo>
                      <a:pt x="132910" y="43977"/>
                    </a:lnTo>
                    <a:cubicBezTo>
                      <a:pt x="135958" y="43977"/>
                      <a:pt x="138473" y="41595"/>
                      <a:pt x="138625" y="38547"/>
                    </a:cubicBezTo>
                    <a:moveTo>
                      <a:pt x="139863" y="95030"/>
                    </a:moveTo>
                    <a:cubicBezTo>
                      <a:pt x="139006" y="85505"/>
                      <a:pt x="138530" y="75980"/>
                      <a:pt x="138339" y="66455"/>
                    </a:cubicBezTo>
                    <a:cubicBezTo>
                      <a:pt x="138234" y="63322"/>
                      <a:pt x="135662" y="60836"/>
                      <a:pt x="132529" y="60836"/>
                    </a:cubicBezTo>
                    <a:lnTo>
                      <a:pt x="132529" y="60836"/>
                    </a:lnTo>
                    <a:cubicBezTo>
                      <a:pt x="129414" y="60988"/>
                      <a:pt x="126957" y="63531"/>
                      <a:pt x="126909" y="66646"/>
                    </a:cubicBezTo>
                    <a:cubicBezTo>
                      <a:pt x="126909" y="76171"/>
                      <a:pt x="127766" y="85696"/>
                      <a:pt x="128529" y="95221"/>
                    </a:cubicBezTo>
                    <a:cubicBezTo>
                      <a:pt x="128824" y="98164"/>
                      <a:pt x="131281" y="100422"/>
                      <a:pt x="134243" y="100460"/>
                    </a:cubicBezTo>
                    <a:lnTo>
                      <a:pt x="134719" y="100460"/>
                    </a:lnTo>
                    <a:cubicBezTo>
                      <a:pt x="137844" y="100155"/>
                      <a:pt x="140139" y="97393"/>
                      <a:pt x="139863" y="94269"/>
                    </a:cubicBezTo>
                    <a:moveTo>
                      <a:pt x="147388" y="154466"/>
                    </a:moveTo>
                    <a:cubicBezTo>
                      <a:pt x="148255" y="153219"/>
                      <a:pt x="148531" y="151647"/>
                      <a:pt x="148150" y="150180"/>
                    </a:cubicBezTo>
                    <a:cubicBezTo>
                      <a:pt x="146245" y="140655"/>
                      <a:pt x="144626" y="131797"/>
                      <a:pt x="143197" y="122367"/>
                    </a:cubicBezTo>
                    <a:cubicBezTo>
                      <a:pt x="142397" y="119319"/>
                      <a:pt x="139273" y="117490"/>
                      <a:pt x="136215" y="118291"/>
                    </a:cubicBezTo>
                    <a:cubicBezTo>
                      <a:pt x="133643" y="118967"/>
                      <a:pt x="131881" y="121329"/>
                      <a:pt x="131957" y="123987"/>
                    </a:cubicBezTo>
                    <a:cubicBezTo>
                      <a:pt x="133386" y="133512"/>
                      <a:pt x="135101" y="143037"/>
                      <a:pt x="137101" y="152562"/>
                    </a:cubicBezTo>
                    <a:cubicBezTo>
                      <a:pt x="137672" y="155162"/>
                      <a:pt x="139968" y="157010"/>
                      <a:pt x="142625" y="157038"/>
                    </a:cubicBezTo>
                    <a:lnTo>
                      <a:pt x="143864" y="157038"/>
                    </a:lnTo>
                    <a:cubicBezTo>
                      <a:pt x="145311" y="156686"/>
                      <a:pt x="146569" y="155800"/>
                      <a:pt x="147388" y="154562"/>
                    </a:cubicBezTo>
                    <a:moveTo>
                      <a:pt x="158913" y="191328"/>
                    </a:moveTo>
                    <a:cubicBezTo>
                      <a:pt x="157484" y="186756"/>
                      <a:pt x="156151" y="182280"/>
                      <a:pt x="154912" y="177803"/>
                    </a:cubicBezTo>
                    <a:cubicBezTo>
                      <a:pt x="154036" y="174831"/>
                      <a:pt x="150969" y="173069"/>
                      <a:pt x="147959" y="173802"/>
                    </a:cubicBezTo>
                    <a:cubicBezTo>
                      <a:pt x="144950" y="174640"/>
                      <a:pt x="143168" y="177736"/>
                      <a:pt x="143959" y="180756"/>
                    </a:cubicBezTo>
                    <a:cubicBezTo>
                      <a:pt x="145197" y="185328"/>
                      <a:pt x="146626" y="190281"/>
                      <a:pt x="148055" y="194662"/>
                    </a:cubicBezTo>
                    <a:cubicBezTo>
                      <a:pt x="149483" y="199044"/>
                      <a:pt x="151388" y="205044"/>
                      <a:pt x="153198" y="210093"/>
                    </a:cubicBezTo>
                    <a:cubicBezTo>
                      <a:pt x="153998" y="212359"/>
                      <a:pt x="156132" y="213883"/>
                      <a:pt x="158532" y="213903"/>
                    </a:cubicBezTo>
                    <a:cubicBezTo>
                      <a:pt x="160752" y="213969"/>
                      <a:pt x="162781" y="212693"/>
                      <a:pt x="163676" y="210664"/>
                    </a:cubicBezTo>
                    <a:cubicBezTo>
                      <a:pt x="164295" y="209302"/>
                      <a:pt x="164295" y="207740"/>
                      <a:pt x="163676" y="206378"/>
                    </a:cubicBezTo>
                    <a:cubicBezTo>
                      <a:pt x="161961" y="201425"/>
                      <a:pt x="160246" y="196377"/>
                      <a:pt x="158723" y="191328"/>
                    </a:cubicBezTo>
                    <a:moveTo>
                      <a:pt x="201776" y="182851"/>
                    </a:moveTo>
                    <a:lnTo>
                      <a:pt x="218539" y="166182"/>
                    </a:lnTo>
                    <a:lnTo>
                      <a:pt x="186726" y="166182"/>
                    </a:lnTo>
                    <a:cubicBezTo>
                      <a:pt x="174515" y="120643"/>
                      <a:pt x="170267" y="73342"/>
                      <a:pt x="174153" y="26355"/>
                    </a:cubicBezTo>
                    <a:cubicBezTo>
                      <a:pt x="174915" y="21897"/>
                      <a:pt x="171924" y="17659"/>
                      <a:pt x="167466" y="16897"/>
                    </a:cubicBezTo>
                    <a:cubicBezTo>
                      <a:pt x="167314" y="16868"/>
                      <a:pt x="167162" y="16849"/>
                      <a:pt x="167009" y="16830"/>
                    </a:cubicBezTo>
                    <a:cubicBezTo>
                      <a:pt x="162380" y="16211"/>
                      <a:pt x="158123" y="19450"/>
                      <a:pt x="157484" y="24069"/>
                    </a:cubicBezTo>
                    <a:cubicBezTo>
                      <a:pt x="153008" y="75571"/>
                      <a:pt x="158037" y="127454"/>
                      <a:pt x="172343" y="177136"/>
                    </a:cubicBezTo>
                    <a:lnTo>
                      <a:pt x="172343" y="177136"/>
                    </a:lnTo>
                    <a:lnTo>
                      <a:pt x="173010" y="179517"/>
                    </a:lnTo>
                    <a:lnTo>
                      <a:pt x="173867" y="182565"/>
                    </a:lnTo>
                    <a:cubicBezTo>
                      <a:pt x="175582" y="188185"/>
                      <a:pt x="177487" y="194186"/>
                      <a:pt x="179963" y="201139"/>
                    </a:cubicBezTo>
                    <a:lnTo>
                      <a:pt x="180725" y="203235"/>
                    </a:lnTo>
                    <a:lnTo>
                      <a:pt x="193965" y="189899"/>
                    </a:lnTo>
                    <a:lnTo>
                      <a:pt x="193965" y="189138"/>
                    </a:lnTo>
                    <a:cubicBezTo>
                      <a:pt x="193489" y="187899"/>
                      <a:pt x="193108" y="186756"/>
                      <a:pt x="192727" y="185518"/>
                    </a:cubicBezTo>
                    <a:cubicBezTo>
                      <a:pt x="192251" y="184470"/>
                      <a:pt x="191869" y="183394"/>
                      <a:pt x="191584" y="182280"/>
                    </a:cubicBezTo>
                    <a:close/>
                    <a:moveTo>
                      <a:pt x="431804" y="13211"/>
                    </a:moveTo>
                    <a:cubicBezTo>
                      <a:pt x="434938" y="10096"/>
                      <a:pt x="434948" y="5029"/>
                      <a:pt x="431823" y="1895"/>
                    </a:cubicBezTo>
                    <a:cubicBezTo>
                      <a:pt x="431814" y="1886"/>
                      <a:pt x="431814" y="1886"/>
                      <a:pt x="431804" y="1876"/>
                    </a:cubicBezTo>
                    <a:cubicBezTo>
                      <a:pt x="428832" y="-991"/>
                      <a:pt x="424204" y="-1239"/>
                      <a:pt x="420946" y="1305"/>
                    </a:cubicBezTo>
                    <a:lnTo>
                      <a:pt x="420946" y="1305"/>
                    </a:lnTo>
                    <a:lnTo>
                      <a:pt x="398467" y="23783"/>
                    </a:lnTo>
                    <a:lnTo>
                      <a:pt x="392752" y="18069"/>
                    </a:lnTo>
                    <a:lnTo>
                      <a:pt x="381417" y="29498"/>
                    </a:lnTo>
                    <a:lnTo>
                      <a:pt x="387037" y="35214"/>
                    </a:lnTo>
                    <a:lnTo>
                      <a:pt x="372654" y="49501"/>
                    </a:lnTo>
                    <a:lnTo>
                      <a:pt x="367034" y="43881"/>
                    </a:lnTo>
                    <a:lnTo>
                      <a:pt x="355604" y="55311"/>
                    </a:lnTo>
                    <a:lnTo>
                      <a:pt x="361224" y="60931"/>
                    </a:lnTo>
                    <a:lnTo>
                      <a:pt x="346937" y="75314"/>
                    </a:lnTo>
                    <a:lnTo>
                      <a:pt x="341221" y="69694"/>
                    </a:lnTo>
                    <a:lnTo>
                      <a:pt x="329792" y="81029"/>
                    </a:lnTo>
                    <a:lnTo>
                      <a:pt x="335507" y="86744"/>
                    </a:lnTo>
                    <a:lnTo>
                      <a:pt x="321124" y="101127"/>
                    </a:lnTo>
                    <a:lnTo>
                      <a:pt x="315504" y="95412"/>
                    </a:lnTo>
                    <a:lnTo>
                      <a:pt x="304074" y="106841"/>
                    </a:lnTo>
                    <a:lnTo>
                      <a:pt x="309694" y="112556"/>
                    </a:lnTo>
                    <a:lnTo>
                      <a:pt x="295406" y="126939"/>
                    </a:lnTo>
                    <a:lnTo>
                      <a:pt x="289691" y="121224"/>
                    </a:lnTo>
                    <a:lnTo>
                      <a:pt x="278261" y="132654"/>
                    </a:lnTo>
                    <a:lnTo>
                      <a:pt x="283977" y="138369"/>
                    </a:lnTo>
                    <a:lnTo>
                      <a:pt x="269594" y="152657"/>
                    </a:lnTo>
                    <a:lnTo>
                      <a:pt x="263878" y="147037"/>
                    </a:lnTo>
                    <a:lnTo>
                      <a:pt x="252448" y="158467"/>
                    </a:lnTo>
                    <a:lnTo>
                      <a:pt x="258164" y="164087"/>
                    </a:lnTo>
                    <a:lnTo>
                      <a:pt x="243781" y="178470"/>
                    </a:lnTo>
                    <a:lnTo>
                      <a:pt x="238161" y="172850"/>
                    </a:lnTo>
                    <a:lnTo>
                      <a:pt x="226541" y="183708"/>
                    </a:lnTo>
                    <a:lnTo>
                      <a:pt x="232255" y="189423"/>
                    </a:lnTo>
                    <a:lnTo>
                      <a:pt x="218063" y="203711"/>
                    </a:lnTo>
                    <a:lnTo>
                      <a:pt x="212348" y="197996"/>
                    </a:lnTo>
                    <a:lnTo>
                      <a:pt x="200918" y="209426"/>
                    </a:lnTo>
                    <a:lnTo>
                      <a:pt x="206633" y="215141"/>
                    </a:lnTo>
                    <a:lnTo>
                      <a:pt x="192251" y="229428"/>
                    </a:lnTo>
                    <a:lnTo>
                      <a:pt x="186631" y="223808"/>
                    </a:lnTo>
                    <a:lnTo>
                      <a:pt x="175201" y="235239"/>
                    </a:lnTo>
                    <a:lnTo>
                      <a:pt x="180821" y="240858"/>
                    </a:lnTo>
                    <a:lnTo>
                      <a:pt x="166533" y="255241"/>
                    </a:lnTo>
                    <a:lnTo>
                      <a:pt x="160818" y="249621"/>
                    </a:lnTo>
                    <a:lnTo>
                      <a:pt x="149388" y="261051"/>
                    </a:lnTo>
                    <a:lnTo>
                      <a:pt x="155103" y="266671"/>
                    </a:lnTo>
                    <a:lnTo>
                      <a:pt x="140816" y="281149"/>
                    </a:lnTo>
                    <a:lnTo>
                      <a:pt x="135101" y="275434"/>
                    </a:lnTo>
                    <a:lnTo>
                      <a:pt x="123766" y="286864"/>
                    </a:lnTo>
                    <a:lnTo>
                      <a:pt x="129385" y="292579"/>
                    </a:lnTo>
                    <a:lnTo>
                      <a:pt x="115003" y="306962"/>
                    </a:lnTo>
                    <a:lnTo>
                      <a:pt x="109383" y="301247"/>
                    </a:lnTo>
                    <a:lnTo>
                      <a:pt x="97953" y="312677"/>
                    </a:lnTo>
                    <a:lnTo>
                      <a:pt x="103668" y="318392"/>
                    </a:lnTo>
                    <a:lnTo>
                      <a:pt x="89286" y="332679"/>
                    </a:lnTo>
                    <a:lnTo>
                      <a:pt x="83666" y="327536"/>
                    </a:lnTo>
                    <a:lnTo>
                      <a:pt x="72235" y="338966"/>
                    </a:lnTo>
                    <a:lnTo>
                      <a:pt x="77951" y="344586"/>
                    </a:lnTo>
                    <a:lnTo>
                      <a:pt x="63568" y="358968"/>
                    </a:lnTo>
                    <a:lnTo>
                      <a:pt x="57948" y="353348"/>
                    </a:lnTo>
                    <a:lnTo>
                      <a:pt x="46518" y="364683"/>
                    </a:lnTo>
                    <a:lnTo>
                      <a:pt x="52138" y="370398"/>
                    </a:lnTo>
                    <a:lnTo>
                      <a:pt x="37564" y="384686"/>
                    </a:lnTo>
                    <a:lnTo>
                      <a:pt x="31945" y="378971"/>
                    </a:lnTo>
                    <a:lnTo>
                      <a:pt x="20515" y="390401"/>
                    </a:lnTo>
                    <a:lnTo>
                      <a:pt x="26230" y="396116"/>
                    </a:lnTo>
                    <a:lnTo>
                      <a:pt x="1465" y="420786"/>
                    </a:lnTo>
                    <a:cubicBezTo>
                      <a:pt x="-1688" y="423948"/>
                      <a:pt x="-1688" y="429053"/>
                      <a:pt x="1465" y="432215"/>
                    </a:cubicBezTo>
                    <a:cubicBezTo>
                      <a:pt x="4627" y="435368"/>
                      <a:pt x="9732" y="435368"/>
                      <a:pt x="12895" y="432215"/>
                    </a:cubicBezTo>
                    <a:close/>
                    <a:moveTo>
                      <a:pt x="474191" y="43691"/>
                    </a:moveTo>
                    <a:cubicBezTo>
                      <a:pt x="471029" y="40919"/>
                      <a:pt x="466304" y="40919"/>
                      <a:pt x="463142" y="43691"/>
                    </a:cubicBezTo>
                    <a:lnTo>
                      <a:pt x="463142" y="43691"/>
                    </a:lnTo>
                    <a:lnTo>
                      <a:pt x="463142" y="43691"/>
                    </a:lnTo>
                    <a:lnTo>
                      <a:pt x="463142" y="43691"/>
                    </a:lnTo>
                    <a:lnTo>
                      <a:pt x="441234" y="65598"/>
                    </a:lnTo>
                    <a:lnTo>
                      <a:pt x="413802" y="38071"/>
                    </a:lnTo>
                    <a:lnTo>
                      <a:pt x="402372" y="49501"/>
                    </a:lnTo>
                    <a:lnTo>
                      <a:pt x="429804" y="77028"/>
                    </a:lnTo>
                    <a:lnTo>
                      <a:pt x="415517" y="91411"/>
                    </a:lnTo>
                    <a:lnTo>
                      <a:pt x="387989" y="63884"/>
                    </a:lnTo>
                    <a:lnTo>
                      <a:pt x="376559" y="75314"/>
                    </a:lnTo>
                    <a:lnTo>
                      <a:pt x="404087" y="102841"/>
                    </a:lnTo>
                    <a:lnTo>
                      <a:pt x="389704" y="117129"/>
                    </a:lnTo>
                    <a:lnTo>
                      <a:pt x="361986" y="89411"/>
                    </a:lnTo>
                    <a:lnTo>
                      <a:pt x="350556" y="100746"/>
                    </a:lnTo>
                    <a:lnTo>
                      <a:pt x="378083" y="128273"/>
                    </a:lnTo>
                    <a:lnTo>
                      <a:pt x="363701" y="142656"/>
                    </a:lnTo>
                    <a:lnTo>
                      <a:pt x="336269" y="115128"/>
                    </a:lnTo>
                    <a:lnTo>
                      <a:pt x="324839" y="126558"/>
                    </a:lnTo>
                    <a:lnTo>
                      <a:pt x="352271" y="154086"/>
                    </a:lnTo>
                    <a:lnTo>
                      <a:pt x="337983" y="168468"/>
                    </a:lnTo>
                    <a:lnTo>
                      <a:pt x="310456" y="140941"/>
                    </a:lnTo>
                    <a:lnTo>
                      <a:pt x="299026" y="152371"/>
                    </a:lnTo>
                    <a:lnTo>
                      <a:pt x="326553" y="179898"/>
                    </a:lnTo>
                    <a:lnTo>
                      <a:pt x="312266" y="194186"/>
                    </a:lnTo>
                    <a:lnTo>
                      <a:pt x="284738" y="166658"/>
                    </a:lnTo>
                    <a:lnTo>
                      <a:pt x="273403" y="178089"/>
                    </a:lnTo>
                    <a:lnTo>
                      <a:pt x="300835" y="205616"/>
                    </a:lnTo>
                    <a:lnTo>
                      <a:pt x="286453" y="219903"/>
                    </a:lnTo>
                    <a:lnTo>
                      <a:pt x="259021" y="192471"/>
                    </a:lnTo>
                    <a:lnTo>
                      <a:pt x="247591" y="203806"/>
                    </a:lnTo>
                    <a:lnTo>
                      <a:pt x="275118" y="231333"/>
                    </a:lnTo>
                    <a:lnTo>
                      <a:pt x="260736" y="245716"/>
                    </a:lnTo>
                    <a:lnTo>
                      <a:pt x="233208" y="218189"/>
                    </a:lnTo>
                    <a:lnTo>
                      <a:pt x="221778" y="229619"/>
                    </a:lnTo>
                    <a:lnTo>
                      <a:pt x="249305" y="257146"/>
                    </a:lnTo>
                    <a:lnTo>
                      <a:pt x="234923" y="271529"/>
                    </a:lnTo>
                    <a:lnTo>
                      <a:pt x="207491" y="244382"/>
                    </a:lnTo>
                    <a:lnTo>
                      <a:pt x="196060" y="255813"/>
                    </a:lnTo>
                    <a:lnTo>
                      <a:pt x="223493" y="283340"/>
                    </a:lnTo>
                    <a:lnTo>
                      <a:pt x="209205" y="297722"/>
                    </a:lnTo>
                    <a:lnTo>
                      <a:pt x="181583" y="270386"/>
                    </a:lnTo>
                    <a:lnTo>
                      <a:pt x="170153" y="281816"/>
                    </a:lnTo>
                    <a:lnTo>
                      <a:pt x="197680" y="309248"/>
                    </a:lnTo>
                    <a:lnTo>
                      <a:pt x="183297" y="323631"/>
                    </a:lnTo>
                    <a:lnTo>
                      <a:pt x="155770" y="296103"/>
                    </a:lnTo>
                    <a:lnTo>
                      <a:pt x="144340" y="307533"/>
                    </a:lnTo>
                    <a:lnTo>
                      <a:pt x="171867" y="335061"/>
                    </a:lnTo>
                    <a:lnTo>
                      <a:pt x="157484" y="349443"/>
                    </a:lnTo>
                    <a:lnTo>
                      <a:pt x="130052" y="321916"/>
                    </a:lnTo>
                    <a:lnTo>
                      <a:pt x="118622" y="333346"/>
                    </a:lnTo>
                    <a:lnTo>
                      <a:pt x="146150" y="360873"/>
                    </a:lnTo>
                    <a:lnTo>
                      <a:pt x="131767" y="375161"/>
                    </a:lnTo>
                    <a:lnTo>
                      <a:pt x="104239" y="347633"/>
                    </a:lnTo>
                    <a:lnTo>
                      <a:pt x="92810" y="359064"/>
                    </a:lnTo>
                    <a:lnTo>
                      <a:pt x="120337" y="386496"/>
                    </a:lnTo>
                    <a:lnTo>
                      <a:pt x="105954" y="400878"/>
                    </a:lnTo>
                    <a:lnTo>
                      <a:pt x="78522" y="373446"/>
                    </a:lnTo>
                    <a:lnTo>
                      <a:pt x="67092" y="384876"/>
                    </a:lnTo>
                    <a:lnTo>
                      <a:pt x="94524" y="412308"/>
                    </a:lnTo>
                    <a:lnTo>
                      <a:pt x="80237" y="426691"/>
                    </a:lnTo>
                    <a:lnTo>
                      <a:pt x="52709" y="399164"/>
                    </a:lnTo>
                    <a:lnTo>
                      <a:pt x="41279" y="410594"/>
                    </a:lnTo>
                    <a:lnTo>
                      <a:pt x="68807" y="438121"/>
                    </a:lnTo>
                    <a:lnTo>
                      <a:pt x="41565" y="465363"/>
                    </a:lnTo>
                    <a:lnTo>
                      <a:pt x="42327" y="465363"/>
                    </a:lnTo>
                    <a:cubicBezTo>
                      <a:pt x="40746" y="469487"/>
                      <a:pt x="42804" y="474116"/>
                      <a:pt x="46928" y="475697"/>
                    </a:cubicBezTo>
                    <a:cubicBezTo>
                      <a:pt x="49357" y="476631"/>
                      <a:pt x="52071" y="476326"/>
                      <a:pt x="54233" y="474888"/>
                    </a:cubicBezTo>
                    <a:lnTo>
                      <a:pt x="54233" y="474888"/>
                    </a:lnTo>
                    <a:lnTo>
                      <a:pt x="80141" y="449075"/>
                    </a:lnTo>
                    <a:lnTo>
                      <a:pt x="90429" y="459362"/>
                    </a:lnTo>
                    <a:lnTo>
                      <a:pt x="101858" y="447932"/>
                    </a:lnTo>
                    <a:lnTo>
                      <a:pt x="91476" y="437645"/>
                    </a:lnTo>
                    <a:lnTo>
                      <a:pt x="105859" y="423262"/>
                    </a:lnTo>
                    <a:lnTo>
                      <a:pt x="116146" y="433549"/>
                    </a:lnTo>
                    <a:lnTo>
                      <a:pt x="127576" y="422119"/>
                    </a:lnTo>
                    <a:lnTo>
                      <a:pt x="117289" y="411832"/>
                    </a:lnTo>
                    <a:lnTo>
                      <a:pt x="131671" y="397449"/>
                    </a:lnTo>
                    <a:lnTo>
                      <a:pt x="141959" y="407831"/>
                    </a:lnTo>
                    <a:lnTo>
                      <a:pt x="153389" y="396402"/>
                    </a:lnTo>
                    <a:lnTo>
                      <a:pt x="143101" y="386019"/>
                    </a:lnTo>
                    <a:lnTo>
                      <a:pt x="157389" y="371732"/>
                    </a:lnTo>
                    <a:lnTo>
                      <a:pt x="167771" y="382019"/>
                    </a:lnTo>
                    <a:lnTo>
                      <a:pt x="179106" y="370589"/>
                    </a:lnTo>
                    <a:lnTo>
                      <a:pt x="169391" y="360683"/>
                    </a:lnTo>
                    <a:lnTo>
                      <a:pt x="183773" y="346300"/>
                    </a:lnTo>
                    <a:lnTo>
                      <a:pt x="194061" y="356587"/>
                    </a:lnTo>
                    <a:lnTo>
                      <a:pt x="205490" y="345157"/>
                    </a:lnTo>
                    <a:lnTo>
                      <a:pt x="195204" y="334870"/>
                    </a:lnTo>
                    <a:lnTo>
                      <a:pt x="209586" y="320487"/>
                    </a:lnTo>
                    <a:lnTo>
                      <a:pt x="219873" y="330774"/>
                    </a:lnTo>
                    <a:lnTo>
                      <a:pt x="231303" y="319439"/>
                    </a:lnTo>
                    <a:lnTo>
                      <a:pt x="220921" y="309057"/>
                    </a:lnTo>
                    <a:lnTo>
                      <a:pt x="235303" y="294770"/>
                    </a:lnTo>
                    <a:lnTo>
                      <a:pt x="245686" y="305057"/>
                    </a:lnTo>
                    <a:lnTo>
                      <a:pt x="257021" y="293627"/>
                    </a:lnTo>
                    <a:lnTo>
                      <a:pt x="246734" y="283340"/>
                    </a:lnTo>
                    <a:lnTo>
                      <a:pt x="261116" y="268957"/>
                    </a:lnTo>
                    <a:lnTo>
                      <a:pt x="271404" y="279244"/>
                    </a:lnTo>
                    <a:lnTo>
                      <a:pt x="282833" y="267814"/>
                    </a:lnTo>
                    <a:lnTo>
                      <a:pt x="272547" y="257527"/>
                    </a:lnTo>
                    <a:lnTo>
                      <a:pt x="286834" y="243144"/>
                    </a:lnTo>
                    <a:lnTo>
                      <a:pt x="297216" y="253431"/>
                    </a:lnTo>
                    <a:lnTo>
                      <a:pt x="308646" y="242097"/>
                    </a:lnTo>
                    <a:lnTo>
                      <a:pt x="298264" y="231714"/>
                    </a:lnTo>
                    <a:lnTo>
                      <a:pt x="312646" y="217331"/>
                    </a:lnTo>
                    <a:lnTo>
                      <a:pt x="322934" y="227714"/>
                    </a:lnTo>
                    <a:lnTo>
                      <a:pt x="334364" y="216284"/>
                    </a:lnTo>
                    <a:lnTo>
                      <a:pt x="324076" y="205997"/>
                    </a:lnTo>
                    <a:lnTo>
                      <a:pt x="338459" y="191614"/>
                    </a:lnTo>
                    <a:lnTo>
                      <a:pt x="348747" y="201901"/>
                    </a:lnTo>
                    <a:lnTo>
                      <a:pt x="360177" y="190471"/>
                    </a:lnTo>
                    <a:lnTo>
                      <a:pt x="349794" y="180184"/>
                    </a:lnTo>
                    <a:lnTo>
                      <a:pt x="363701" y="165611"/>
                    </a:lnTo>
                    <a:lnTo>
                      <a:pt x="373987" y="175898"/>
                    </a:lnTo>
                    <a:lnTo>
                      <a:pt x="385418" y="164468"/>
                    </a:lnTo>
                    <a:lnTo>
                      <a:pt x="375130" y="154181"/>
                    </a:lnTo>
                    <a:lnTo>
                      <a:pt x="389513" y="139798"/>
                    </a:lnTo>
                    <a:lnTo>
                      <a:pt x="399800" y="150180"/>
                    </a:lnTo>
                    <a:lnTo>
                      <a:pt x="411230" y="138750"/>
                    </a:lnTo>
                    <a:lnTo>
                      <a:pt x="400943" y="128368"/>
                    </a:lnTo>
                    <a:lnTo>
                      <a:pt x="415326" y="113985"/>
                    </a:lnTo>
                    <a:lnTo>
                      <a:pt x="425613" y="124368"/>
                    </a:lnTo>
                    <a:lnTo>
                      <a:pt x="436948" y="112938"/>
                    </a:lnTo>
                    <a:lnTo>
                      <a:pt x="426566" y="102841"/>
                    </a:lnTo>
                    <a:lnTo>
                      <a:pt x="440948" y="88458"/>
                    </a:lnTo>
                    <a:lnTo>
                      <a:pt x="451330" y="98936"/>
                    </a:lnTo>
                    <a:lnTo>
                      <a:pt x="462760" y="87506"/>
                    </a:lnTo>
                    <a:lnTo>
                      <a:pt x="452473" y="77219"/>
                    </a:lnTo>
                    <a:lnTo>
                      <a:pt x="473810" y="55883"/>
                    </a:lnTo>
                    <a:lnTo>
                      <a:pt x="473810" y="55883"/>
                    </a:lnTo>
                    <a:lnTo>
                      <a:pt x="473810" y="55883"/>
                    </a:lnTo>
                    <a:cubicBezTo>
                      <a:pt x="476963" y="52721"/>
                      <a:pt x="476963" y="47615"/>
                      <a:pt x="473810" y="44453"/>
                    </a:cubicBezTo>
                  </a:path>
                </a:pathLst>
              </a:custGeom>
              <a:solidFill>
                <a:srgbClr val="FFFFFF"/>
              </a:solidFill>
              <a:ln w="9525" cap="flat">
                <a:noFill/>
                <a:prstDash val="solid"/>
                <a:miter/>
              </a:ln>
            </p:spPr>
            <p:txBody>
              <a:bodyPr rtlCol="0" anchor="ctr"/>
              <a:lstStyle/>
              <a:p>
                <a:pPr defTabSz="685792"/>
                <a:endParaRPr lang="en-GB" sz="1350">
                  <a:solidFill>
                    <a:prstClr val="black"/>
                  </a:solidFill>
                  <a:latin typeface="PFSquareSansPro-Regular"/>
                </a:endParaRPr>
              </a:p>
            </p:txBody>
          </p:sp>
        </p:grpSp>
      </p:grpSp>
      <p:pic>
        <p:nvPicPr>
          <p:cNvPr id="22" name="Graphic 23">
            <a:extLst>
              <a:ext uri="{FF2B5EF4-FFF2-40B4-BE49-F238E27FC236}">
                <a16:creationId xmlns:a16="http://schemas.microsoft.com/office/drawing/2014/main" id="{0AF1A99E-DC4E-4DF0-872F-B06F0B9488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bwMode="gray">
          <a:xfrm>
            <a:off x="6897544" y="4671012"/>
            <a:ext cx="1885871" cy="249493"/>
          </a:xfrm>
          <a:prstGeom prst="rect">
            <a:avLst/>
          </a:prstGeom>
        </p:spPr>
      </p:pic>
    </p:spTree>
    <p:extLst>
      <p:ext uri="{BB962C8B-B14F-4D97-AF65-F5344CB8AC3E}">
        <p14:creationId xmlns:p14="http://schemas.microsoft.com/office/powerpoint/2010/main" val="4112127549"/>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0"/>
            <a:ext cx="1" cy="9572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362145"/>
            <a:ext cx="7886700" cy="586768"/>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7748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Choic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8586B7-BD02-ECC3-A543-C3D15AE555E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28753" y="-16175"/>
            <a:ext cx="9201505" cy="51758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55D6299-FDD6-4499-0B0B-D090AACA6747}"/>
              </a:ext>
            </a:extLst>
          </p:cNvPr>
          <p:cNvSpPr>
            <a:spLocks noGrp="1"/>
          </p:cNvSpPr>
          <p:nvPr>
            <p:ph type="title"/>
          </p:nvPr>
        </p:nvSpPr>
        <p:spPr>
          <a:xfrm>
            <a:off x="346825" y="2437389"/>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pic>
        <p:nvPicPr>
          <p:cNvPr id="3" name="Picture 2">
            <a:extLst>
              <a:ext uri="{FF2B5EF4-FFF2-40B4-BE49-F238E27FC236}">
                <a16:creationId xmlns:a16="http://schemas.microsoft.com/office/drawing/2014/main" id="{3CA85E59-F959-728F-647A-0F1DC79934D1}"/>
              </a:ext>
            </a:extLst>
          </p:cNvPr>
          <p:cNvPicPr>
            <a:picLocks noChangeAspect="1"/>
          </p:cNvPicPr>
          <p:nvPr userDrawn="1"/>
        </p:nvPicPr>
        <p:blipFill>
          <a:blip r:embed="rId3"/>
          <a:srcRect/>
          <a:stretch/>
        </p:blipFill>
        <p:spPr>
          <a:xfrm>
            <a:off x="306856" y="244978"/>
            <a:ext cx="1928122" cy="280936"/>
          </a:xfrm>
          <a:prstGeom prst="rect">
            <a:avLst/>
          </a:prstGeom>
        </p:spPr>
      </p:pic>
    </p:spTree>
    <p:extLst>
      <p:ext uri="{BB962C8B-B14F-4D97-AF65-F5344CB8AC3E}">
        <p14:creationId xmlns:p14="http://schemas.microsoft.com/office/powerpoint/2010/main" val="6181288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D757-CD04-CAD4-13C1-7F8298D8236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2240C2-D44D-4639-0E57-E53C5AD1E78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CEC09A-9A44-5005-EF07-7195F9A2F90D}"/>
              </a:ext>
            </a:extLst>
          </p:cNvPr>
          <p:cNvSpPr>
            <a:spLocks noGrp="1"/>
          </p:cNvSpPr>
          <p:nvPr>
            <p:ph type="dt" sz="half" idx="10"/>
          </p:nvPr>
        </p:nvSpPr>
        <p:spPr/>
        <p:txBody>
          <a:bodyPr/>
          <a:lstStyle/>
          <a:p>
            <a:fld id="{AC223B99-7F0E-467A-B0AE-6B0624E3D82F}" type="datetimeFigureOut">
              <a:rPr lang="en-US" smtClean="0"/>
              <a:t>12/2/2025</a:t>
            </a:fld>
            <a:endParaRPr lang="en-US"/>
          </a:p>
        </p:txBody>
      </p:sp>
      <p:sp>
        <p:nvSpPr>
          <p:cNvPr id="5" name="Footer Placeholder 4">
            <a:extLst>
              <a:ext uri="{FF2B5EF4-FFF2-40B4-BE49-F238E27FC236}">
                <a16:creationId xmlns:a16="http://schemas.microsoft.com/office/drawing/2014/main" id="{A1C50802-8EFC-283A-4090-DB0185F1D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40633-D9D1-076B-82BA-37B01C26ED43}"/>
              </a:ext>
            </a:extLst>
          </p:cNvPr>
          <p:cNvSpPr>
            <a:spLocks noGrp="1"/>
          </p:cNvSpPr>
          <p:nvPr>
            <p:ph type="sldNum" sz="quarter" idx="12"/>
          </p:nvPr>
        </p:nvSpPr>
        <p:spPr/>
        <p:txBody>
          <a:bodyPr/>
          <a:lstStyle/>
          <a:p>
            <a:fld id="{C8D5E5A3-BBD6-466C-938F-82527F9E765B}" type="slidenum">
              <a:rPr lang="en-US" smtClean="0"/>
              <a:t>‹#›</a:t>
            </a:fld>
            <a:endParaRPr lang="en-US"/>
          </a:p>
        </p:txBody>
      </p:sp>
    </p:spTree>
    <p:extLst>
      <p:ext uri="{BB962C8B-B14F-4D97-AF65-F5344CB8AC3E}">
        <p14:creationId xmlns:p14="http://schemas.microsoft.com/office/powerpoint/2010/main" val="31302255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4320-4F7A-93E6-170D-6C28597B5B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821EF-3F88-440E-FD51-67883A9209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F6FC7-FDD9-4BFD-3C72-96ED9928F6EF}"/>
              </a:ext>
            </a:extLst>
          </p:cNvPr>
          <p:cNvSpPr>
            <a:spLocks noGrp="1"/>
          </p:cNvSpPr>
          <p:nvPr>
            <p:ph type="dt" sz="half" idx="10"/>
          </p:nvPr>
        </p:nvSpPr>
        <p:spPr/>
        <p:txBody>
          <a:bodyPr/>
          <a:lstStyle/>
          <a:p>
            <a:fld id="{AC223B99-7F0E-467A-B0AE-6B0624E3D82F}" type="datetimeFigureOut">
              <a:rPr lang="en-US" smtClean="0"/>
              <a:t>12/2/2025</a:t>
            </a:fld>
            <a:endParaRPr lang="en-US"/>
          </a:p>
        </p:txBody>
      </p:sp>
      <p:sp>
        <p:nvSpPr>
          <p:cNvPr id="5" name="Footer Placeholder 4">
            <a:extLst>
              <a:ext uri="{FF2B5EF4-FFF2-40B4-BE49-F238E27FC236}">
                <a16:creationId xmlns:a16="http://schemas.microsoft.com/office/drawing/2014/main" id="{03487519-923C-483A-49FF-655A47D3B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26690-7AE2-6142-4396-15903A373A55}"/>
              </a:ext>
            </a:extLst>
          </p:cNvPr>
          <p:cNvSpPr>
            <a:spLocks noGrp="1"/>
          </p:cNvSpPr>
          <p:nvPr>
            <p:ph type="sldNum" sz="quarter" idx="12"/>
          </p:nvPr>
        </p:nvSpPr>
        <p:spPr/>
        <p:txBody>
          <a:bodyPr/>
          <a:lstStyle/>
          <a:p>
            <a:fld id="{C8D5E5A3-BBD6-466C-938F-82527F9E765B}" type="slidenum">
              <a:rPr lang="en-US" smtClean="0"/>
              <a:t>‹#›</a:t>
            </a:fld>
            <a:endParaRPr lang="en-US"/>
          </a:p>
        </p:txBody>
      </p:sp>
    </p:spTree>
    <p:extLst>
      <p:ext uri="{BB962C8B-B14F-4D97-AF65-F5344CB8AC3E}">
        <p14:creationId xmlns:p14="http://schemas.microsoft.com/office/powerpoint/2010/main" val="160020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Choic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8586B7-BD02-ECC3-A543-C3D15AE555E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28753" y="-16175"/>
            <a:ext cx="9201505" cy="51758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55D6299-FDD6-4499-0B0B-D090AACA6747}"/>
              </a:ext>
            </a:extLst>
          </p:cNvPr>
          <p:cNvSpPr>
            <a:spLocks noGrp="1"/>
          </p:cNvSpPr>
          <p:nvPr>
            <p:ph type="title"/>
          </p:nvPr>
        </p:nvSpPr>
        <p:spPr>
          <a:xfrm>
            <a:off x="346825" y="2437389"/>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pic>
        <p:nvPicPr>
          <p:cNvPr id="3" name="Picture 2">
            <a:extLst>
              <a:ext uri="{FF2B5EF4-FFF2-40B4-BE49-F238E27FC236}">
                <a16:creationId xmlns:a16="http://schemas.microsoft.com/office/drawing/2014/main" id="{C68CBEEA-CD46-3B10-919A-725A90B16EC0}"/>
              </a:ext>
            </a:extLst>
          </p:cNvPr>
          <p:cNvPicPr>
            <a:picLocks noChangeAspect="1"/>
          </p:cNvPicPr>
          <p:nvPr userDrawn="1"/>
        </p:nvPicPr>
        <p:blipFill>
          <a:blip r:embed="rId3"/>
          <a:srcRect/>
          <a:stretch/>
        </p:blipFill>
        <p:spPr>
          <a:xfrm>
            <a:off x="306856" y="244978"/>
            <a:ext cx="1928122" cy="280936"/>
          </a:xfrm>
          <a:prstGeom prst="rect">
            <a:avLst/>
          </a:prstGeom>
        </p:spPr>
      </p:pic>
    </p:spTree>
    <p:extLst>
      <p:ext uri="{BB962C8B-B14F-4D97-AF65-F5344CB8AC3E}">
        <p14:creationId xmlns:p14="http://schemas.microsoft.com/office/powerpoint/2010/main" val="2492293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28917-976F-86DF-64B4-383E92D9FB3B}"/>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1858F3CF-C07A-635C-634F-8668969258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A6A4E0DB-D6A6-D973-1D6F-0EDB8D6009C8}"/>
              </a:ext>
            </a:extLst>
          </p:cNvPr>
          <p:cNvSpPr>
            <a:spLocks noGrp="1"/>
          </p:cNvSpPr>
          <p:nvPr>
            <p:ph type="dt" sz="half" idx="10"/>
          </p:nvPr>
        </p:nvSpPr>
        <p:spPr/>
        <p:txBody>
          <a:bodyPr/>
          <a:lstStyle/>
          <a:p>
            <a:fld id="{745BF77B-F4AA-4997-979B-73E3E2105971}" type="datetimeFigureOut">
              <a:rPr lang="de-DE" smtClean="0"/>
              <a:t>02.12.2025</a:t>
            </a:fld>
            <a:endParaRPr lang="de-DE"/>
          </a:p>
        </p:txBody>
      </p:sp>
      <p:sp>
        <p:nvSpPr>
          <p:cNvPr id="5" name="Fußzeilenplatzhalter 4">
            <a:extLst>
              <a:ext uri="{FF2B5EF4-FFF2-40B4-BE49-F238E27FC236}">
                <a16:creationId xmlns:a16="http://schemas.microsoft.com/office/drawing/2014/main" id="{96D664C8-A943-469B-C268-92D25ADE11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620A46A-33E7-4C97-467A-559251B80C98}"/>
              </a:ext>
            </a:extLst>
          </p:cNvPr>
          <p:cNvSpPr>
            <a:spLocks noGrp="1"/>
          </p:cNvSpPr>
          <p:nvPr>
            <p:ph type="sldNum" sz="quarter" idx="12"/>
          </p:nvPr>
        </p:nvSpPr>
        <p:spPr/>
        <p:txBody>
          <a:bodyPr/>
          <a:lstStyle/>
          <a:p>
            <a:fld id="{09472404-347C-4645-8AA8-A535CC54D77E}" type="slidenum">
              <a:rPr lang="de-DE" smtClean="0"/>
              <a:t>‹#›</a:t>
            </a:fld>
            <a:endParaRPr lang="de-DE"/>
          </a:p>
        </p:txBody>
      </p:sp>
    </p:spTree>
    <p:extLst>
      <p:ext uri="{BB962C8B-B14F-4D97-AF65-F5344CB8AC3E}">
        <p14:creationId xmlns:p14="http://schemas.microsoft.com/office/powerpoint/2010/main" val="33048947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FDBF4-7194-C767-AFB3-008FFDFAE5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5F571CB-4E12-4EEB-4A0B-276EC05A5474}"/>
              </a:ext>
            </a:extLst>
          </p:cNvPr>
          <p:cNvSpPr>
            <a:spLocks noGrp="1"/>
          </p:cNvSpPr>
          <p:nvPr>
            <p:ph type="dt" sz="half" idx="10"/>
          </p:nvPr>
        </p:nvSpPr>
        <p:spPr/>
        <p:txBody>
          <a:bodyPr/>
          <a:lstStyle/>
          <a:p>
            <a:fld id="{745BF77B-F4AA-4997-979B-73E3E2105971}" type="datetimeFigureOut">
              <a:rPr lang="de-DE" smtClean="0"/>
              <a:t>02.12.2025</a:t>
            </a:fld>
            <a:endParaRPr lang="de-DE"/>
          </a:p>
        </p:txBody>
      </p:sp>
      <p:sp>
        <p:nvSpPr>
          <p:cNvPr id="4" name="Fußzeilenplatzhalter 3">
            <a:extLst>
              <a:ext uri="{FF2B5EF4-FFF2-40B4-BE49-F238E27FC236}">
                <a16:creationId xmlns:a16="http://schemas.microsoft.com/office/drawing/2014/main" id="{82816077-F478-9CDA-6DB6-D18D3BE9495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0C260C7-59F0-AB7A-0EDE-D11B97CDC274}"/>
              </a:ext>
            </a:extLst>
          </p:cNvPr>
          <p:cNvSpPr>
            <a:spLocks noGrp="1"/>
          </p:cNvSpPr>
          <p:nvPr>
            <p:ph type="sldNum" sz="quarter" idx="12"/>
          </p:nvPr>
        </p:nvSpPr>
        <p:spPr/>
        <p:txBody>
          <a:bodyPr/>
          <a:lstStyle/>
          <a:p>
            <a:fld id="{09472404-347C-4645-8AA8-A535CC54D77E}" type="slidenum">
              <a:rPr lang="de-DE" smtClean="0"/>
              <a:t>‹#›</a:t>
            </a:fld>
            <a:endParaRPr lang="de-DE"/>
          </a:p>
        </p:txBody>
      </p:sp>
    </p:spTree>
    <p:extLst>
      <p:ext uri="{BB962C8B-B14F-4D97-AF65-F5344CB8AC3E}">
        <p14:creationId xmlns:p14="http://schemas.microsoft.com/office/powerpoint/2010/main" val="167947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Option 1">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3711" y="0"/>
            <a:ext cx="9140288" cy="51414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BAA109-A59E-00B0-BF6C-E0623FAC8C52}"/>
              </a:ext>
            </a:extLst>
          </p:cNvPr>
          <p:cNvSpPr/>
          <p:nvPr userDrawn="1"/>
        </p:nvSpPr>
        <p:spPr>
          <a:xfrm>
            <a:off x="-2" y="0"/>
            <a:ext cx="7743250" cy="5143500"/>
          </a:xfrm>
          <a:prstGeom prst="rect">
            <a:avLst/>
          </a:prstGeom>
          <a:gradFill flip="none" rotWithShape="1">
            <a:gsLst>
              <a:gs pos="100000">
                <a:srgbClr val="105F6E">
                  <a:alpha val="0"/>
                </a:srgbClr>
              </a:gs>
              <a:gs pos="14000">
                <a:srgbClr val="105F6E">
                  <a:shade val="100000"/>
                  <a:satMod val="115000"/>
                  <a:alpha val="8900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346825" y="2264610"/>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sp>
        <p:nvSpPr>
          <p:cNvPr id="6" name="Text Placeholder 5">
            <a:extLst>
              <a:ext uri="{FF2B5EF4-FFF2-40B4-BE49-F238E27FC236}">
                <a16:creationId xmlns:a16="http://schemas.microsoft.com/office/drawing/2014/main" id="{FC02C817-9BC0-BE0E-C4C7-22C0D7F9E299}"/>
              </a:ext>
            </a:extLst>
          </p:cNvPr>
          <p:cNvSpPr>
            <a:spLocks noGrp="1"/>
          </p:cNvSpPr>
          <p:nvPr>
            <p:ph type="body" sz="quarter" idx="10" hasCustomPrompt="1"/>
          </p:nvPr>
        </p:nvSpPr>
        <p:spPr>
          <a:xfrm>
            <a:off x="346075" y="3580071"/>
            <a:ext cx="4136275" cy="292100"/>
          </a:xfrm>
          <a:prstGeom prst="rect">
            <a:avLst/>
          </a:prstGeom>
        </p:spPr>
        <p:txBody>
          <a:bodyPr/>
          <a:lstStyle>
            <a:lvl1pPr marL="0" indent="0">
              <a:buNone/>
              <a:defRPr sz="1200">
                <a:solidFill>
                  <a:schemeClr val="bg1">
                    <a:lumMod val="95000"/>
                  </a:schemeClr>
                </a:solidFill>
                <a:latin typeface="Arial" panose="020B0604020202020204" pitchFamily="34" charset="0"/>
                <a:cs typeface="Arial" panose="020B0604020202020204" pitchFamily="34" charset="0"/>
              </a:defRPr>
            </a:lvl1pPr>
            <a:lvl2pPr>
              <a:defRPr sz="1200">
                <a:solidFill>
                  <a:schemeClr val="bg1">
                    <a:lumMod val="95000"/>
                  </a:schemeClr>
                </a:solidFill>
                <a:latin typeface="Arial" panose="020B0604020202020204" pitchFamily="34" charset="0"/>
                <a:cs typeface="Arial" panose="020B0604020202020204" pitchFamily="34" charset="0"/>
              </a:defRPr>
            </a:lvl2pPr>
            <a:lvl3pPr>
              <a:defRPr sz="1100">
                <a:solidFill>
                  <a:schemeClr val="bg1">
                    <a:lumMod val="95000"/>
                  </a:schemeClr>
                </a:solidFill>
                <a:latin typeface="Arial" panose="020B0604020202020204" pitchFamily="34" charset="0"/>
                <a:cs typeface="Arial" panose="020B0604020202020204" pitchFamily="34" charset="0"/>
              </a:defRPr>
            </a:lvl3pPr>
            <a:lvl4pPr>
              <a:defRPr sz="1050">
                <a:solidFill>
                  <a:schemeClr val="bg1">
                    <a:lumMod val="95000"/>
                  </a:schemeClr>
                </a:solidFill>
                <a:latin typeface="Arial" panose="020B0604020202020204" pitchFamily="34" charset="0"/>
                <a:cs typeface="Arial" panose="020B0604020202020204" pitchFamily="34" charset="0"/>
              </a:defRPr>
            </a:lvl4pPr>
            <a:lvl5pPr>
              <a:defRPr sz="1050">
                <a:solidFill>
                  <a:schemeClr val="bg1">
                    <a:lumMod val="95000"/>
                  </a:schemeClr>
                </a:solidFill>
                <a:latin typeface="Arial" panose="020B0604020202020204" pitchFamily="34" charset="0"/>
                <a:cs typeface="Arial" panose="020B0604020202020204" pitchFamily="34" charset="0"/>
              </a:defRPr>
            </a:lvl5pPr>
          </a:lstStyle>
          <a:p>
            <a:pPr lvl="0"/>
            <a:r>
              <a:rPr lang="en-GB"/>
              <a:t>01/01/23</a:t>
            </a:r>
          </a:p>
        </p:txBody>
      </p:sp>
      <p:pic>
        <p:nvPicPr>
          <p:cNvPr id="9" name="Picture 8">
            <a:extLst>
              <a:ext uri="{FF2B5EF4-FFF2-40B4-BE49-F238E27FC236}">
                <a16:creationId xmlns:a16="http://schemas.microsoft.com/office/drawing/2014/main" id="{8E892F82-712F-3C64-434E-8252D768E71D}"/>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9313" y="4465497"/>
            <a:ext cx="1549608" cy="330054"/>
          </a:xfrm>
          <a:prstGeom prst="rect">
            <a:avLst/>
          </a:prstGeom>
        </p:spPr>
      </p:pic>
      <p:pic>
        <p:nvPicPr>
          <p:cNvPr id="10" name="Picture 9">
            <a:extLst>
              <a:ext uri="{FF2B5EF4-FFF2-40B4-BE49-F238E27FC236}">
                <a16:creationId xmlns:a16="http://schemas.microsoft.com/office/drawing/2014/main" id="{A2D0B423-550D-BC4E-D86C-D3EB6EBFF55B}"/>
              </a:ext>
            </a:extLst>
          </p:cNvPr>
          <p:cNvPicPr>
            <a:picLocks noChangeAspect="1"/>
          </p:cNvPicPr>
          <p:nvPr userDrawn="1"/>
        </p:nvPicPr>
        <p:blipFill>
          <a:blip r:embed="rId5"/>
          <a:srcRect/>
          <a:stretch/>
        </p:blipFill>
        <p:spPr>
          <a:xfrm>
            <a:off x="346077" y="410027"/>
            <a:ext cx="2998082" cy="436834"/>
          </a:xfrm>
          <a:prstGeom prst="rect">
            <a:avLst/>
          </a:prstGeom>
        </p:spPr>
      </p:pic>
    </p:spTree>
    <p:extLst>
      <p:ext uri="{BB962C8B-B14F-4D97-AF65-F5344CB8AC3E}">
        <p14:creationId xmlns:p14="http://schemas.microsoft.com/office/powerpoint/2010/main" val="26038399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ext mit Zwischenüberschrift">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8" name="Objekt 7"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2" name="Titel 1"/>
          <p:cNvSpPr>
            <a:spLocks noGrp="1"/>
          </p:cNvSpPr>
          <p:nvPr>
            <p:ph type="title" hasCustomPrompt="1"/>
          </p:nvPr>
        </p:nvSpPr>
        <p:spPr/>
        <p:txBody>
          <a:bodyPr/>
          <a:lstStyle>
            <a:lvl1pPr>
              <a:defRPr/>
            </a:lvl1pPr>
          </a:lstStyle>
          <a:p>
            <a:r>
              <a:rPr lang="de-AT" noProof="0"/>
              <a:t>Überschrift, nach Möglichkeit einzeilig</a:t>
            </a:r>
          </a:p>
        </p:txBody>
      </p:sp>
      <p:sp>
        <p:nvSpPr>
          <p:cNvPr id="3" name="Inhaltsplatzhalter 2"/>
          <p:cNvSpPr>
            <a:spLocks noGrp="1"/>
          </p:cNvSpPr>
          <p:nvPr>
            <p:ph idx="1" hasCustomPrompt="1"/>
          </p:nvPr>
        </p:nvSpPr>
        <p:spPr>
          <a:xfrm>
            <a:off x="666752" y="1517683"/>
            <a:ext cx="6479931" cy="240451"/>
          </a:xfrm>
        </p:spPr>
        <p:txBody>
          <a:bodyPr/>
          <a:lstStyle>
            <a:lvl1pPr>
              <a:defRPr b="1" baseline="0">
                <a:solidFill>
                  <a:schemeClr val="accent1"/>
                </a:solidFill>
              </a:defRPr>
            </a:lvl1pPr>
          </a:lstStyle>
          <a:p>
            <a:pPr lvl="0"/>
            <a:r>
              <a:rPr lang="de-AT" noProof="0"/>
              <a:t>Zwischenüberschrift bitte unbedingt einzeilig</a:t>
            </a:r>
          </a:p>
        </p:txBody>
      </p:sp>
      <p:sp>
        <p:nvSpPr>
          <p:cNvPr id="4" name="Foliennummernplatzhalter 3"/>
          <p:cNvSpPr>
            <a:spLocks noGrp="1"/>
          </p:cNvSpPr>
          <p:nvPr>
            <p:ph type="sldNum" sz="quarter" idx="14"/>
          </p:nvPr>
        </p:nvSpPr>
        <p:spPr/>
        <p:txBody>
          <a:bodyPr/>
          <a:lstStyle/>
          <a:p>
            <a:r>
              <a:rPr lang="de-AT" noProof="0"/>
              <a:t>Seite </a:t>
            </a:r>
            <a:fld id="{12B588E4-0580-4920-92CD-EC1C9E43FDE4}" type="slidenum">
              <a:rPr lang="de-AT" noProof="0" smtClean="0"/>
              <a:pPr/>
              <a:t>‹#›</a:t>
            </a:fld>
            <a:endParaRPr lang="de-AT" noProof="0"/>
          </a:p>
        </p:txBody>
      </p:sp>
      <p:sp>
        <p:nvSpPr>
          <p:cNvPr id="10" name="Inhaltsplatzhalter 2"/>
          <p:cNvSpPr>
            <a:spLocks noGrp="1"/>
          </p:cNvSpPr>
          <p:nvPr>
            <p:ph idx="15" hasCustomPrompt="1"/>
          </p:nvPr>
        </p:nvSpPr>
        <p:spPr>
          <a:xfrm>
            <a:off x="666752" y="1759729"/>
            <a:ext cx="6479931" cy="1442703"/>
          </a:xfrm>
        </p:spPr>
        <p:txBody>
          <a:bodyPr/>
          <a:lstStyle>
            <a:lvl1pPr>
              <a:defRPr baseline="0">
                <a:sym typeface="Wingdings" panose="05000000000000000000" pitchFamily="2" charset="2"/>
              </a:defRPr>
            </a:lvl1pPr>
          </a:lstStyle>
          <a:p>
            <a:pPr lvl="0"/>
            <a:r>
              <a:rPr lang="de-AT" noProof="0"/>
              <a:t>Erste Ebene hat keine Aufzählungszeichen </a:t>
            </a:r>
            <a:br>
              <a:rPr lang="de-AT" noProof="0"/>
            </a:br>
            <a:r>
              <a:rPr lang="de-AT" noProof="0"/>
              <a:t>über Start  Absatz einrücken in Aufzählung wechseln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12" name="Textplatzhalter 13"/>
          <p:cNvSpPr>
            <a:spLocks noGrp="1"/>
          </p:cNvSpPr>
          <p:nvPr>
            <p:ph type="body" sz="quarter" idx="16" hasCustomPrompt="1"/>
          </p:nvPr>
        </p:nvSpPr>
        <p:spPr>
          <a:xfrm>
            <a:off x="666752" y="3707607"/>
            <a:ext cx="6479931" cy="480901"/>
          </a:xfrm>
        </p:spPr>
        <p:txBody>
          <a:bodyPr/>
          <a:lstStyle>
            <a:lvl1pPr marL="189039" indent="-189039">
              <a:buClr>
                <a:schemeClr val="accent2"/>
              </a:buClr>
              <a:buSzPct val="80000"/>
              <a:buFont typeface="Wingdings" panose="05000000000000000000" pitchFamily="2" charset="2"/>
              <a:buChar char=""/>
              <a:defRPr baseline="0">
                <a:solidFill>
                  <a:schemeClr val="accent2"/>
                </a:solidFill>
              </a:defRPr>
            </a:lvl1pPr>
          </a:lstStyle>
          <a:p>
            <a:pPr lvl="0"/>
            <a:r>
              <a:rPr lang="de-AT"/>
              <a:t>Hier ist ein Bereich für eine Hervorhebung oder Conclusio, das Textfeld erweitert sich automatisch</a:t>
            </a:r>
          </a:p>
        </p:txBody>
      </p:sp>
    </p:spTree>
    <p:extLst>
      <p:ext uri="{BB962C8B-B14F-4D97-AF65-F5344CB8AC3E}">
        <p14:creationId xmlns:p14="http://schemas.microsoft.com/office/powerpoint/2010/main" val="24630466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8E93901B-F2BB-6447-8BC6-41472FE2C4BC}"/>
              </a:ext>
            </a:extLst>
          </p:cNvPr>
          <p:cNvSpPr>
            <a:spLocks noGrp="1"/>
          </p:cNvSpPr>
          <p:nvPr>
            <p:ph type="dt" sz="half" idx="10"/>
          </p:nvPr>
        </p:nvSpPr>
        <p:spPr/>
        <p:txBody>
          <a:bodyPr/>
          <a:lstStyle/>
          <a:p>
            <a:fld id="{2EB5CB84-44D4-4741-A94F-01B9CD588BB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BD5C091F-ED37-6044-B25D-331620337B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EA9EC1-9DC6-3748-A5D3-006F73E0D657}"/>
              </a:ext>
            </a:extLst>
          </p:cNvPr>
          <p:cNvSpPr>
            <a:spLocks noGrp="1"/>
          </p:cNvSpPr>
          <p:nvPr>
            <p:ph type="sldNum" sz="quarter" idx="12"/>
          </p:nvPr>
        </p:nvSpPr>
        <p:spPr/>
        <p:txBody>
          <a:bodyPr/>
          <a:lstStyle/>
          <a:p>
            <a:fld id="{2D5E34B3-45C3-9142-84ED-0F8DE6577F98}" type="slidenum">
              <a:rPr lang="nl-NL" smtClean="0"/>
              <a:t>‹#›</a:t>
            </a:fld>
            <a:endParaRPr lang="nl-NL"/>
          </a:p>
        </p:txBody>
      </p:sp>
      <p:pic>
        <p:nvPicPr>
          <p:cNvPr id="8" name="Afbeelding 7">
            <a:extLst>
              <a:ext uri="{FF2B5EF4-FFF2-40B4-BE49-F238E27FC236}">
                <a16:creationId xmlns:a16="http://schemas.microsoft.com/office/drawing/2014/main" id="{41BA7F3B-0A48-C34E-8893-0657B5FAEBA7}"/>
              </a:ext>
            </a:extLst>
          </p:cNvPr>
          <p:cNvPicPr>
            <a:picLocks noChangeAspect="1"/>
          </p:cNvPicPr>
          <p:nvPr userDrawn="1"/>
        </p:nvPicPr>
        <p:blipFill>
          <a:blip r:embed="rId2"/>
          <a:stretch>
            <a:fillRect/>
          </a:stretch>
        </p:blipFill>
        <p:spPr>
          <a:xfrm>
            <a:off x="0" y="0"/>
            <a:ext cx="9144000" cy="3833813"/>
          </a:xfrm>
          <a:prstGeom prst="rect">
            <a:avLst/>
          </a:prstGeom>
        </p:spPr>
      </p:pic>
    </p:spTree>
    <p:extLst>
      <p:ext uri="{BB962C8B-B14F-4D97-AF65-F5344CB8AC3E}">
        <p14:creationId xmlns:p14="http://schemas.microsoft.com/office/powerpoint/2010/main" val="17125918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8E93901B-F2BB-6447-8BC6-41472FE2C4BC}"/>
              </a:ext>
            </a:extLst>
          </p:cNvPr>
          <p:cNvSpPr>
            <a:spLocks noGrp="1"/>
          </p:cNvSpPr>
          <p:nvPr>
            <p:ph type="dt" sz="half" idx="10"/>
          </p:nvPr>
        </p:nvSpPr>
        <p:spPr/>
        <p:txBody>
          <a:bodyPr/>
          <a:lstStyle/>
          <a:p>
            <a:fld id="{2EB5CB84-44D4-4741-A94F-01B9CD588BBF}" type="datetimeFigureOut">
              <a:rPr lang="nl-NL" smtClean="0"/>
              <a:t>2-12-2025</a:t>
            </a:fld>
            <a:endParaRPr lang="nl-NL"/>
          </a:p>
        </p:txBody>
      </p:sp>
      <p:sp>
        <p:nvSpPr>
          <p:cNvPr id="5" name="Tijdelijke aanduiding voor voettekst 4">
            <a:extLst>
              <a:ext uri="{FF2B5EF4-FFF2-40B4-BE49-F238E27FC236}">
                <a16:creationId xmlns:a16="http://schemas.microsoft.com/office/drawing/2014/main" id="{BD5C091F-ED37-6044-B25D-331620337B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EA9EC1-9DC6-3748-A5D3-006F73E0D657}"/>
              </a:ext>
            </a:extLst>
          </p:cNvPr>
          <p:cNvSpPr>
            <a:spLocks noGrp="1"/>
          </p:cNvSpPr>
          <p:nvPr>
            <p:ph type="sldNum" sz="quarter" idx="12"/>
          </p:nvPr>
        </p:nvSpPr>
        <p:spPr/>
        <p:txBody>
          <a:bodyPr/>
          <a:lstStyle/>
          <a:p>
            <a:fld id="{2D5E34B3-45C3-9142-84ED-0F8DE6577F98}" type="slidenum">
              <a:rPr lang="nl-NL" smtClean="0"/>
              <a:t>‹#›</a:t>
            </a:fld>
            <a:endParaRPr lang="nl-NL"/>
          </a:p>
        </p:txBody>
      </p:sp>
      <p:pic>
        <p:nvPicPr>
          <p:cNvPr id="3" name="Afbeelding 2">
            <a:extLst>
              <a:ext uri="{FF2B5EF4-FFF2-40B4-BE49-F238E27FC236}">
                <a16:creationId xmlns:a16="http://schemas.microsoft.com/office/drawing/2014/main" id="{935660AF-CFA4-C148-A3F1-310ACF98A07F}"/>
              </a:ext>
            </a:extLst>
          </p:cNvPr>
          <p:cNvPicPr>
            <a:picLocks noChangeAspect="1"/>
          </p:cNvPicPr>
          <p:nvPr userDrawn="1"/>
        </p:nvPicPr>
        <p:blipFill>
          <a:blip r:embed="rId2"/>
          <a:stretch>
            <a:fillRect/>
          </a:stretch>
        </p:blipFill>
        <p:spPr>
          <a:xfrm>
            <a:off x="0" y="0"/>
            <a:ext cx="9144000" cy="3835811"/>
          </a:xfrm>
          <a:prstGeom prst="rect">
            <a:avLst/>
          </a:prstGeom>
        </p:spPr>
      </p:pic>
    </p:spTree>
    <p:extLst>
      <p:ext uri="{BB962C8B-B14F-4D97-AF65-F5344CB8AC3E}">
        <p14:creationId xmlns:p14="http://schemas.microsoft.com/office/powerpoint/2010/main" val="9405769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3C8A1-19E9-2942-9537-DF49342DC5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4CCEF8F-87B7-D64B-85BA-511B3C6B4358}"/>
              </a:ext>
            </a:extLst>
          </p:cNvPr>
          <p:cNvSpPr>
            <a:spLocks noGrp="1"/>
          </p:cNvSpPr>
          <p:nvPr>
            <p:ph idx="1"/>
          </p:nvPr>
        </p:nvSpPr>
        <p:spPr>
          <a:xfrm>
            <a:off x="628650" y="1268016"/>
            <a:ext cx="7886700" cy="3263504"/>
          </a:xfrm>
        </p:spPr>
        <p:txBody>
          <a:bodyPr>
            <a:normAutofit/>
          </a:bodyPr>
          <a:lstStyle>
            <a:lvl1pPr>
              <a:lnSpc>
                <a:spcPts val="1545"/>
              </a:lnSpc>
              <a:defRPr sz="1200"/>
            </a:lvl1pPr>
            <a:lvl2pPr>
              <a:lnSpc>
                <a:spcPts val="1545"/>
              </a:lnSpc>
              <a:defRPr sz="1200"/>
            </a:lvl2pPr>
            <a:lvl3pPr>
              <a:lnSpc>
                <a:spcPts val="1545"/>
              </a:lnSpc>
              <a:defRPr sz="1200"/>
            </a:lvl3pPr>
            <a:lvl4pPr>
              <a:lnSpc>
                <a:spcPts val="1545"/>
              </a:lnSpc>
              <a:defRPr sz="1200"/>
            </a:lvl4pPr>
            <a:lvl5pPr>
              <a:lnSpc>
                <a:spcPts val="1545"/>
              </a:lnSpc>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0793B-B1BE-FB43-BA7F-3705953DF16D}"/>
              </a:ext>
            </a:extLst>
          </p:cNvPr>
          <p:cNvSpPr>
            <a:spLocks noGrp="1"/>
          </p:cNvSpPr>
          <p:nvPr>
            <p:ph type="dt" sz="half" idx="10"/>
          </p:nvPr>
        </p:nvSpPr>
        <p:spPr>
          <a:xfrm>
            <a:off x="628650" y="4767263"/>
            <a:ext cx="3337063" cy="273844"/>
          </a:xfrm>
        </p:spPr>
        <p:txBody>
          <a:bodyPr/>
          <a:lstStyle>
            <a:lvl1pPr marL="0" marR="0" indent="0" algn="l" defTabSz="685800" rtl="0" eaLnBrk="1" fontAlgn="auto" latinLnBrk="0" hangingPunct="1">
              <a:lnSpc>
                <a:spcPct val="100000"/>
              </a:lnSpc>
              <a:spcBef>
                <a:spcPts val="0"/>
              </a:spcBef>
              <a:spcAft>
                <a:spcPts val="0"/>
              </a:spcAft>
              <a:buClrTx/>
              <a:buSzTx/>
              <a:buFontTx/>
              <a:buNone/>
              <a:tabLst/>
              <a:defRPr b="0" i="0" u="none">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b="1" err="1">
                <a:latin typeface="Open Sans Semibold" panose="020B0606030504020204" pitchFamily="34" charset="0"/>
                <a:ea typeface="Open Sans Semibold" panose="020B0606030504020204" pitchFamily="34" charset="0"/>
                <a:cs typeface="Open Sans Semibold" panose="020B0606030504020204" pitchFamily="34" charset="0"/>
              </a:rPr>
              <a:t>Inland</a:t>
            </a:r>
            <a:r>
              <a:rPr lang="nl-NL" b="1">
                <a:latin typeface="Open Sans Semibold" panose="020B0606030504020204" pitchFamily="34" charset="0"/>
                <a:ea typeface="Open Sans Semibold" panose="020B0606030504020204" pitchFamily="34" charset="0"/>
                <a:cs typeface="Open Sans Semibold" panose="020B0606030504020204" pitchFamily="34" charset="0"/>
              </a:rPr>
              <a:t> </a:t>
            </a:r>
            <a:r>
              <a:rPr lang="nl-NL" b="1" err="1">
                <a:latin typeface="Open Sans Semibold" panose="020B0606030504020204" pitchFamily="34" charset="0"/>
                <a:ea typeface="Open Sans Semibold" panose="020B0606030504020204" pitchFamily="34" charset="0"/>
                <a:cs typeface="Open Sans Semibold" panose="020B0606030504020204" pitchFamily="34" charset="0"/>
              </a:rPr>
              <a:t>Waterway</a:t>
            </a:r>
            <a:r>
              <a:rPr lang="nl-NL" b="1">
                <a:latin typeface="Open Sans Semibold" panose="020B0606030504020204" pitchFamily="34" charset="0"/>
                <a:ea typeface="Open Sans Semibold" panose="020B0606030504020204" pitchFamily="34" charset="0"/>
                <a:cs typeface="Open Sans Semibold" panose="020B0606030504020204" pitchFamily="34" charset="0"/>
              </a:rPr>
              <a:t> Transport: </a:t>
            </a:r>
            <a:r>
              <a:rPr lang="nl-NL" b="1" err="1">
                <a:latin typeface="Open Sans Semibold" panose="020B0606030504020204" pitchFamily="34" charset="0"/>
                <a:ea typeface="Open Sans Semibold" panose="020B0606030504020204" pitchFamily="34" charset="0"/>
                <a:cs typeface="Open Sans Semibold" panose="020B0606030504020204" pitchFamily="34" charset="0"/>
              </a:rPr>
              <a:t>Rivers</a:t>
            </a:r>
            <a:r>
              <a:rPr lang="nl-NL" b="1">
                <a:latin typeface="Open Sans Semibold" panose="020B0606030504020204" pitchFamily="34" charset="0"/>
                <a:ea typeface="Open Sans Semibold" panose="020B0606030504020204" pitchFamily="34" charset="0"/>
                <a:cs typeface="Open Sans Semibold" panose="020B0606030504020204" pitchFamily="34" charset="0"/>
              </a:rPr>
              <a:t> of opportunity </a:t>
            </a:r>
            <a:r>
              <a:rPr lang="nl-NL" b="1" err="1">
                <a:latin typeface="Open Sans Semibold" panose="020B0606030504020204" pitchFamily="34" charset="0"/>
                <a:ea typeface="Open Sans Semibold" panose="020B0606030504020204" pitchFamily="34" charset="0"/>
                <a:cs typeface="Open Sans Semibold" panose="020B0606030504020204" pitchFamily="34" charset="0"/>
              </a:rPr>
              <a:t>to</a:t>
            </a:r>
            <a:r>
              <a:rPr lang="nl-NL" b="1">
                <a:latin typeface="Open Sans Semibold" panose="020B0606030504020204" pitchFamily="34" charset="0"/>
                <a:ea typeface="Open Sans Semibold" panose="020B0606030504020204" pitchFamily="34" charset="0"/>
                <a:cs typeface="Open Sans Semibold" panose="020B0606030504020204" pitchFamily="34" charset="0"/>
              </a:rPr>
              <a:t> </a:t>
            </a:r>
            <a:r>
              <a:rPr lang="nl-NL" b="1" err="1">
                <a:latin typeface="Open Sans Semibold" panose="020B0606030504020204" pitchFamily="34" charset="0"/>
                <a:ea typeface="Open Sans Semibold" panose="020B0606030504020204" pitchFamily="34" charset="0"/>
                <a:cs typeface="Open Sans Semibold" panose="020B0606030504020204" pitchFamily="34" charset="0"/>
              </a:rPr>
              <a:t>deliver</a:t>
            </a:r>
            <a:r>
              <a:rPr lang="nl-NL" b="1">
                <a:latin typeface="Open Sans Semibold" panose="020B0606030504020204" pitchFamily="34" charset="0"/>
                <a:ea typeface="Open Sans Semibold" panose="020B0606030504020204" pitchFamily="34" charset="0"/>
                <a:cs typeface="Open Sans Semibold" panose="020B0606030504020204" pitchFamily="34" charset="0"/>
              </a:rPr>
              <a:t> </a:t>
            </a:r>
            <a:r>
              <a:rPr lang="nl-NL" err="1"/>
              <a:t>ebu-uenf.org</a:t>
            </a:r>
            <a:endParaRPr lang="nl-NL"/>
          </a:p>
        </p:txBody>
      </p:sp>
      <p:sp>
        <p:nvSpPr>
          <p:cNvPr id="6" name="Tijdelijke aanduiding voor dianummer 5">
            <a:extLst>
              <a:ext uri="{FF2B5EF4-FFF2-40B4-BE49-F238E27FC236}">
                <a16:creationId xmlns:a16="http://schemas.microsoft.com/office/drawing/2014/main" id="{DA022092-0136-B742-A35A-FD8A2D05FEC2}"/>
              </a:ext>
            </a:extLst>
          </p:cNvPr>
          <p:cNvSpPr>
            <a:spLocks noGrp="1"/>
          </p:cNvSpPr>
          <p:nvPr>
            <p:ph type="sldNum" sz="quarter" idx="12"/>
          </p:nvPr>
        </p:nvSpPr>
        <p:spPr>
          <a:xfrm>
            <a:off x="6338681" y="4762500"/>
            <a:ext cx="996950" cy="288472"/>
          </a:xfrm>
        </p:spPr>
        <p:txBody>
          <a:bodyPr/>
          <a:lstStyle>
            <a:lvl1pPr>
              <a:defRPr/>
            </a:lvl1pPr>
          </a:lstStyle>
          <a:p>
            <a:fld id="{02B104EF-E6B5-B847-A19D-47FF30F135E9}" type="slidenum">
              <a:rPr lang="nl-NL" smtClean="0"/>
              <a:pPr/>
              <a:t>‹#›</a:t>
            </a:fld>
            <a:endParaRPr lang="nl-NL"/>
          </a:p>
        </p:txBody>
      </p:sp>
      <p:pic>
        <p:nvPicPr>
          <p:cNvPr id="8" name="Afbeelding 7">
            <a:extLst>
              <a:ext uri="{FF2B5EF4-FFF2-40B4-BE49-F238E27FC236}">
                <a16:creationId xmlns:a16="http://schemas.microsoft.com/office/drawing/2014/main" id="{5036EEE8-440E-7A40-A3E0-58E45BC6E238}"/>
              </a:ext>
            </a:extLst>
          </p:cNvPr>
          <p:cNvPicPr>
            <a:picLocks noChangeAspect="1"/>
          </p:cNvPicPr>
          <p:nvPr userDrawn="1"/>
        </p:nvPicPr>
        <p:blipFill>
          <a:blip r:embed="rId2"/>
          <a:stretch>
            <a:fillRect/>
          </a:stretch>
        </p:blipFill>
        <p:spPr>
          <a:xfrm>
            <a:off x="8824905" y="485999"/>
            <a:ext cx="319096" cy="2586106"/>
          </a:xfrm>
          <a:prstGeom prst="rect">
            <a:avLst/>
          </a:prstGeom>
        </p:spPr>
      </p:pic>
      <p:pic>
        <p:nvPicPr>
          <p:cNvPr id="10" name="Afbeelding 9">
            <a:extLst>
              <a:ext uri="{FF2B5EF4-FFF2-40B4-BE49-F238E27FC236}">
                <a16:creationId xmlns:a16="http://schemas.microsoft.com/office/drawing/2014/main" id="{17A77768-8D7E-1644-8290-8D9FF0A0CE63}"/>
              </a:ext>
            </a:extLst>
          </p:cNvPr>
          <p:cNvPicPr>
            <a:picLocks noChangeAspect="1"/>
          </p:cNvPicPr>
          <p:nvPr userDrawn="1"/>
        </p:nvPicPr>
        <p:blipFill>
          <a:blip r:embed="rId3"/>
          <a:stretch>
            <a:fillRect/>
          </a:stretch>
        </p:blipFill>
        <p:spPr>
          <a:xfrm>
            <a:off x="7467601" y="4399650"/>
            <a:ext cx="1357304" cy="468418"/>
          </a:xfrm>
          <a:prstGeom prst="rect">
            <a:avLst/>
          </a:prstGeom>
        </p:spPr>
      </p:pic>
    </p:spTree>
    <p:extLst>
      <p:ext uri="{BB962C8B-B14F-4D97-AF65-F5344CB8AC3E}">
        <p14:creationId xmlns:p14="http://schemas.microsoft.com/office/powerpoint/2010/main" val="25264322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769F-9493-4239-88E0-C12CED5A43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BE"/>
          </a:p>
        </p:txBody>
      </p:sp>
      <p:sp>
        <p:nvSpPr>
          <p:cNvPr id="3" name="Subtitle 2">
            <a:extLst>
              <a:ext uri="{FF2B5EF4-FFF2-40B4-BE49-F238E27FC236}">
                <a16:creationId xmlns:a16="http://schemas.microsoft.com/office/drawing/2014/main" id="{D9D3479C-4759-7E3F-3C94-DE1CAE140C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165CF33F-902D-630A-4420-4F89C27FFE0C}"/>
              </a:ext>
            </a:extLst>
          </p:cNvPr>
          <p:cNvSpPr>
            <a:spLocks noGrp="1"/>
          </p:cNvSpPr>
          <p:nvPr>
            <p:ph type="dt" sz="half" idx="10"/>
          </p:nvPr>
        </p:nvSpPr>
        <p:spPr/>
        <p:txBody>
          <a:bodyPr/>
          <a:lstStyle/>
          <a:p>
            <a:fld id="{0E237ADD-23C6-4DF6-B60E-C5677F2DA38B}" type="datetimeFigureOut">
              <a:rPr lang="en-BE" smtClean="0"/>
              <a:t>12/02/2025</a:t>
            </a:fld>
            <a:endParaRPr lang="en-BE"/>
          </a:p>
        </p:txBody>
      </p:sp>
      <p:sp>
        <p:nvSpPr>
          <p:cNvPr id="5" name="Footer Placeholder 4">
            <a:extLst>
              <a:ext uri="{FF2B5EF4-FFF2-40B4-BE49-F238E27FC236}">
                <a16:creationId xmlns:a16="http://schemas.microsoft.com/office/drawing/2014/main" id="{9E151F74-5873-F6D5-497E-6CAC06AA0CE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DB4E665-9D6B-B50B-9AAA-25774448C203}"/>
              </a:ext>
            </a:extLst>
          </p:cNvPr>
          <p:cNvSpPr>
            <a:spLocks noGrp="1"/>
          </p:cNvSpPr>
          <p:nvPr>
            <p:ph type="sldNum" sz="quarter" idx="12"/>
          </p:nvPr>
        </p:nvSpPr>
        <p:spPr/>
        <p:txBody>
          <a:bodyPr/>
          <a:lstStyle/>
          <a:p>
            <a:fld id="{B25F6646-527E-43FF-AEEC-45C25763920F}" type="slidenum">
              <a:rPr lang="en-BE" smtClean="0"/>
              <a:t>‹#›</a:t>
            </a:fld>
            <a:endParaRPr lang="en-BE"/>
          </a:p>
        </p:txBody>
      </p:sp>
    </p:spTree>
    <p:extLst>
      <p:ext uri="{BB962C8B-B14F-4D97-AF65-F5344CB8AC3E}">
        <p14:creationId xmlns:p14="http://schemas.microsoft.com/office/powerpoint/2010/main" val="11613857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chemeClr val="bg1"/>
        </a:solidFill>
        <a:effectLst/>
      </p:bgPr>
    </p:bg>
    <p:spTree>
      <p:nvGrpSpPr>
        <p:cNvPr id="1" name="Shape 8"/>
        <p:cNvGrpSpPr/>
        <p:nvPr/>
      </p:nvGrpSpPr>
      <p:grpSpPr>
        <a:xfrm>
          <a:off x="0" y="0"/>
          <a:ext cx="0" cy="0"/>
          <a:chOff x="0" y="0"/>
          <a:chExt cx="0" cy="0"/>
        </a:xfrm>
      </p:grpSpPr>
      <p:sp>
        <p:nvSpPr>
          <p:cNvPr id="17" name="Elemento grafico 7">
            <a:extLst>
              <a:ext uri="{FF2B5EF4-FFF2-40B4-BE49-F238E27FC236}">
                <a16:creationId xmlns:a16="http://schemas.microsoft.com/office/drawing/2014/main" id="{AC0A565E-540E-DF9B-986C-3F8791983AFB}"/>
              </a:ext>
            </a:extLst>
          </p:cNvPr>
          <p:cNvSpPr/>
          <p:nvPr/>
        </p:nvSpPr>
        <p:spPr>
          <a:xfrm>
            <a:off x="0" y="0"/>
            <a:ext cx="8808093" cy="3640203"/>
          </a:xfrm>
          <a:custGeom>
            <a:avLst/>
            <a:gdLst>
              <a:gd name="connsiteX0" fmla="*/ 0 w 12171564"/>
              <a:gd name="connsiteY0" fmla="*/ 0 h 5030256"/>
              <a:gd name="connsiteX1" fmla="*/ 0 w 12171564"/>
              <a:gd name="connsiteY1" fmla="*/ 2098562 h 5030256"/>
              <a:gd name="connsiteX2" fmla="*/ 1112795 w 12171564"/>
              <a:gd name="connsiteY2" fmla="*/ 3752985 h 5030256"/>
              <a:gd name="connsiteX3" fmla="*/ 5124733 w 12171564"/>
              <a:gd name="connsiteY3" fmla="*/ 4548057 h 5030256"/>
              <a:gd name="connsiteX4" fmla="*/ 12171565 w 12171564"/>
              <a:gd name="connsiteY4" fmla="*/ 0 h 5030256"/>
              <a:gd name="connsiteX5" fmla="*/ 0 w 12171564"/>
              <a:gd name="connsiteY5" fmla="*/ 0 h 503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71564" h="5030256">
                <a:moveTo>
                  <a:pt x="0" y="0"/>
                </a:moveTo>
                <a:lnTo>
                  <a:pt x="0" y="2098562"/>
                </a:lnTo>
                <a:lnTo>
                  <a:pt x="1112795" y="3752985"/>
                </a:lnTo>
                <a:cubicBezTo>
                  <a:pt x="1999235" y="5071014"/>
                  <a:pt x="3795379" y="5426845"/>
                  <a:pt x="5124733" y="4548057"/>
                </a:cubicBezTo>
                <a:lnTo>
                  <a:pt x="12171565" y="0"/>
                </a:lnTo>
                <a:lnTo>
                  <a:pt x="0" y="0"/>
                </a:lnTo>
                <a:close/>
              </a:path>
            </a:pathLst>
          </a:custGeom>
          <a:blipFill>
            <a:blip r:embed="rId2"/>
            <a:srcRect/>
            <a:stretch>
              <a:fillRect l="-36" t="-58081" r="36" b="-3229"/>
            </a:stretch>
          </a:blipFill>
          <a:ln w="15300" cap="flat">
            <a:noFill/>
            <a:prstDash val="solid"/>
            <a:miter/>
          </a:ln>
        </p:spPr>
        <p:txBody>
          <a:bodyPr rtlCol="0" anchor="ctr"/>
          <a:lstStyle/>
          <a:p>
            <a:endParaRPr lang="it-IT" sz="1350"/>
          </a:p>
        </p:txBody>
      </p:sp>
      <p:pic>
        <p:nvPicPr>
          <p:cNvPr id="16" name="Elemento grafico 15">
            <a:extLst>
              <a:ext uri="{FF2B5EF4-FFF2-40B4-BE49-F238E27FC236}">
                <a16:creationId xmlns:a16="http://schemas.microsoft.com/office/drawing/2014/main" id="{3153284C-0758-F5B7-2F09-13E77A3CE6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9"/>
            <a:ext cx="8804884" cy="3643782"/>
          </a:xfrm>
          <a:prstGeom prst="rect">
            <a:avLst/>
          </a:prstGeom>
        </p:spPr>
      </p:pic>
      <p:sp>
        <p:nvSpPr>
          <p:cNvPr id="9" name="Google Shape;9;p2"/>
          <p:cNvSpPr txBox="1">
            <a:spLocks noGrp="1"/>
          </p:cNvSpPr>
          <p:nvPr>
            <p:ph type="ctrTitle" hasCustomPrompt="1"/>
          </p:nvPr>
        </p:nvSpPr>
        <p:spPr>
          <a:xfrm>
            <a:off x="800885" y="968020"/>
            <a:ext cx="4548356" cy="618541"/>
          </a:xfrm>
          <a:prstGeom prst="rect">
            <a:avLst/>
          </a:prstGeom>
        </p:spPr>
        <p:txBody>
          <a:bodyPr spcFirstLastPara="1" wrap="square" lIns="91425" tIns="91425" rIns="91425" bIns="91425" anchor="t" anchorCtr="0">
            <a:noAutofit/>
          </a:bodyPr>
          <a:lstStyle>
            <a:lvl1pPr lvl="0" algn="l">
              <a:lnSpc>
                <a:spcPct val="90000"/>
              </a:lnSpc>
              <a:spcBef>
                <a:spcPts val="0"/>
              </a:spcBef>
              <a:spcAft>
                <a:spcPts val="0"/>
              </a:spcAft>
              <a:buClr>
                <a:srgbClr val="191919"/>
              </a:buClr>
              <a:buSzPts val="5000"/>
              <a:buNone/>
              <a:defRPr sz="3000" b="1">
                <a:solidFill>
                  <a:schemeClr val="accent6"/>
                </a:solidFill>
                <a:latin typeface="+mj-lt"/>
              </a:defRPr>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r>
              <a:rPr lang="it-IT"/>
              <a:t>Click to </a:t>
            </a:r>
            <a:r>
              <a:rPr lang="it-IT" err="1"/>
              <a:t>add</a:t>
            </a:r>
            <a:r>
              <a:rPr lang="it-IT"/>
              <a:t> </a:t>
            </a:r>
            <a:r>
              <a:rPr lang="it-IT" err="1"/>
              <a:t>title</a:t>
            </a:r>
            <a:endParaRPr/>
          </a:p>
        </p:txBody>
      </p:sp>
      <p:sp>
        <p:nvSpPr>
          <p:cNvPr id="10" name="Google Shape;10;p2"/>
          <p:cNvSpPr txBox="1">
            <a:spLocks noGrp="1"/>
          </p:cNvSpPr>
          <p:nvPr>
            <p:ph type="subTitle" idx="1" hasCustomPrompt="1"/>
          </p:nvPr>
        </p:nvSpPr>
        <p:spPr>
          <a:xfrm>
            <a:off x="800884" y="1820102"/>
            <a:ext cx="2909297" cy="459091"/>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solidFill>
                  <a:schemeClr val="bg1"/>
                </a:solidFill>
                <a:latin typeface="Aptos Display" panose="020B0004020202020204" pitchFamily="34" charset="0"/>
                <a:cs typeface="Calibri Light" panose="020F0302020204030204" pitchFamily="34" charset="0"/>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r>
              <a:rPr lang="it-IT"/>
              <a:t>Click to </a:t>
            </a:r>
            <a:r>
              <a:rPr lang="it-IT" err="1"/>
              <a:t>add</a:t>
            </a:r>
            <a:r>
              <a:rPr lang="it-IT"/>
              <a:t> </a:t>
            </a:r>
            <a:r>
              <a:rPr lang="it-IT" err="1"/>
              <a:t>subtitle</a:t>
            </a:r>
            <a:endParaRPr/>
          </a:p>
        </p:txBody>
      </p:sp>
      <p:sp>
        <p:nvSpPr>
          <p:cNvPr id="19" name="Figura a mano libera: forma 18">
            <a:extLst>
              <a:ext uri="{FF2B5EF4-FFF2-40B4-BE49-F238E27FC236}">
                <a16:creationId xmlns:a16="http://schemas.microsoft.com/office/drawing/2014/main" id="{B4C5D996-261B-233D-C3D8-C91E6C713C08}"/>
              </a:ext>
            </a:extLst>
          </p:cNvPr>
          <p:cNvSpPr/>
          <p:nvPr/>
        </p:nvSpPr>
        <p:spPr>
          <a:xfrm>
            <a:off x="0" y="96040"/>
            <a:ext cx="9658759" cy="4173611"/>
          </a:xfrm>
          <a:custGeom>
            <a:avLst/>
            <a:gdLst>
              <a:gd name="connsiteX0" fmla="*/ 5385590 w 12878345"/>
              <a:gd name="connsiteY0" fmla="*/ 4956465 h 5564814"/>
              <a:gd name="connsiteX1" fmla="*/ 12878345 w 12878345"/>
              <a:gd name="connsiteY1" fmla="*/ 0 h 5564814"/>
              <a:gd name="connsiteX2" fmla="*/ 12355080 w 12878345"/>
              <a:gd name="connsiteY2" fmla="*/ 7721 h 5564814"/>
              <a:gd name="connsiteX3" fmla="*/ 5228046 w 12878345"/>
              <a:gd name="connsiteY3" fmla="*/ 4722302 h 5564814"/>
              <a:gd name="connsiteX4" fmla="*/ 571671 w 12878345"/>
              <a:gd name="connsiteY4" fmla="*/ 3798867 h 5564814"/>
              <a:gd name="connsiteX5" fmla="*/ 0 w 12878345"/>
              <a:gd name="connsiteY5" fmla="*/ 2948191 h 5564814"/>
              <a:gd name="connsiteX6" fmla="*/ 0 w 12878345"/>
              <a:gd name="connsiteY6" fmla="*/ 3455716 h 5564814"/>
              <a:gd name="connsiteX7" fmla="*/ 335579 w 12878345"/>
              <a:gd name="connsiteY7" fmla="*/ 3954926 h 5564814"/>
              <a:gd name="connsiteX8" fmla="*/ 2651664 w 12878345"/>
              <a:gd name="connsiteY8" fmla="*/ 5493539 h 5564814"/>
              <a:gd name="connsiteX9" fmla="*/ 5385738 w 12878345"/>
              <a:gd name="connsiteY9" fmla="*/ 4956613 h 556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78345" h="5564814">
                <a:moveTo>
                  <a:pt x="5385590" y="4956465"/>
                </a:moveTo>
                <a:lnTo>
                  <a:pt x="12878345" y="0"/>
                </a:lnTo>
                <a:lnTo>
                  <a:pt x="12355080" y="7721"/>
                </a:lnTo>
                <a:lnTo>
                  <a:pt x="5228046" y="4722302"/>
                </a:lnTo>
                <a:cubicBezTo>
                  <a:pt x="3687800" y="5741659"/>
                  <a:pt x="1598898" y="5327235"/>
                  <a:pt x="571671" y="3798867"/>
                </a:cubicBezTo>
                <a:lnTo>
                  <a:pt x="0" y="2948191"/>
                </a:lnTo>
                <a:lnTo>
                  <a:pt x="0" y="3455716"/>
                </a:lnTo>
                <a:lnTo>
                  <a:pt x="335579" y="3954926"/>
                </a:lnTo>
                <a:cubicBezTo>
                  <a:pt x="875325" y="4757939"/>
                  <a:pt x="1697790" y="5304368"/>
                  <a:pt x="2651664" y="5493539"/>
                </a:cubicBezTo>
                <a:cubicBezTo>
                  <a:pt x="3605390" y="5682859"/>
                  <a:pt x="4576489" y="5492054"/>
                  <a:pt x="5385738" y="4956613"/>
                </a:cubicBezTo>
                <a:close/>
              </a:path>
            </a:pathLst>
          </a:custGeom>
          <a:gradFill>
            <a:gsLst>
              <a:gs pos="10000">
                <a:srgbClr val="AEC90B"/>
              </a:gs>
              <a:gs pos="39000">
                <a:srgbClr val="00A394"/>
              </a:gs>
              <a:gs pos="67000">
                <a:srgbClr val="0077A4"/>
              </a:gs>
              <a:gs pos="91000">
                <a:srgbClr val="004B99"/>
              </a:gs>
            </a:gsLst>
            <a:lin ang="5400000" scaled="1"/>
          </a:gradFill>
          <a:ln w="14842" cap="flat">
            <a:noFill/>
            <a:prstDash val="solid"/>
            <a:miter/>
          </a:ln>
        </p:spPr>
        <p:txBody>
          <a:bodyPr rtlCol="0" anchor="ctr"/>
          <a:lstStyle/>
          <a:p>
            <a:endParaRPr lang="it-IT" sz="1350"/>
          </a:p>
        </p:txBody>
      </p:sp>
      <p:sp>
        <p:nvSpPr>
          <p:cNvPr id="20" name="Figura a mano libera: forma 19">
            <a:extLst>
              <a:ext uri="{FF2B5EF4-FFF2-40B4-BE49-F238E27FC236}">
                <a16:creationId xmlns:a16="http://schemas.microsoft.com/office/drawing/2014/main" id="{AA6B0086-7ACA-E8C1-C1FE-FD1A57DF5E80}"/>
              </a:ext>
            </a:extLst>
          </p:cNvPr>
          <p:cNvSpPr/>
          <p:nvPr/>
        </p:nvSpPr>
        <p:spPr>
          <a:xfrm>
            <a:off x="8353" y="617916"/>
            <a:ext cx="9549341" cy="4144853"/>
          </a:xfrm>
          <a:custGeom>
            <a:avLst/>
            <a:gdLst>
              <a:gd name="connsiteX0" fmla="*/ 5675880 w 11781478"/>
              <a:gd name="connsiteY0" fmla="*/ 4382863 h 5099751"/>
              <a:gd name="connsiteX1" fmla="*/ 11781479 w 11781478"/>
              <a:gd name="connsiteY1" fmla="*/ 338400 h 5099751"/>
              <a:gd name="connsiteX2" fmla="*/ 11781479 w 11781478"/>
              <a:gd name="connsiteY2" fmla="*/ 0 h 5099751"/>
              <a:gd name="connsiteX3" fmla="*/ 5518485 w 11781478"/>
              <a:gd name="connsiteY3" fmla="*/ 4148552 h 5099751"/>
              <a:gd name="connsiteX4" fmla="*/ 0 w 11781478"/>
              <a:gd name="connsiteY4" fmla="*/ 3095192 h 5099751"/>
              <a:gd name="connsiteX5" fmla="*/ 0 w 11781478"/>
              <a:gd name="connsiteY5" fmla="*/ 3562032 h 5099751"/>
              <a:gd name="connsiteX6" fmla="*/ 2457147 w 11781478"/>
              <a:gd name="connsiteY6" fmla="*/ 5015859 h 5099751"/>
              <a:gd name="connsiteX7" fmla="*/ 5675880 w 11781478"/>
              <a:gd name="connsiteY7" fmla="*/ 4383012 h 5099751"/>
              <a:gd name="connsiteX0" fmla="*/ 5675880 w 12732455"/>
              <a:gd name="connsiteY0" fmla="*/ 4666255 h 5383143"/>
              <a:gd name="connsiteX1" fmla="*/ 12732455 w 12732455"/>
              <a:gd name="connsiteY1" fmla="*/ 0 h 5383143"/>
              <a:gd name="connsiteX2" fmla="*/ 11781479 w 12732455"/>
              <a:gd name="connsiteY2" fmla="*/ 283392 h 5383143"/>
              <a:gd name="connsiteX3" fmla="*/ 5518485 w 12732455"/>
              <a:gd name="connsiteY3" fmla="*/ 4431944 h 5383143"/>
              <a:gd name="connsiteX4" fmla="*/ 0 w 12732455"/>
              <a:gd name="connsiteY4" fmla="*/ 3378584 h 5383143"/>
              <a:gd name="connsiteX5" fmla="*/ 0 w 12732455"/>
              <a:gd name="connsiteY5" fmla="*/ 3845424 h 5383143"/>
              <a:gd name="connsiteX6" fmla="*/ 2457147 w 12732455"/>
              <a:gd name="connsiteY6" fmla="*/ 5299251 h 5383143"/>
              <a:gd name="connsiteX7" fmla="*/ 5675880 w 12732455"/>
              <a:gd name="connsiteY7" fmla="*/ 4666404 h 5383143"/>
              <a:gd name="connsiteX8" fmla="*/ 5675880 w 12732455"/>
              <a:gd name="connsiteY8" fmla="*/ 4666255 h 5383143"/>
              <a:gd name="connsiteX0" fmla="*/ 5675880 w 12732455"/>
              <a:gd name="connsiteY0" fmla="*/ 4809583 h 5526471"/>
              <a:gd name="connsiteX1" fmla="*/ 12732455 w 12732455"/>
              <a:gd name="connsiteY1" fmla="*/ 143328 h 5526471"/>
              <a:gd name="connsiteX2" fmla="*/ 12427655 w 12732455"/>
              <a:gd name="connsiteY2" fmla="*/ 0 h 5526471"/>
              <a:gd name="connsiteX3" fmla="*/ 5518485 w 12732455"/>
              <a:gd name="connsiteY3" fmla="*/ 4575272 h 5526471"/>
              <a:gd name="connsiteX4" fmla="*/ 0 w 12732455"/>
              <a:gd name="connsiteY4" fmla="*/ 3521912 h 5526471"/>
              <a:gd name="connsiteX5" fmla="*/ 0 w 12732455"/>
              <a:gd name="connsiteY5" fmla="*/ 3988752 h 5526471"/>
              <a:gd name="connsiteX6" fmla="*/ 2457147 w 12732455"/>
              <a:gd name="connsiteY6" fmla="*/ 5442579 h 5526471"/>
              <a:gd name="connsiteX7" fmla="*/ 5675880 w 12732455"/>
              <a:gd name="connsiteY7" fmla="*/ 4809732 h 5526471"/>
              <a:gd name="connsiteX8" fmla="*/ 5675880 w 12732455"/>
              <a:gd name="connsiteY8" fmla="*/ 4809583 h 552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32455" h="5526471">
                <a:moveTo>
                  <a:pt x="5675880" y="4809583"/>
                </a:moveTo>
                <a:lnTo>
                  <a:pt x="12732455" y="143328"/>
                </a:lnTo>
                <a:lnTo>
                  <a:pt x="12427655" y="0"/>
                </a:lnTo>
                <a:lnTo>
                  <a:pt x="5518485" y="4575272"/>
                </a:lnTo>
                <a:cubicBezTo>
                  <a:pt x="3698491" y="5780831"/>
                  <a:pt x="1236147" y="5306121"/>
                  <a:pt x="0" y="3521912"/>
                </a:cubicBezTo>
                <a:lnTo>
                  <a:pt x="0" y="3988752"/>
                </a:lnTo>
                <a:cubicBezTo>
                  <a:pt x="624978" y="4738607"/>
                  <a:pt x="1482782" y="5248953"/>
                  <a:pt x="2457147" y="5442579"/>
                </a:cubicBezTo>
                <a:cubicBezTo>
                  <a:pt x="3580148" y="5665457"/>
                  <a:pt x="4723193" y="5440798"/>
                  <a:pt x="5675880" y="4809732"/>
                </a:cubicBezTo>
                <a:lnTo>
                  <a:pt x="5675880" y="4809583"/>
                </a:lnTo>
                <a:close/>
              </a:path>
            </a:pathLst>
          </a:custGeom>
          <a:gradFill>
            <a:gsLst>
              <a:gs pos="10000">
                <a:srgbClr val="AEC90B"/>
              </a:gs>
              <a:gs pos="39000">
                <a:srgbClr val="00A394"/>
              </a:gs>
              <a:gs pos="67000">
                <a:srgbClr val="0077A4"/>
              </a:gs>
              <a:gs pos="91000">
                <a:srgbClr val="004B99"/>
              </a:gs>
            </a:gsLst>
            <a:lin ang="5400000" scaled="1"/>
          </a:gradFill>
          <a:ln w="14842" cap="flat">
            <a:noFill/>
            <a:prstDash val="solid"/>
            <a:miter/>
          </a:ln>
        </p:spPr>
        <p:txBody>
          <a:bodyPr rtlCol="0" anchor="ctr"/>
          <a:lstStyle/>
          <a:p>
            <a:endParaRPr lang="it-IT" sz="1350"/>
          </a:p>
        </p:txBody>
      </p:sp>
    </p:spTree>
    <p:extLst>
      <p:ext uri="{BB962C8B-B14F-4D97-AF65-F5344CB8AC3E}">
        <p14:creationId xmlns:p14="http://schemas.microsoft.com/office/powerpoint/2010/main" val="540667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4"/>
        <p:cNvGrpSpPr/>
        <p:nvPr/>
      </p:nvGrpSpPr>
      <p:grpSpPr>
        <a:xfrm>
          <a:off x="0" y="0"/>
          <a:ext cx="0" cy="0"/>
          <a:chOff x="0" y="0"/>
          <a:chExt cx="0" cy="0"/>
        </a:xfrm>
      </p:grpSpPr>
      <p:sp>
        <p:nvSpPr>
          <p:cNvPr id="45" name="Google Shape;45;p7"/>
          <p:cNvSpPr txBox="1">
            <a:spLocks noGrp="1"/>
          </p:cNvSpPr>
          <p:nvPr>
            <p:ph type="title" hasCustomPrompt="1"/>
          </p:nvPr>
        </p:nvSpPr>
        <p:spPr>
          <a:xfrm>
            <a:off x="389047" y="1194087"/>
            <a:ext cx="4054613" cy="636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1">
                <a:solidFill>
                  <a:schemeClr val="accent2"/>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it-IT"/>
              <a:t>Click to </a:t>
            </a:r>
            <a:r>
              <a:rPr lang="it-IT" err="1"/>
              <a:t>add</a:t>
            </a:r>
            <a:r>
              <a:rPr lang="it-IT"/>
              <a:t> </a:t>
            </a:r>
            <a:r>
              <a:rPr lang="it-IT" err="1"/>
              <a:t>title</a:t>
            </a:r>
            <a:endParaRPr/>
          </a:p>
        </p:txBody>
      </p:sp>
      <p:sp>
        <p:nvSpPr>
          <p:cNvPr id="46" name="Google Shape;46;p7"/>
          <p:cNvSpPr txBox="1">
            <a:spLocks noGrp="1"/>
          </p:cNvSpPr>
          <p:nvPr>
            <p:ph type="subTitle" idx="1" hasCustomPrompt="1"/>
          </p:nvPr>
        </p:nvSpPr>
        <p:spPr>
          <a:xfrm>
            <a:off x="389046" y="1973012"/>
            <a:ext cx="4054613" cy="221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200"/>
              <a:buFont typeface="Calibri Light" panose="020F0302020204030204" pitchFamily="34" charset="0"/>
              <a:buChar char="■"/>
              <a:defRPr sz="1200">
                <a:latin typeface="Aptos Display" panose="020B0004020202020204" pitchFamily="34" charset="0"/>
                <a:cs typeface="Calibri Light" panose="020F0302020204030204" pitchFamily="34" charset="0"/>
              </a:defRPr>
            </a:lvl1pPr>
            <a:lvl2pPr lvl="1" algn="ctr" rtl="0">
              <a:lnSpc>
                <a:spcPct val="100000"/>
              </a:lnSpc>
              <a:spcBef>
                <a:spcPts val="0"/>
              </a:spcBef>
              <a:spcAft>
                <a:spcPts val="0"/>
              </a:spcAft>
              <a:buSzPts val="1200"/>
              <a:buFont typeface="Calibri Light" panose="020F0302020204030204" pitchFamily="34" charset="0"/>
              <a:buChar char="○"/>
              <a:defRPr/>
            </a:lvl2pPr>
            <a:lvl3pPr lvl="2" algn="ctr" rtl="0">
              <a:lnSpc>
                <a:spcPct val="100000"/>
              </a:lnSpc>
              <a:spcBef>
                <a:spcPts val="0"/>
              </a:spcBef>
              <a:spcAft>
                <a:spcPts val="0"/>
              </a:spcAft>
              <a:buSzPts val="1200"/>
              <a:buFont typeface="Calibri Light" panose="020F0302020204030204" pitchFamily="34" charset="0"/>
              <a:buChar char="■"/>
              <a:defRPr/>
            </a:lvl3pPr>
            <a:lvl4pPr lvl="3" algn="ctr" rtl="0">
              <a:lnSpc>
                <a:spcPct val="100000"/>
              </a:lnSpc>
              <a:spcBef>
                <a:spcPts val="0"/>
              </a:spcBef>
              <a:spcAft>
                <a:spcPts val="0"/>
              </a:spcAft>
              <a:buSzPts val="1200"/>
              <a:buFont typeface="Calibri Light" panose="020F0302020204030204" pitchFamily="34" charset="0"/>
              <a:buChar char="●"/>
              <a:defRPr/>
            </a:lvl4pPr>
            <a:lvl5pPr lvl="4" algn="ctr" rtl="0">
              <a:lnSpc>
                <a:spcPct val="100000"/>
              </a:lnSpc>
              <a:spcBef>
                <a:spcPts val="0"/>
              </a:spcBef>
              <a:spcAft>
                <a:spcPts val="0"/>
              </a:spcAft>
              <a:buSzPts val="1200"/>
              <a:buFont typeface="Calibri Light" panose="020F0302020204030204" pitchFamily="34" charset="0"/>
              <a:buChar char="○"/>
              <a:defRPr/>
            </a:lvl5pPr>
            <a:lvl6pPr lvl="5" algn="ctr" rtl="0">
              <a:lnSpc>
                <a:spcPct val="100000"/>
              </a:lnSpc>
              <a:spcBef>
                <a:spcPts val="0"/>
              </a:spcBef>
              <a:spcAft>
                <a:spcPts val="0"/>
              </a:spcAft>
              <a:buSzPts val="1200"/>
              <a:buFont typeface="Calibri Light" panose="020F0302020204030204" pitchFamily="34" charset="0"/>
              <a:buChar char="■"/>
              <a:defRPr/>
            </a:lvl6pPr>
            <a:lvl7pPr lvl="6" algn="ctr" rtl="0">
              <a:lnSpc>
                <a:spcPct val="100000"/>
              </a:lnSpc>
              <a:spcBef>
                <a:spcPts val="0"/>
              </a:spcBef>
              <a:spcAft>
                <a:spcPts val="0"/>
              </a:spcAft>
              <a:buSzPts val="1200"/>
              <a:buFont typeface="Calibri Light" panose="020F0302020204030204" pitchFamily="34" charset="0"/>
              <a:buChar char="●"/>
              <a:defRPr/>
            </a:lvl7pPr>
            <a:lvl8pPr lvl="7" algn="ctr" rtl="0">
              <a:lnSpc>
                <a:spcPct val="100000"/>
              </a:lnSpc>
              <a:spcBef>
                <a:spcPts val="0"/>
              </a:spcBef>
              <a:spcAft>
                <a:spcPts val="0"/>
              </a:spcAft>
              <a:buSzPts val="1200"/>
              <a:buFont typeface="Calibri Light" panose="020F0302020204030204" pitchFamily="34" charset="0"/>
              <a:buChar char="○"/>
              <a:defRPr/>
            </a:lvl8pPr>
            <a:lvl9pPr lvl="8" algn="ctr" rtl="0">
              <a:lnSpc>
                <a:spcPct val="100000"/>
              </a:lnSpc>
              <a:spcBef>
                <a:spcPts val="0"/>
              </a:spcBef>
              <a:spcAft>
                <a:spcPts val="0"/>
              </a:spcAft>
              <a:buSzPts val="1200"/>
              <a:buFont typeface="Calibri Light" panose="020F0302020204030204" pitchFamily="34" charset="0"/>
              <a:buChar char="■"/>
              <a:defRPr/>
            </a:lvl9pPr>
          </a:lstStyle>
          <a:p>
            <a:r>
              <a:rPr lang="it-IT"/>
              <a:t>Click to </a:t>
            </a:r>
            <a:r>
              <a:rPr lang="it-IT" err="1"/>
              <a:t>add</a:t>
            </a:r>
            <a:r>
              <a:rPr lang="it-IT"/>
              <a:t> text</a:t>
            </a:r>
            <a:endParaRPr/>
          </a:p>
        </p:txBody>
      </p:sp>
      <p:sp>
        <p:nvSpPr>
          <p:cNvPr id="3" name="Segnaposto numero diapositiva 10">
            <a:extLst>
              <a:ext uri="{FF2B5EF4-FFF2-40B4-BE49-F238E27FC236}">
                <a16:creationId xmlns:a16="http://schemas.microsoft.com/office/drawing/2014/main" id="{AC2A511C-22E9-1E6D-F8A9-278A4E05045E}"/>
              </a:ext>
            </a:extLst>
          </p:cNvPr>
          <p:cNvSpPr txBox="1">
            <a:spLocks/>
          </p:cNvSpPr>
          <p:nvPr userDrawn="1"/>
        </p:nvSpPr>
        <p:spPr>
          <a:xfrm>
            <a:off x="8750371" y="4779490"/>
            <a:ext cx="324278" cy="273844"/>
          </a:xfrm>
          <a:prstGeom prst="rect">
            <a:avLst/>
          </a:prstGeom>
          <a:noFill/>
        </p:spPr>
        <p:txBody>
          <a:bodyPr vert="horz" lIns="68580" tIns="34290" rIns="68580" bIns="34290" rtlCol="0" anchor="ctr"/>
          <a:lstStyle>
            <a:defPPr>
              <a:defRPr lang="it-IT"/>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F9E2D5-FFF0-423A-9370-E62D1C7A4F5E}" type="slidenum">
              <a:rPr lang="it-IT" sz="900" smtClean="0">
                <a:solidFill>
                  <a:schemeClr val="accent4"/>
                </a:solidFill>
                <a:latin typeface="Aptos Display" panose="020B0004020202020204" pitchFamily="34" charset="0"/>
              </a:rPr>
              <a:pPr/>
              <a:t>‹#›</a:t>
            </a:fld>
            <a:endParaRPr lang="it-IT" sz="900">
              <a:solidFill>
                <a:schemeClr val="accent4"/>
              </a:solidFill>
              <a:latin typeface="Aptos Display" panose="020B0004020202020204" pitchFamily="34" charset="0"/>
            </a:endParaRPr>
          </a:p>
        </p:txBody>
      </p:sp>
      <p:sp>
        <p:nvSpPr>
          <p:cNvPr id="4" name="Picture Placeholder 10">
            <a:extLst>
              <a:ext uri="{FF2B5EF4-FFF2-40B4-BE49-F238E27FC236}">
                <a16:creationId xmlns:a16="http://schemas.microsoft.com/office/drawing/2014/main" id="{BFE92A24-E362-B52C-FE76-6D7EEC7820E2}"/>
              </a:ext>
            </a:extLst>
          </p:cNvPr>
          <p:cNvSpPr>
            <a:spLocks noGrp="1"/>
          </p:cNvSpPr>
          <p:nvPr>
            <p:ph type="pic" idx="13" hasCustomPrompt="1"/>
          </p:nvPr>
        </p:nvSpPr>
        <p:spPr>
          <a:xfrm>
            <a:off x="4572000" y="1"/>
            <a:ext cx="4572000" cy="5143499"/>
          </a:xfrm>
          <a:prstGeom prst="roundRect">
            <a:avLst>
              <a:gd name="adj" fmla="val 0"/>
            </a:avLst>
          </a:prstGeom>
          <a:solidFill>
            <a:schemeClr val="bg1">
              <a:lumMod val="95000"/>
            </a:schemeClr>
          </a:solidFill>
          <a:ln w="12700">
            <a:noFill/>
          </a:ln>
        </p:spPr>
        <p:txBody>
          <a:bodyPr wrap="square" anchor="ctr">
            <a:noAutofit/>
          </a:bodyPr>
          <a:lstStyle>
            <a:lvl1pPr marL="0" indent="0" algn="ctr">
              <a:buNone/>
              <a:defRPr sz="1350">
                <a:solidFill>
                  <a:schemeClr val="tx1">
                    <a:lumMod val="75000"/>
                    <a:lumOff val="25000"/>
                  </a:schemeClr>
                </a:solidFill>
                <a:latin typeface="Aptos Display" panose="020B0004020202020204" pitchFamily="34" charset="0"/>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a:t>Place Your Picture Here</a:t>
            </a:r>
            <a:endParaRPr lang="ko-KR" altLang="en-US"/>
          </a:p>
        </p:txBody>
      </p:sp>
      <p:sp>
        <p:nvSpPr>
          <p:cNvPr id="5" name="Rettangolo 4">
            <a:extLst>
              <a:ext uri="{FF2B5EF4-FFF2-40B4-BE49-F238E27FC236}">
                <a16:creationId xmlns:a16="http://schemas.microsoft.com/office/drawing/2014/main" id="{2E023D89-AF53-0F60-7BF3-291402DD1810}"/>
              </a:ext>
            </a:extLst>
          </p:cNvPr>
          <p:cNvSpPr/>
          <p:nvPr userDrawn="1"/>
        </p:nvSpPr>
        <p:spPr>
          <a:xfrm>
            <a:off x="0" y="0"/>
            <a:ext cx="260705" cy="5143500"/>
          </a:xfrm>
          <a:prstGeom prst="rect">
            <a:avLst/>
          </a:prstGeom>
          <a:gradFill flip="none" rotWithShape="1">
            <a:gsLst>
              <a:gs pos="38000">
                <a:schemeClr val="tx2"/>
              </a:gs>
              <a:gs pos="0">
                <a:schemeClr val="accent6"/>
              </a:gs>
              <a:gs pos="100000">
                <a:schemeClr val="accent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6" name="Elemento grafico 5">
            <a:extLst>
              <a:ext uri="{FF2B5EF4-FFF2-40B4-BE49-F238E27FC236}">
                <a16:creationId xmlns:a16="http://schemas.microsoft.com/office/drawing/2014/main" id="{B4E54818-66F5-0399-B42C-7AB108AE9E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4707" y="162495"/>
            <a:ext cx="1263374" cy="305974"/>
          </a:xfrm>
          <a:prstGeom prst="rect">
            <a:avLst/>
          </a:prstGeom>
        </p:spPr>
      </p:pic>
      <p:sp>
        <p:nvSpPr>
          <p:cNvPr id="8" name="Segnaposto numero diapositiva 10">
            <a:extLst>
              <a:ext uri="{FF2B5EF4-FFF2-40B4-BE49-F238E27FC236}">
                <a16:creationId xmlns:a16="http://schemas.microsoft.com/office/drawing/2014/main" id="{BCA502DC-DBBA-09FD-C6CD-7F519FC150C9}"/>
              </a:ext>
            </a:extLst>
          </p:cNvPr>
          <p:cNvSpPr txBox="1">
            <a:spLocks/>
          </p:cNvSpPr>
          <p:nvPr userDrawn="1"/>
        </p:nvSpPr>
        <p:spPr>
          <a:xfrm>
            <a:off x="8819722" y="4869656"/>
            <a:ext cx="324278" cy="273844"/>
          </a:xfrm>
          <a:prstGeom prst="rect">
            <a:avLst/>
          </a:prstGeom>
          <a:noFill/>
        </p:spPr>
        <p:txBody>
          <a:bodyPr vert="horz" lIns="68580" tIns="34290" rIns="68580" bIns="34290" rtlCol="0" anchor="ctr"/>
          <a:lstStyle>
            <a:defPPr>
              <a:defRPr lang="it-IT"/>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F9E2D5-FFF0-423A-9370-E62D1C7A4F5E}" type="slidenum">
              <a:rPr lang="it-IT" sz="900" b="1" smtClean="0">
                <a:solidFill>
                  <a:schemeClr val="bg1"/>
                </a:solidFill>
                <a:latin typeface="Aptos Display" panose="020B0004020202020204" pitchFamily="34" charset="0"/>
              </a:rPr>
              <a:pPr/>
              <a:t>‹#›</a:t>
            </a:fld>
            <a:endParaRPr lang="it-IT" sz="900" b="1">
              <a:solidFill>
                <a:schemeClr val="bg1"/>
              </a:solidFill>
              <a:latin typeface="Aptos Display" panose="020B0004020202020204" pitchFamily="34" charset="0"/>
            </a:endParaRPr>
          </a:p>
        </p:txBody>
      </p:sp>
    </p:spTree>
    <p:extLst>
      <p:ext uri="{BB962C8B-B14F-4D97-AF65-F5344CB8AC3E}">
        <p14:creationId xmlns:p14="http://schemas.microsoft.com/office/powerpoint/2010/main" val="3480386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04436-546C-138D-7AE1-6A66BAC632F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it-IT"/>
          </a:p>
        </p:txBody>
      </p:sp>
      <p:sp>
        <p:nvSpPr>
          <p:cNvPr id="3" name="Subtitle 2">
            <a:extLst>
              <a:ext uri="{FF2B5EF4-FFF2-40B4-BE49-F238E27FC236}">
                <a16:creationId xmlns:a16="http://schemas.microsoft.com/office/drawing/2014/main" id="{29A48D60-4DAA-64C2-6483-68108852448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25E0B15-9AE3-7372-6E9E-1A24E24E476F}"/>
              </a:ext>
            </a:extLst>
          </p:cNvPr>
          <p:cNvSpPr>
            <a:spLocks noGrp="1"/>
          </p:cNvSpPr>
          <p:nvPr>
            <p:ph type="dt" sz="half" idx="10"/>
          </p:nvPr>
        </p:nvSpPr>
        <p:spPr/>
        <p:txBody>
          <a:bodyPr/>
          <a:lstStyle/>
          <a:p>
            <a:fld id="{6039A0A3-062D-4817-8B1B-24D797B9F42B}" type="datetimeFigureOut">
              <a:rPr lang="it-IT" smtClean="0"/>
              <a:t>02/12/2025</a:t>
            </a:fld>
            <a:endParaRPr lang="it-IT"/>
          </a:p>
        </p:txBody>
      </p:sp>
      <p:sp>
        <p:nvSpPr>
          <p:cNvPr id="5" name="Footer Placeholder 4">
            <a:extLst>
              <a:ext uri="{FF2B5EF4-FFF2-40B4-BE49-F238E27FC236}">
                <a16:creationId xmlns:a16="http://schemas.microsoft.com/office/drawing/2014/main" id="{05A8BC6D-2C3C-4EE4-9D76-B92E2B0982A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A7F739A-161A-8585-E44D-224F5F0D283F}"/>
              </a:ext>
            </a:extLst>
          </p:cNvPr>
          <p:cNvSpPr>
            <a:spLocks noGrp="1"/>
          </p:cNvSpPr>
          <p:nvPr>
            <p:ph type="sldNum" sz="quarter" idx="12"/>
          </p:nvPr>
        </p:nvSpPr>
        <p:spPr/>
        <p:txBody>
          <a:bodyPr/>
          <a:lstStyle/>
          <a:p>
            <a:fld id="{59685807-1AF8-47E8-AD10-C8E9737514C5}" type="slidenum">
              <a:rPr lang="it-IT" smtClean="0"/>
              <a:t>‹#›</a:t>
            </a:fld>
            <a:endParaRPr lang="it-IT"/>
          </a:p>
        </p:txBody>
      </p:sp>
    </p:spTree>
    <p:extLst>
      <p:ext uri="{BB962C8B-B14F-4D97-AF65-F5344CB8AC3E}">
        <p14:creationId xmlns:p14="http://schemas.microsoft.com/office/powerpoint/2010/main" val="38863357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tart-Variante-4">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D27DD12-E1AE-4FBF-8B05-DE908FBC5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98518" y="0"/>
            <a:ext cx="5345482" cy="5143500"/>
          </a:xfrm>
          <a:prstGeom prst="rect">
            <a:avLst/>
          </a:prstGeom>
        </p:spPr>
      </p:pic>
      <p:pic>
        <p:nvPicPr>
          <p:cNvPr id="9" name="WA Logo 4x4">
            <a:extLst>
              <a:ext uri="{FF2B5EF4-FFF2-40B4-BE49-F238E27FC236}">
                <a16:creationId xmlns:a16="http://schemas.microsoft.com/office/drawing/2014/main" id="{151AB3C8-8F21-42CE-BBCA-B08611212F3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98000" y="0"/>
            <a:ext cx="1522800" cy="1522800"/>
          </a:xfrm>
          <a:prstGeom prst="rect">
            <a:avLst/>
          </a:prstGeom>
        </p:spPr>
      </p:pic>
      <p:sp>
        <p:nvSpPr>
          <p:cNvPr id="6" name="Farbfläche 1">
            <a:extLst>
              <a:ext uri="{FF2B5EF4-FFF2-40B4-BE49-F238E27FC236}">
                <a16:creationId xmlns:a16="http://schemas.microsoft.com/office/drawing/2014/main" id="{7D820F27-FA13-4DF6-B693-4CBB145C810D}"/>
              </a:ext>
            </a:extLst>
          </p:cNvPr>
          <p:cNvSpPr/>
          <p:nvPr userDrawn="1"/>
        </p:nvSpPr>
        <p:spPr>
          <a:xfrm>
            <a:off x="0" y="0"/>
            <a:ext cx="3798888" cy="35947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7" name="Farbfläche 2">
            <a:extLst>
              <a:ext uri="{FF2B5EF4-FFF2-40B4-BE49-F238E27FC236}">
                <a16:creationId xmlns:a16="http://schemas.microsoft.com/office/drawing/2014/main" id="{CE5E21A2-F8CC-46AE-A4BC-6DD83B3C2AAC}"/>
              </a:ext>
            </a:extLst>
          </p:cNvPr>
          <p:cNvSpPr/>
          <p:nvPr userDrawn="1"/>
        </p:nvSpPr>
        <p:spPr>
          <a:xfrm>
            <a:off x="0" y="3594779"/>
            <a:ext cx="3798888" cy="15487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10" name="Textfeld 1">
            <a:extLst>
              <a:ext uri="{FF2B5EF4-FFF2-40B4-BE49-F238E27FC236}">
                <a16:creationId xmlns:a16="http://schemas.microsoft.com/office/drawing/2014/main" id="{AE82468A-EC44-484F-8F63-7CD20C226280}"/>
              </a:ext>
            </a:extLst>
          </p:cNvPr>
          <p:cNvSpPr txBox="1"/>
          <p:nvPr userDrawn="1"/>
        </p:nvSpPr>
        <p:spPr>
          <a:xfrm>
            <a:off x="67801" y="3708000"/>
            <a:ext cx="2812596" cy="1034129"/>
          </a:xfrm>
          <a:prstGeom prst="rect">
            <a:avLst/>
          </a:prstGeom>
          <a:noFill/>
        </p:spPr>
        <p:txBody>
          <a:bodyPr wrap="square" rtlCol="0">
            <a:spAutoFit/>
          </a:bodyPr>
          <a:lstStyle/>
          <a:p>
            <a:pPr>
              <a:lnSpc>
                <a:spcPct val="85000"/>
              </a:lnSpc>
            </a:pPr>
            <a:r>
              <a:rPr lang="de-AT" sz="3600" b="1" spc="-80" baseline="0" err="1">
                <a:solidFill>
                  <a:schemeClr val="tx1"/>
                </a:solidFill>
                <a:latin typeface="Neue Haas Grotesk Text Pro" panose="020B0504020202020204" pitchFamily="34" charset="0"/>
              </a:rPr>
              <a:t>Let</a:t>
            </a:r>
            <a:r>
              <a:rPr lang="de-AT" sz="3600" b="1" spc="-80" normalizeH="0" baseline="0" err="1">
                <a:solidFill>
                  <a:schemeClr val="tx1"/>
                </a:solidFill>
                <a:latin typeface="Neue Haas Grotesk Text Pro" panose="020B0504020202020204" pitchFamily="34" charset="0"/>
              </a:rPr>
              <a:t>’</a:t>
            </a:r>
            <a:r>
              <a:rPr lang="de-AT" sz="3600" b="1" spc="-80" baseline="0" err="1">
                <a:solidFill>
                  <a:schemeClr val="tx1"/>
                </a:solidFill>
                <a:latin typeface="Neue Haas Grotesk Text Pro" panose="020B0504020202020204" pitchFamily="34" charset="0"/>
              </a:rPr>
              <a:t>s</a:t>
            </a:r>
            <a:r>
              <a:rPr lang="de-AT" sz="3600" b="1" spc="-80" baseline="0">
                <a:solidFill>
                  <a:schemeClr val="tx1"/>
                </a:solidFill>
                <a:latin typeface="Neue Haas Grotesk Text Pro" panose="020B0504020202020204" pitchFamily="34" charset="0"/>
              </a:rPr>
              <a:t> </a:t>
            </a:r>
            <a:r>
              <a:rPr lang="de-AT" sz="3600" b="1" spc="-80" baseline="0" err="1">
                <a:solidFill>
                  <a:schemeClr val="tx1"/>
                </a:solidFill>
                <a:latin typeface="Neue Haas Grotesk Text Pro" panose="020B0504020202020204" pitchFamily="34" charset="0"/>
              </a:rPr>
              <a:t>talk</a:t>
            </a:r>
            <a:r>
              <a:rPr lang="de-AT" sz="3600" b="1" spc="-80" baseline="0">
                <a:solidFill>
                  <a:schemeClr val="tx1"/>
                </a:solidFill>
                <a:latin typeface="Neue Haas Grotesk Text Pro" panose="020B0504020202020204" pitchFamily="34" charset="0"/>
              </a:rPr>
              <a:t> </a:t>
            </a:r>
          </a:p>
          <a:p>
            <a:pPr>
              <a:lnSpc>
                <a:spcPct val="85000"/>
              </a:lnSpc>
            </a:pPr>
            <a:r>
              <a:rPr lang="de-AT" sz="3600" b="1" spc="-80" baseline="0">
                <a:solidFill>
                  <a:schemeClr val="tx1"/>
                </a:solidFill>
                <a:latin typeface="Neue Haas Grotesk Text Pro" panose="020B0504020202020204" pitchFamily="34" charset="0"/>
              </a:rPr>
              <a:t>Vienna.</a:t>
            </a:r>
          </a:p>
        </p:txBody>
      </p:sp>
      <p:sp>
        <p:nvSpPr>
          <p:cNvPr id="12" name="Titel">
            <a:extLst>
              <a:ext uri="{FF2B5EF4-FFF2-40B4-BE49-F238E27FC236}">
                <a16:creationId xmlns:a16="http://schemas.microsoft.com/office/drawing/2014/main" id="{6E8AA98A-72EA-4A38-88D8-205A5A03B5C2}"/>
              </a:ext>
            </a:extLst>
          </p:cNvPr>
          <p:cNvSpPr txBox="1"/>
          <p:nvPr userDrawn="1"/>
        </p:nvSpPr>
        <p:spPr>
          <a:xfrm>
            <a:off x="144000" y="176400"/>
            <a:ext cx="3605040" cy="1545098"/>
          </a:xfrm>
          <a:prstGeom prst="rect">
            <a:avLst/>
          </a:prstGeom>
          <a:noFill/>
        </p:spPr>
        <p:txBody>
          <a:bodyPr wrap="square" lIns="0" tIns="36000" rIns="108000" bIns="0" rtlCol="0">
            <a:spAutoFit/>
          </a:bodyPr>
          <a:lstStyle/>
          <a:p>
            <a:pPr>
              <a:lnSpc>
                <a:spcPct val="77000"/>
              </a:lnSpc>
            </a:pPr>
            <a:r>
              <a:rPr lang="de-AT" sz="6300" b="1" spc="-80" baseline="0" err="1">
                <a:solidFill>
                  <a:schemeClr val="tx1"/>
                </a:solidFill>
                <a:latin typeface="Neue Haas Grotesk Text Pro" panose="020B0504020202020204" pitchFamily="34" charset="0"/>
              </a:rPr>
              <a:t>Let</a:t>
            </a:r>
            <a:r>
              <a:rPr lang="de-AT" sz="6300" b="1" spc="-80" normalizeH="0" baseline="0" err="1">
                <a:solidFill>
                  <a:schemeClr val="tx1"/>
                </a:solidFill>
                <a:latin typeface="Neue Haas Grotesk Text Pro" panose="020B0504020202020204" pitchFamily="34" charset="0"/>
              </a:rPr>
              <a:t>’</a:t>
            </a:r>
            <a:r>
              <a:rPr lang="de-AT" sz="6300" b="1" spc="-80" baseline="0" err="1">
                <a:solidFill>
                  <a:schemeClr val="tx1"/>
                </a:solidFill>
                <a:latin typeface="Neue Haas Grotesk Text Pro" panose="020B0504020202020204" pitchFamily="34" charset="0"/>
              </a:rPr>
              <a:t>s</a:t>
            </a:r>
            <a:r>
              <a:rPr lang="de-AT" sz="6300" b="1" spc="-80" baseline="0">
                <a:solidFill>
                  <a:schemeClr val="tx1"/>
                </a:solidFill>
                <a:latin typeface="Neue Haas Grotesk Text Pro" panose="020B0504020202020204" pitchFamily="34" charset="0"/>
              </a:rPr>
              <a:t> </a:t>
            </a:r>
            <a:r>
              <a:rPr lang="de-AT" sz="6300" b="1" spc="-130" baseline="0" err="1">
                <a:solidFill>
                  <a:schemeClr val="tx1"/>
                </a:solidFill>
                <a:latin typeface="Neue Haas Grotesk Text Pro" panose="020B0504020202020204" pitchFamily="34" charset="0"/>
              </a:rPr>
              <a:t>talk</a:t>
            </a:r>
            <a:r>
              <a:rPr lang="de-AT" sz="6300" b="1" spc="-130" baseline="0">
                <a:solidFill>
                  <a:schemeClr val="tx1"/>
                </a:solidFill>
                <a:latin typeface="Neue Haas Grotesk Text Pro" panose="020B0504020202020204" pitchFamily="34" charset="0"/>
              </a:rPr>
              <a:t> </a:t>
            </a:r>
          </a:p>
          <a:p>
            <a:pPr>
              <a:lnSpc>
                <a:spcPct val="77000"/>
              </a:lnSpc>
            </a:pPr>
            <a:r>
              <a:rPr lang="de-AT" sz="6300" b="1" spc="-130" baseline="0" err="1">
                <a:solidFill>
                  <a:schemeClr val="tx1"/>
                </a:solidFill>
                <a:latin typeface="Neue Haas Grotesk Text Pro" panose="020B0504020202020204" pitchFamily="34" charset="0"/>
              </a:rPr>
              <a:t>future</a:t>
            </a:r>
            <a:r>
              <a:rPr lang="de-AT" sz="6300" b="1" spc="-130" baseline="0">
                <a:solidFill>
                  <a:schemeClr val="tx1"/>
                </a:solidFill>
                <a:latin typeface="Neue Haas Grotesk Text Pro" panose="020B0504020202020204" pitchFamily="34" charset="0"/>
              </a:rPr>
              <a:t>.</a:t>
            </a:r>
          </a:p>
        </p:txBody>
      </p:sp>
    </p:spTree>
    <p:extLst>
      <p:ext uri="{BB962C8B-B14F-4D97-AF65-F5344CB8AC3E}">
        <p14:creationId xmlns:p14="http://schemas.microsoft.com/office/powerpoint/2010/main" val="28475471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ead+Sub+HG-Bild">
    <p:bg>
      <p:bgPr>
        <a:solidFill>
          <a:schemeClr val="bg1"/>
        </a:solidFill>
        <a:effectLst/>
      </p:bgPr>
    </p:bg>
    <p:spTree>
      <p:nvGrpSpPr>
        <p:cNvPr id="1" name=""/>
        <p:cNvGrpSpPr/>
        <p:nvPr/>
      </p:nvGrpSpPr>
      <p:grpSpPr>
        <a:xfrm>
          <a:off x="0" y="0"/>
          <a:ext cx="0" cy="0"/>
          <a:chOff x="0" y="0"/>
          <a:chExt cx="0" cy="0"/>
        </a:xfrm>
      </p:grpSpPr>
      <p:sp>
        <p:nvSpPr>
          <p:cNvPr id="10" name="Farbfläche">
            <a:extLst>
              <a:ext uri="{FF2B5EF4-FFF2-40B4-BE49-F238E27FC236}">
                <a16:creationId xmlns:a16="http://schemas.microsoft.com/office/drawing/2014/main" id="{EA959A6B-E389-43DC-9331-BF7C3ABEC8F3}"/>
              </a:ext>
            </a:extLst>
          </p:cNvPr>
          <p:cNvSpPr/>
          <p:nvPr userDrawn="1"/>
        </p:nvSpPr>
        <p:spPr>
          <a:xfrm>
            <a:off x="0" y="0"/>
            <a:ext cx="6081713" cy="4286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108000" bIns="0" rtlCol="0" anchor="ctr"/>
          <a:lstStyle/>
          <a:p>
            <a:pPr algn="ctr"/>
            <a:endParaRPr lang="de-AT" sz="1350"/>
          </a:p>
        </p:txBody>
      </p:sp>
      <p:sp>
        <p:nvSpPr>
          <p:cNvPr id="2" name="Titel 1">
            <a:extLst>
              <a:ext uri="{FF2B5EF4-FFF2-40B4-BE49-F238E27FC236}">
                <a16:creationId xmlns:a16="http://schemas.microsoft.com/office/drawing/2014/main" id="{7813205E-2740-4998-9575-35AFD8FCEC91}"/>
              </a:ext>
            </a:extLst>
          </p:cNvPr>
          <p:cNvSpPr>
            <a:spLocks noGrp="1"/>
          </p:cNvSpPr>
          <p:nvPr>
            <p:ph type="title" hasCustomPrompt="1"/>
          </p:nvPr>
        </p:nvSpPr>
        <p:spPr>
          <a:xfrm>
            <a:off x="142875" y="142875"/>
            <a:ext cx="5938839" cy="2034268"/>
          </a:xfrm>
        </p:spPr>
        <p:txBody>
          <a:bodyPr lIns="0" tIns="36000" rIns="108000" bIns="0" anchor="t" anchorCtr="0"/>
          <a:lstStyle>
            <a:lvl1pPr>
              <a:lnSpc>
                <a:spcPts val="5000"/>
              </a:lnSpc>
              <a:defRPr b="1" spc="-100" baseline="0">
                <a:latin typeface="Neue Haas Grotesk Text Pro" panose="020B0504020202020204" pitchFamily="34" charset="0"/>
              </a:defRPr>
            </a:lvl1pPr>
          </a:lstStyle>
          <a:p>
            <a:r>
              <a:rPr lang="de-DE"/>
              <a:t>Titelfolie! Titel bearbeiten</a:t>
            </a:r>
            <a:endParaRPr lang="de-AT"/>
          </a:p>
        </p:txBody>
      </p:sp>
      <p:sp>
        <p:nvSpPr>
          <p:cNvPr id="9" name="Textplatzhalter 1">
            <a:extLst>
              <a:ext uri="{FF2B5EF4-FFF2-40B4-BE49-F238E27FC236}">
                <a16:creationId xmlns:a16="http://schemas.microsoft.com/office/drawing/2014/main" id="{C29BA3C4-5567-4B36-8459-6AED1E32A632}"/>
              </a:ext>
            </a:extLst>
          </p:cNvPr>
          <p:cNvSpPr>
            <a:spLocks noGrp="1"/>
          </p:cNvSpPr>
          <p:nvPr>
            <p:ph type="body" sz="quarter" idx="10" hasCustomPrompt="1"/>
          </p:nvPr>
        </p:nvSpPr>
        <p:spPr>
          <a:xfrm>
            <a:off x="142874" y="2571750"/>
            <a:ext cx="5184000" cy="912814"/>
          </a:xfrm>
          <a:ln>
            <a:noFill/>
          </a:ln>
        </p:spPr>
        <p:txBody>
          <a:bodyPr lIns="0" tIns="180000" rIns="0" bIns="0" anchor="b" anchorCtr="0"/>
          <a:lstStyle>
            <a:lvl1pPr marL="0" indent="0">
              <a:lnSpc>
                <a:spcPct val="100000"/>
              </a:lnSpc>
              <a:spcBef>
                <a:spcPts val="0"/>
              </a:spcBef>
              <a:buFontTx/>
              <a:buNone/>
              <a:defRPr sz="2200" spc="40" baseline="0"/>
            </a:lvl1pPr>
          </a:lstStyle>
          <a:p>
            <a:pPr lvl="0"/>
            <a:r>
              <a:rPr lang="de-DE"/>
              <a:t>Subheadline bearbeiten</a:t>
            </a:r>
          </a:p>
        </p:txBody>
      </p:sp>
      <p:pic>
        <p:nvPicPr>
          <p:cNvPr id="8" name="WA Logo 4x4">
            <a:extLst>
              <a:ext uri="{FF2B5EF4-FFF2-40B4-BE49-F238E27FC236}">
                <a16:creationId xmlns:a16="http://schemas.microsoft.com/office/drawing/2014/main" id="{55633F45-B595-4ACF-A86C-111DC6AB799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21200" y="0"/>
            <a:ext cx="1522800" cy="1522800"/>
          </a:xfrm>
          <a:prstGeom prst="rect">
            <a:avLst/>
          </a:prstGeom>
        </p:spPr>
      </p:pic>
    </p:spTree>
    <p:extLst>
      <p:ext uri="{BB962C8B-B14F-4D97-AF65-F5344CB8AC3E}">
        <p14:creationId xmlns:p14="http://schemas.microsoft.com/office/powerpoint/2010/main" val="34518078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Head+Sub+Aufzählung+Bi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D49CA-4459-4935-80F3-D3D89FFC3BA1}"/>
              </a:ext>
            </a:extLst>
          </p:cNvPr>
          <p:cNvSpPr>
            <a:spLocks noGrp="1"/>
          </p:cNvSpPr>
          <p:nvPr>
            <p:ph type="title" hasCustomPrompt="1"/>
          </p:nvPr>
        </p:nvSpPr>
        <p:spPr>
          <a:xfrm>
            <a:off x="147641" y="130763"/>
            <a:ext cx="4413249" cy="1332000"/>
          </a:xfrm>
        </p:spPr>
        <p:txBody>
          <a:bodyPr lIns="0" tIns="18000" rIns="108000" bIns="0"/>
          <a:lstStyle>
            <a:lvl1pPr>
              <a:lnSpc>
                <a:spcPct val="85000"/>
              </a:lnSpc>
              <a:defRPr sz="3600" spc="-70" baseline="0">
                <a:solidFill>
                  <a:schemeClr val="tx1"/>
                </a:solidFill>
              </a:defRPr>
            </a:lvl1pPr>
          </a:lstStyle>
          <a:p>
            <a:r>
              <a:rPr lang="de-DE"/>
              <a:t>Titel bearbeiten</a:t>
            </a:r>
            <a:endParaRPr lang="de-AT"/>
          </a:p>
        </p:txBody>
      </p:sp>
      <p:sp>
        <p:nvSpPr>
          <p:cNvPr id="4" name="Bildplatzhalter 3">
            <a:extLst>
              <a:ext uri="{FF2B5EF4-FFF2-40B4-BE49-F238E27FC236}">
                <a16:creationId xmlns:a16="http://schemas.microsoft.com/office/drawing/2014/main" id="{0A246F7D-CC9A-4FA1-89AF-25FB2D309AF8}"/>
              </a:ext>
            </a:extLst>
          </p:cNvPr>
          <p:cNvSpPr>
            <a:spLocks noGrp="1"/>
          </p:cNvSpPr>
          <p:nvPr>
            <p:ph type="pic" sz="quarter" idx="11"/>
          </p:nvPr>
        </p:nvSpPr>
        <p:spPr>
          <a:xfrm>
            <a:off x="4572000" y="0"/>
            <a:ext cx="4572000" cy="4935600"/>
          </a:xfrm>
          <a:pattFill prst="ltUpDiag">
            <a:fgClr>
              <a:schemeClr val="bg1">
                <a:lumMod val="85000"/>
              </a:schemeClr>
            </a:fgClr>
            <a:bgClr>
              <a:schemeClr val="bg1"/>
            </a:bgClr>
          </a:pattFill>
        </p:spPr>
        <p:txBody>
          <a:bodyPr/>
          <a:lstStyle>
            <a:lvl1pPr marL="0" indent="0">
              <a:buFontTx/>
              <a:buNone/>
              <a:defRPr sz="1000"/>
            </a:lvl1pPr>
          </a:lstStyle>
          <a:p>
            <a:r>
              <a:rPr lang="de-DE"/>
              <a:t>Bild durch Klicken auf Symbol hinzufügen</a:t>
            </a:r>
            <a:endParaRPr lang="de-AT"/>
          </a:p>
        </p:txBody>
      </p:sp>
      <p:sp>
        <p:nvSpPr>
          <p:cNvPr id="8" name="Logo 2x2">
            <a:extLst>
              <a:ext uri="{FF2B5EF4-FFF2-40B4-BE49-F238E27FC236}">
                <a16:creationId xmlns:a16="http://schemas.microsoft.com/office/drawing/2014/main" id="{38B23618-30A4-4518-B9C1-7B41B9509267}"/>
              </a:ext>
            </a:extLst>
          </p:cNvPr>
          <p:cNvSpPr>
            <a:spLocks noGrp="1"/>
          </p:cNvSpPr>
          <p:nvPr>
            <p:ph type="pic" sz="quarter" idx="12" hasCustomPrompt="1"/>
          </p:nvPr>
        </p:nvSpPr>
        <p:spPr>
          <a:xfrm>
            <a:off x="8380800" y="0"/>
            <a:ext cx="763200" cy="763200"/>
          </a:xfrm>
          <a:pattFill prst="ltUpDiag">
            <a:fgClr>
              <a:schemeClr val="accent6"/>
            </a:fgClr>
            <a:bgClr>
              <a:schemeClr val="bg1"/>
            </a:bgClr>
          </a:pattFill>
        </p:spPr>
        <p:txBody>
          <a:bodyPr/>
          <a:lstStyle>
            <a:lvl1pPr marL="0" indent="0">
              <a:buFontTx/>
              <a:buNone/>
              <a:defRPr sz="1000"/>
            </a:lvl1pPr>
          </a:lstStyle>
          <a:p>
            <a:r>
              <a:rPr lang="de-AT"/>
              <a:t>Logo</a:t>
            </a:r>
          </a:p>
        </p:txBody>
      </p:sp>
      <p:sp>
        <p:nvSpPr>
          <p:cNvPr id="3" name="Fußzeile Farbfläche">
            <a:extLst>
              <a:ext uri="{FF2B5EF4-FFF2-40B4-BE49-F238E27FC236}">
                <a16:creationId xmlns:a16="http://schemas.microsoft.com/office/drawing/2014/main" id="{63C002F0-76B2-4B85-8FDC-FC61D041FB03}"/>
              </a:ext>
            </a:extLst>
          </p:cNvPr>
          <p:cNvSpPr/>
          <p:nvPr userDrawn="1"/>
        </p:nvSpPr>
        <p:spPr>
          <a:xfrm>
            <a:off x="4572000" y="4934700"/>
            <a:ext cx="4572000" cy="20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9" name="Datumsplatzhalter 8">
            <a:extLst>
              <a:ext uri="{FF2B5EF4-FFF2-40B4-BE49-F238E27FC236}">
                <a16:creationId xmlns:a16="http://schemas.microsoft.com/office/drawing/2014/main" id="{05A8DCAA-7ED7-40B9-8CF0-117090935705}"/>
              </a:ext>
            </a:extLst>
          </p:cNvPr>
          <p:cNvSpPr>
            <a:spLocks noGrp="1"/>
          </p:cNvSpPr>
          <p:nvPr>
            <p:ph type="dt" sz="half" idx="13"/>
          </p:nvPr>
        </p:nvSpPr>
        <p:spPr>
          <a:xfrm>
            <a:off x="8013600" y="4903201"/>
            <a:ext cx="648000" cy="273844"/>
          </a:xfrm>
        </p:spPr>
        <p:txBody>
          <a:bodyPr/>
          <a:lstStyle/>
          <a:p>
            <a:fld id="{1C02D1AA-4DA9-4383-8D1B-3E0061AC7697}" type="datetime1">
              <a:rPr lang="de-AT" smtClean="0"/>
              <a:t>02.12.2025</a:t>
            </a:fld>
            <a:endParaRPr lang="de-AT"/>
          </a:p>
        </p:txBody>
      </p:sp>
      <p:sp>
        <p:nvSpPr>
          <p:cNvPr id="10" name="Fußzeilenplatzhalter 9">
            <a:extLst>
              <a:ext uri="{FF2B5EF4-FFF2-40B4-BE49-F238E27FC236}">
                <a16:creationId xmlns:a16="http://schemas.microsoft.com/office/drawing/2014/main" id="{D2BD7F68-C0BF-44F4-AB7B-B9DA5D613EEE}"/>
              </a:ext>
            </a:extLst>
          </p:cNvPr>
          <p:cNvSpPr>
            <a:spLocks noGrp="1"/>
          </p:cNvSpPr>
          <p:nvPr>
            <p:ph type="ftr" sz="quarter" idx="14"/>
          </p:nvPr>
        </p:nvSpPr>
        <p:spPr>
          <a:xfrm>
            <a:off x="4572000" y="4902517"/>
            <a:ext cx="3492000" cy="273844"/>
          </a:xfrm>
        </p:spPr>
        <p:txBody>
          <a:bodyPr/>
          <a:lstStyle>
            <a:lvl1pPr>
              <a:defRPr baseline="0"/>
            </a:lvl1pPr>
          </a:lstStyle>
          <a:p>
            <a:r>
              <a:rPr lang="de-AT"/>
              <a:t>Wirtschaftsagentur Wien</a:t>
            </a:r>
          </a:p>
        </p:txBody>
      </p:sp>
      <p:sp>
        <p:nvSpPr>
          <p:cNvPr id="11" name="Foliennummernplatzhalter 10">
            <a:extLst>
              <a:ext uri="{FF2B5EF4-FFF2-40B4-BE49-F238E27FC236}">
                <a16:creationId xmlns:a16="http://schemas.microsoft.com/office/drawing/2014/main" id="{FD554DAA-89DF-40C8-823A-3A35DCF56792}"/>
              </a:ext>
            </a:extLst>
          </p:cNvPr>
          <p:cNvSpPr>
            <a:spLocks noGrp="1"/>
          </p:cNvSpPr>
          <p:nvPr>
            <p:ph type="sldNum" sz="quarter" idx="15"/>
          </p:nvPr>
        </p:nvSpPr>
        <p:spPr>
          <a:xfrm>
            <a:off x="8712000" y="4902517"/>
            <a:ext cx="431005" cy="273844"/>
          </a:xfrm>
        </p:spPr>
        <p:txBody>
          <a:bodyPr/>
          <a:lstStyle/>
          <a:p>
            <a:fld id="{7E9FD516-28F1-49F7-A5F3-824624942F62}" type="slidenum">
              <a:rPr lang="de-AT" smtClean="0"/>
              <a:pPr/>
              <a:t>‹#›</a:t>
            </a:fld>
            <a:endParaRPr lang="de-AT"/>
          </a:p>
        </p:txBody>
      </p:sp>
      <p:sp>
        <p:nvSpPr>
          <p:cNvPr id="12" name="Textplatzhalter 8">
            <a:extLst>
              <a:ext uri="{FF2B5EF4-FFF2-40B4-BE49-F238E27FC236}">
                <a16:creationId xmlns:a16="http://schemas.microsoft.com/office/drawing/2014/main" id="{BCE01554-683C-41CB-84EA-1FD911DA6D8B}"/>
              </a:ext>
            </a:extLst>
          </p:cNvPr>
          <p:cNvSpPr>
            <a:spLocks noGrp="1"/>
          </p:cNvSpPr>
          <p:nvPr>
            <p:ph type="body" sz="quarter" idx="16" hasCustomPrompt="1"/>
          </p:nvPr>
        </p:nvSpPr>
        <p:spPr>
          <a:xfrm>
            <a:off x="142875" y="1848871"/>
            <a:ext cx="3656014" cy="648000"/>
          </a:xfrm>
        </p:spPr>
        <p:txBody>
          <a:bodyPr lIns="0" tIns="0" rIns="0" bIns="0" anchor="t" anchorCtr="0"/>
          <a:lstStyle>
            <a:lvl1pPr marL="0" indent="0">
              <a:lnSpc>
                <a:spcPct val="100000"/>
              </a:lnSpc>
              <a:spcBef>
                <a:spcPts val="0"/>
              </a:spcBef>
              <a:buFontTx/>
              <a:buNone/>
              <a:defRPr sz="1500" spc="30" baseline="0">
                <a:solidFill>
                  <a:schemeClr val="tx1"/>
                </a:solidFill>
              </a:defRPr>
            </a:lvl1pPr>
          </a:lstStyle>
          <a:p>
            <a:pPr lvl="0"/>
            <a:r>
              <a:rPr lang="de-DE"/>
              <a:t>Subheadline bearbeiten</a:t>
            </a:r>
          </a:p>
        </p:txBody>
      </p:sp>
      <p:sp>
        <p:nvSpPr>
          <p:cNvPr id="6" name="Textplatzhalter 5">
            <a:extLst>
              <a:ext uri="{FF2B5EF4-FFF2-40B4-BE49-F238E27FC236}">
                <a16:creationId xmlns:a16="http://schemas.microsoft.com/office/drawing/2014/main" id="{628BF7B4-D907-43E0-A721-567938CFC8B6}"/>
              </a:ext>
            </a:extLst>
          </p:cNvPr>
          <p:cNvSpPr>
            <a:spLocks noGrp="1"/>
          </p:cNvSpPr>
          <p:nvPr>
            <p:ph type="body" sz="quarter" idx="17" hasCustomPrompt="1"/>
          </p:nvPr>
        </p:nvSpPr>
        <p:spPr>
          <a:xfrm>
            <a:off x="756000" y="2804054"/>
            <a:ext cx="3042888" cy="1800000"/>
          </a:xfrm>
          <a:ln>
            <a:noFill/>
          </a:ln>
        </p:spPr>
        <p:txBody>
          <a:bodyPr lIns="0" tIns="0" rIns="0" bIns="0"/>
          <a:lstStyle>
            <a:lvl1pPr marL="162000" indent="-162000">
              <a:spcBef>
                <a:spcPts val="200"/>
              </a:spcBef>
              <a:spcAft>
                <a:spcPts val="200"/>
              </a:spcAft>
              <a:defRPr sz="1100" spc="20" baseline="0"/>
            </a:lvl1pPr>
            <a:lvl2pPr marL="306000" indent="-162000">
              <a:spcBef>
                <a:spcPts val="0"/>
              </a:spcBef>
              <a:spcAft>
                <a:spcPts val="0"/>
              </a:spcAft>
              <a:defRPr sz="1100" spc="20" baseline="0"/>
            </a:lvl2pPr>
          </a:lstStyle>
          <a:p>
            <a:pPr lvl="0"/>
            <a:r>
              <a:rPr lang="de-DE"/>
              <a:t>Aufzählungspunkte bearbeiten</a:t>
            </a:r>
          </a:p>
          <a:p>
            <a:pPr lvl="1"/>
            <a:r>
              <a:rPr lang="de-DE"/>
              <a:t>Zweite Ebene</a:t>
            </a:r>
          </a:p>
        </p:txBody>
      </p:sp>
    </p:spTree>
    <p:extLst>
      <p:ext uri="{BB962C8B-B14F-4D97-AF65-F5344CB8AC3E}">
        <p14:creationId xmlns:p14="http://schemas.microsoft.com/office/powerpoint/2010/main" val="423925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Option 1">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3711" y="0"/>
            <a:ext cx="9140288" cy="51414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BAA109-A59E-00B0-BF6C-E0623FAC8C52}"/>
              </a:ext>
            </a:extLst>
          </p:cNvPr>
          <p:cNvSpPr/>
          <p:nvPr userDrawn="1"/>
        </p:nvSpPr>
        <p:spPr>
          <a:xfrm>
            <a:off x="-2" y="0"/>
            <a:ext cx="7743250" cy="5143500"/>
          </a:xfrm>
          <a:prstGeom prst="rect">
            <a:avLst/>
          </a:prstGeom>
          <a:gradFill flip="none" rotWithShape="1">
            <a:gsLst>
              <a:gs pos="100000">
                <a:srgbClr val="105F6E">
                  <a:alpha val="0"/>
                </a:srgbClr>
              </a:gs>
              <a:gs pos="14000">
                <a:srgbClr val="105F6E">
                  <a:shade val="100000"/>
                  <a:satMod val="115000"/>
                  <a:alpha val="8900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346825" y="2264610"/>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sp>
        <p:nvSpPr>
          <p:cNvPr id="6" name="Text Placeholder 5">
            <a:extLst>
              <a:ext uri="{FF2B5EF4-FFF2-40B4-BE49-F238E27FC236}">
                <a16:creationId xmlns:a16="http://schemas.microsoft.com/office/drawing/2014/main" id="{FC02C817-9BC0-BE0E-C4C7-22C0D7F9E299}"/>
              </a:ext>
            </a:extLst>
          </p:cNvPr>
          <p:cNvSpPr>
            <a:spLocks noGrp="1"/>
          </p:cNvSpPr>
          <p:nvPr>
            <p:ph type="body" sz="quarter" idx="10" hasCustomPrompt="1"/>
          </p:nvPr>
        </p:nvSpPr>
        <p:spPr>
          <a:xfrm>
            <a:off x="346075" y="3580071"/>
            <a:ext cx="4136275" cy="292100"/>
          </a:xfrm>
          <a:prstGeom prst="rect">
            <a:avLst/>
          </a:prstGeom>
        </p:spPr>
        <p:txBody>
          <a:bodyPr/>
          <a:lstStyle>
            <a:lvl1pPr marL="0" indent="0">
              <a:buNone/>
              <a:defRPr sz="1200">
                <a:solidFill>
                  <a:schemeClr val="bg1">
                    <a:lumMod val="95000"/>
                  </a:schemeClr>
                </a:solidFill>
                <a:latin typeface="Arial" panose="020B0604020202020204" pitchFamily="34" charset="0"/>
                <a:cs typeface="Arial" panose="020B0604020202020204" pitchFamily="34" charset="0"/>
              </a:defRPr>
            </a:lvl1pPr>
            <a:lvl2pPr>
              <a:defRPr sz="1200">
                <a:solidFill>
                  <a:schemeClr val="bg1">
                    <a:lumMod val="95000"/>
                  </a:schemeClr>
                </a:solidFill>
                <a:latin typeface="Arial" panose="020B0604020202020204" pitchFamily="34" charset="0"/>
                <a:cs typeface="Arial" panose="020B0604020202020204" pitchFamily="34" charset="0"/>
              </a:defRPr>
            </a:lvl2pPr>
            <a:lvl3pPr>
              <a:defRPr sz="1100">
                <a:solidFill>
                  <a:schemeClr val="bg1">
                    <a:lumMod val="95000"/>
                  </a:schemeClr>
                </a:solidFill>
                <a:latin typeface="Arial" panose="020B0604020202020204" pitchFamily="34" charset="0"/>
                <a:cs typeface="Arial" panose="020B0604020202020204" pitchFamily="34" charset="0"/>
              </a:defRPr>
            </a:lvl3pPr>
            <a:lvl4pPr>
              <a:defRPr sz="1050">
                <a:solidFill>
                  <a:schemeClr val="bg1">
                    <a:lumMod val="95000"/>
                  </a:schemeClr>
                </a:solidFill>
                <a:latin typeface="Arial" panose="020B0604020202020204" pitchFamily="34" charset="0"/>
                <a:cs typeface="Arial" panose="020B0604020202020204" pitchFamily="34" charset="0"/>
              </a:defRPr>
            </a:lvl4pPr>
            <a:lvl5pPr>
              <a:defRPr sz="1050">
                <a:solidFill>
                  <a:schemeClr val="bg1">
                    <a:lumMod val="95000"/>
                  </a:schemeClr>
                </a:solidFill>
                <a:latin typeface="Arial" panose="020B0604020202020204" pitchFamily="34" charset="0"/>
                <a:cs typeface="Arial" panose="020B0604020202020204" pitchFamily="34" charset="0"/>
              </a:defRPr>
            </a:lvl5pPr>
          </a:lstStyle>
          <a:p>
            <a:pPr lvl="0"/>
            <a:r>
              <a:rPr lang="en-GB"/>
              <a:t>01/01/23</a:t>
            </a:r>
          </a:p>
        </p:txBody>
      </p:sp>
      <p:pic>
        <p:nvPicPr>
          <p:cNvPr id="9" name="Picture 8">
            <a:extLst>
              <a:ext uri="{FF2B5EF4-FFF2-40B4-BE49-F238E27FC236}">
                <a16:creationId xmlns:a16="http://schemas.microsoft.com/office/drawing/2014/main" id="{8E892F82-712F-3C64-434E-8252D768E71D}"/>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9313" y="4465497"/>
            <a:ext cx="1549608" cy="330054"/>
          </a:xfrm>
          <a:prstGeom prst="rect">
            <a:avLst/>
          </a:prstGeom>
        </p:spPr>
      </p:pic>
      <p:pic>
        <p:nvPicPr>
          <p:cNvPr id="10" name="Picture 9">
            <a:extLst>
              <a:ext uri="{FF2B5EF4-FFF2-40B4-BE49-F238E27FC236}">
                <a16:creationId xmlns:a16="http://schemas.microsoft.com/office/drawing/2014/main" id="{A2D0B423-550D-BC4E-D86C-D3EB6EBFF55B}"/>
              </a:ext>
            </a:extLst>
          </p:cNvPr>
          <p:cNvPicPr>
            <a:picLocks noChangeAspect="1"/>
          </p:cNvPicPr>
          <p:nvPr userDrawn="1"/>
        </p:nvPicPr>
        <p:blipFill>
          <a:blip r:embed="rId5"/>
          <a:srcRect/>
          <a:stretch/>
        </p:blipFill>
        <p:spPr>
          <a:xfrm>
            <a:off x="346077" y="410027"/>
            <a:ext cx="2998082" cy="436834"/>
          </a:xfrm>
          <a:prstGeom prst="rect">
            <a:avLst/>
          </a:prstGeom>
        </p:spPr>
      </p:pic>
    </p:spTree>
    <p:extLst>
      <p:ext uri="{BB962C8B-B14F-4D97-AF65-F5344CB8AC3E}">
        <p14:creationId xmlns:p14="http://schemas.microsoft.com/office/powerpoint/2010/main" val="21920733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Ende_1xLogoPH">
    <p:bg>
      <p:bgPr>
        <a:solidFill>
          <a:schemeClr val="accent2"/>
        </a:solidFill>
        <a:effectLst/>
      </p:bgPr>
    </p:bg>
    <p:spTree>
      <p:nvGrpSpPr>
        <p:cNvPr id="1" name=""/>
        <p:cNvGrpSpPr/>
        <p:nvPr/>
      </p:nvGrpSpPr>
      <p:grpSpPr>
        <a:xfrm>
          <a:off x="0" y="0"/>
          <a:ext cx="0" cy="0"/>
          <a:chOff x="0" y="0"/>
          <a:chExt cx="0" cy="0"/>
        </a:xfrm>
      </p:grpSpPr>
      <p:sp>
        <p:nvSpPr>
          <p:cNvPr id="9" name="Farbfläche 1">
            <a:extLst>
              <a:ext uri="{FF2B5EF4-FFF2-40B4-BE49-F238E27FC236}">
                <a16:creationId xmlns:a16="http://schemas.microsoft.com/office/drawing/2014/main" id="{E32F2088-4780-488E-93E0-FD2F335827CB}"/>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7" name="Farbfläche 2">
            <a:extLst>
              <a:ext uri="{FF2B5EF4-FFF2-40B4-BE49-F238E27FC236}">
                <a16:creationId xmlns:a16="http://schemas.microsoft.com/office/drawing/2014/main" id="{CE5E21A2-F8CC-46AE-A4BC-6DD83B3C2AAC}"/>
              </a:ext>
            </a:extLst>
          </p:cNvPr>
          <p:cNvSpPr/>
          <p:nvPr userDrawn="1"/>
        </p:nvSpPr>
        <p:spPr>
          <a:xfrm>
            <a:off x="4572000" y="3000375"/>
            <a:ext cx="4572000" cy="2143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10" name="Textfeld 9">
            <a:extLst>
              <a:ext uri="{FF2B5EF4-FFF2-40B4-BE49-F238E27FC236}">
                <a16:creationId xmlns:a16="http://schemas.microsoft.com/office/drawing/2014/main" id="{AE82468A-EC44-484F-8F63-7CD20C226280}"/>
              </a:ext>
            </a:extLst>
          </p:cNvPr>
          <p:cNvSpPr txBox="1"/>
          <p:nvPr userDrawn="1"/>
        </p:nvSpPr>
        <p:spPr>
          <a:xfrm>
            <a:off x="4624903" y="3155078"/>
            <a:ext cx="4323247" cy="1015919"/>
          </a:xfrm>
          <a:prstGeom prst="rect">
            <a:avLst/>
          </a:prstGeom>
          <a:noFill/>
        </p:spPr>
        <p:txBody>
          <a:bodyPr wrap="square" rtlCol="0">
            <a:spAutoFit/>
          </a:bodyPr>
          <a:lstStyle/>
          <a:p>
            <a:pPr>
              <a:lnSpc>
                <a:spcPts val="3600"/>
              </a:lnSpc>
            </a:pPr>
            <a:r>
              <a:rPr lang="de-AT" sz="3600" b="1" spc="-80" baseline="0" err="1">
                <a:solidFill>
                  <a:schemeClr val="tx1"/>
                </a:solidFill>
                <a:latin typeface="Neue Haas Grotesk Text Pro" panose="020B0504020202020204" pitchFamily="34" charset="0"/>
              </a:rPr>
              <a:t>Let</a:t>
            </a:r>
            <a:r>
              <a:rPr lang="de-AT" sz="3600" b="1" spc="-80" normalizeH="0" baseline="0" err="1">
                <a:solidFill>
                  <a:schemeClr val="tx1"/>
                </a:solidFill>
                <a:latin typeface="Neue Haas Grotesk Text Pro" panose="020B0504020202020204" pitchFamily="34" charset="0"/>
              </a:rPr>
              <a:t>’</a:t>
            </a:r>
            <a:r>
              <a:rPr lang="de-AT" sz="3600" b="1" spc="-80" baseline="0" err="1">
                <a:solidFill>
                  <a:schemeClr val="tx1"/>
                </a:solidFill>
                <a:latin typeface="Neue Haas Grotesk Text Pro" panose="020B0504020202020204" pitchFamily="34" charset="0"/>
              </a:rPr>
              <a:t>s</a:t>
            </a:r>
            <a:r>
              <a:rPr lang="de-AT" sz="3600" b="1" spc="-80" baseline="0">
                <a:solidFill>
                  <a:schemeClr val="tx1"/>
                </a:solidFill>
                <a:latin typeface="Neue Haas Grotesk Text Pro" panose="020B0504020202020204" pitchFamily="34" charset="0"/>
              </a:rPr>
              <a:t> </a:t>
            </a:r>
            <a:r>
              <a:rPr lang="de-AT" sz="3600" b="1" spc="-80" baseline="0" err="1">
                <a:solidFill>
                  <a:schemeClr val="tx1"/>
                </a:solidFill>
                <a:latin typeface="Neue Haas Grotesk Text Pro" panose="020B0504020202020204" pitchFamily="34" charset="0"/>
              </a:rPr>
              <a:t>talk</a:t>
            </a:r>
            <a:r>
              <a:rPr lang="de-AT" sz="3600" b="1" spc="-80" baseline="0">
                <a:solidFill>
                  <a:schemeClr val="tx1"/>
                </a:solidFill>
                <a:latin typeface="Neue Haas Grotesk Text Pro" panose="020B0504020202020204" pitchFamily="34" charset="0"/>
              </a:rPr>
              <a:t> </a:t>
            </a:r>
            <a:br>
              <a:rPr lang="de-AT" sz="3600" b="1" spc="-80" baseline="0">
                <a:solidFill>
                  <a:schemeClr val="tx1"/>
                </a:solidFill>
                <a:latin typeface="Neue Haas Grotesk Text Pro" panose="020B0504020202020204" pitchFamily="34" charset="0"/>
              </a:rPr>
            </a:br>
            <a:r>
              <a:rPr lang="de-AT" sz="3600" b="1" spc="-80" baseline="0">
                <a:solidFill>
                  <a:schemeClr val="tx1"/>
                </a:solidFill>
                <a:latin typeface="Neue Haas Grotesk Text Pro" panose="020B0504020202020204" pitchFamily="34" charset="0"/>
              </a:rPr>
              <a:t>Vienna.</a:t>
            </a:r>
          </a:p>
        </p:txBody>
      </p:sp>
      <p:pic>
        <p:nvPicPr>
          <p:cNvPr id="8" name="WA Logo 4x4">
            <a:extLst>
              <a:ext uri="{FF2B5EF4-FFF2-40B4-BE49-F238E27FC236}">
                <a16:creationId xmlns:a16="http://schemas.microsoft.com/office/drawing/2014/main" id="{4F9E69DE-34C2-4FCC-8BBD-A870FD89F5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21200" y="0"/>
            <a:ext cx="1522800" cy="1522800"/>
          </a:xfrm>
          <a:prstGeom prst="rect">
            <a:avLst/>
          </a:prstGeom>
        </p:spPr>
      </p:pic>
      <p:sp>
        <p:nvSpPr>
          <p:cNvPr id="15" name="Bildplatzhalter 14">
            <a:extLst>
              <a:ext uri="{FF2B5EF4-FFF2-40B4-BE49-F238E27FC236}">
                <a16:creationId xmlns:a16="http://schemas.microsoft.com/office/drawing/2014/main" id="{882C9DA2-28C1-4DAF-AA41-C33C23610816}"/>
              </a:ext>
            </a:extLst>
          </p:cNvPr>
          <p:cNvSpPr>
            <a:spLocks noGrp="1"/>
          </p:cNvSpPr>
          <p:nvPr>
            <p:ph type="pic" sz="quarter" idx="11" hasCustomPrompt="1"/>
          </p:nvPr>
        </p:nvSpPr>
        <p:spPr>
          <a:xfrm>
            <a:off x="142875" y="3198786"/>
            <a:ext cx="3656012" cy="1800714"/>
          </a:xfrm>
          <a:noFill/>
        </p:spPr>
        <p:txBody>
          <a:bodyPr/>
          <a:lstStyle>
            <a:lvl1pPr marL="0" indent="0">
              <a:buFontTx/>
              <a:buNone/>
              <a:defRPr sz="1000"/>
            </a:lvl1pPr>
          </a:lstStyle>
          <a:p>
            <a:r>
              <a:rPr lang="de-AT"/>
              <a:t>Logo</a:t>
            </a:r>
          </a:p>
        </p:txBody>
      </p:sp>
      <p:sp>
        <p:nvSpPr>
          <p:cNvPr id="18" name="Textplatzhalter 17">
            <a:extLst>
              <a:ext uri="{FF2B5EF4-FFF2-40B4-BE49-F238E27FC236}">
                <a16:creationId xmlns:a16="http://schemas.microsoft.com/office/drawing/2014/main" id="{A80792A2-A420-4C4D-B10C-65D942EA6A61}"/>
              </a:ext>
            </a:extLst>
          </p:cNvPr>
          <p:cNvSpPr>
            <a:spLocks noGrp="1"/>
          </p:cNvSpPr>
          <p:nvPr>
            <p:ph type="body" sz="quarter" idx="12"/>
          </p:nvPr>
        </p:nvSpPr>
        <p:spPr>
          <a:xfrm>
            <a:off x="135731" y="107154"/>
            <a:ext cx="4290990" cy="2787245"/>
          </a:xfrm>
        </p:spPr>
        <p:txBody>
          <a:bodyPr lIns="0" tIns="0" rIns="0" bIns="0"/>
          <a:lstStyle>
            <a:lvl1pPr marL="0" indent="0">
              <a:lnSpc>
                <a:spcPct val="108000"/>
              </a:lnSpc>
              <a:buFontTx/>
              <a:buNone/>
              <a:defRPr/>
            </a:lvl1pPr>
            <a:lvl2pPr marL="198000" indent="0">
              <a:buFontTx/>
              <a:buNone/>
              <a:defRPr/>
            </a:lvl2pPr>
            <a:lvl3pPr marL="685800" indent="0">
              <a:buFontTx/>
              <a:buNone/>
              <a:defRPr/>
            </a:lvl3pPr>
            <a:lvl4pPr marL="1028700" indent="0">
              <a:buFontTx/>
              <a:buNone/>
              <a:defRPr/>
            </a:lvl4pPr>
            <a:lvl5pPr marL="1371600" indent="0">
              <a:buFontTx/>
              <a:buNone/>
              <a:defRPr/>
            </a:lvl5pPr>
          </a:lstStyle>
          <a:p>
            <a:pPr lvl="0"/>
            <a:r>
              <a:rPr lang="de-DE"/>
              <a:t>Mastertextformat bearbeiten</a:t>
            </a:r>
          </a:p>
        </p:txBody>
      </p:sp>
    </p:spTree>
    <p:extLst>
      <p:ext uri="{BB962C8B-B14F-4D97-AF65-F5344CB8AC3E}">
        <p14:creationId xmlns:p14="http://schemas.microsoft.com/office/powerpoint/2010/main" val="755868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52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Bullet List +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251520" y="1519738"/>
            <a:ext cx="4244280" cy="2865520"/>
          </a:xfrm>
          <a:prstGeom prst="rect">
            <a:avLst/>
          </a:prstGeom>
        </p:spPr>
        <p:txBody>
          <a:bodyPr>
            <a:normAutofit/>
          </a:bodyPr>
          <a:lstStyle>
            <a:lvl1pPr>
              <a:buClr>
                <a:schemeClr val="accent1"/>
              </a:buClr>
              <a:defRPr sz="1200"/>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p:cNvSpPr>
            <a:spLocks noGrp="1"/>
          </p:cNvSpPr>
          <p:nvPr>
            <p:ph type="pic" sz="quarter" idx="10"/>
          </p:nvPr>
        </p:nvSpPr>
        <p:spPr>
          <a:xfrm>
            <a:off x="4648200" y="1519737"/>
            <a:ext cx="4244280" cy="2865520"/>
          </a:xfrm>
          <a:prstGeom prst="rect">
            <a:avLst/>
          </a:prstGeom>
          <a:solidFill>
            <a:schemeClr val="bg2">
              <a:lumMod val="20000"/>
              <a:lumOff val="80000"/>
            </a:schemeClr>
          </a:solidFill>
        </p:spPr>
        <p:txBody>
          <a:bodyPr/>
          <a:lstStyle>
            <a:lvl1pPr>
              <a:buClr>
                <a:schemeClr val="accent1"/>
              </a:buClr>
              <a:defRPr/>
            </a:lvl1pPr>
          </a:lstStyle>
          <a:p>
            <a:endParaRPr lang="en-GB"/>
          </a:p>
        </p:txBody>
      </p:sp>
      <p:sp>
        <p:nvSpPr>
          <p:cNvPr id="3" name="Title 1">
            <a:extLst>
              <a:ext uri="{FF2B5EF4-FFF2-40B4-BE49-F238E27FC236}">
                <a16:creationId xmlns:a16="http://schemas.microsoft.com/office/drawing/2014/main" id="{52947B52-AF86-A2FF-F25E-3D028D6627D3}"/>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2086217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Bullet List +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35322" y="1519740"/>
            <a:ext cx="4244280" cy="2859077"/>
          </a:xfrm>
          <a:prstGeom prst="rect">
            <a:avLst/>
          </a:prstGeom>
        </p:spPr>
        <p:txBody>
          <a:bodyPr>
            <a:normAutofit/>
          </a:bodyPr>
          <a:lstStyle>
            <a:lvl1pPr>
              <a:buClr>
                <a:schemeClr val="accent1"/>
              </a:buClr>
              <a:defRPr sz="1200"/>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p:cNvSpPr>
            <a:spLocks noGrp="1"/>
          </p:cNvSpPr>
          <p:nvPr>
            <p:ph type="pic" sz="quarter" idx="10"/>
          </p:nvPr>
        </p:nvSpPr>
        <p:spPr>
          <a:xfrm>
            <a:off x="258228" y="1519739"/>
            <a:ext cx="4244280" cy="2859077"/>
          </a:xfrm>
          <a:prstGeom prst="rect">
            <a:avLst/>
          </a:prstGeom>
        </p:spPr>
        <p:txBody>
          <a:bodyPr/>
          <a:lstStyle>
            <a:lvl1pPr>
              <a:buClr>
                <a:schemeClr val="accent1"/>
              </a:buClr>
              <a:defRPr/>
            </a:lvl1pPr>
          </a:lstStyle>
          <a:p>
            <a:endParaRPr lang="en-GB"/>
          </a:p>
        </p:txBody>
      </p:sp>
      <p:sp>
        <p:nvSpPr>
          <p:cNvPr id="3" name="Title 1">
            <a:extLst>
              <a:ext uri="{FF2B5EF4-FFF2-40B4-BE49-F238E27FC236}">
                <a16:creationId xmlns:a16="http://schemas.microsoft.com/office/drawing/2014/main" id="{C6900F75-569D-3E12-AD6B-9C9D46E73038}"/>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2467264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513304"/>
            <a:ext cx="4206180" cy="2874546"/>
          </a:xfrm>
          <a:prstGeom prst="rect">
            <a:avLst/>
          </a:prstGeom>
        </p:spPr>
        <p:txBody>
          <a:bodyPr/>
          <a:lstStyle>
            <a:lvl1pPr marL="171450" indent="-171450">
              <a:buClr>
                <a:schemeClr val="accent1"/>
              </a:buClr>
              <a:buFont typeface="Arial" panose="020B0604020202020204" pitchFamily="34" charset="0"/>
              <a:buChar char="•"/>
              <a:defRPr lang="en-GB" dirty="0"/>
            </a:lvl1pPr>
            <a:lvl2pPr marL="482850" indent="-171450">
              <a:buFont typeface="Arial" panose="020B0604020202020204" pitchFamily="34" charset="0"/>
              <a:buChar char="•"/>
              <a:defRPr/>
            </a:lvl2pPr>
            <a:lvl3pPr marL="842850" indent="-171450">
              <a:buFont typeface="Arial" panose="020B0604020202020204" pitchFamily="34" charset="0"/>
              <a:buChar char="•"/>
              <a:defRPr/>
            </a:lvl3pPr>
            <a:lvl4pPr marL="1202850" indent="-171450">
              <a:buFont typeface="Arial" panose="020B0604020202020204" pitchFamily="34" charset="0"/>
              <a:buChar char="•"/>
              <a:defRPr/>
            </a:lvl4pPr>
            <a:lvl5pPr marL="1562850" indent="-171450">
              <a:buFont typeface="Arial" panose="020B0604020202020204" pitchFamily="34" charset="0"/>
              <a:buChar char="•"/>
              <a:defRPr/>
            </a:lvl5pPr>
          </a:lstStyle>
          <a:p>
            <a:pPr lvl="0"/>
            <a:endParaRPr lang="en-GB"/>
          </a:p>
        </p:txBody>
      </p:sp>
      <p:sp>
        <p:nvSpPr>
          <p:cNvPr id="4" name="Title 1">
            <a:extLst>
              <a:ext uri="{FF2B5EF4-FFF2-40B4-BE49-F238E27FC236}">
                <a16:creationId xmlns:a16="http://schemas.microsoft.com/office/drawing/2014/main" id="{C8037A75-D920-4D56-6FFF-C46E99EE22FC}"/>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2257565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513304"/>
            <a:ext cx="8581330" cy="2874546"/>
          </a:xfrm>
          <a:prstGeom prst="rect">
            <a:avLst/>
          </a:prstGeom>
        </p:spPr>
        <p:txBody>
          <a:bodyPr/>
          <a:lstStyle>
            <a:lvl1pPr marL="171450" indent="-171450">
              <a:buClr>
                <a:schemeClr val="accent1"/>
              </a:buClr>
              <a:buFont typeface="Arial" panose="020B0604020202020204" pitchFamily="34" charset="0"/>
              <a:buChar char="•"/>
              <a:defRPr lang="en-GB" dirty="0"/>
            </a:lvl1pPr>
            <a:lvl2pPr marL="482850" indent="-171450">
              <a:buFont typeface="Arial" panose="020B0604020202020204" pitchFamily="34" charset="0"/>
              <a:buChar char="•"/>
              <a:defRPr/>
            </a:lvl2pPr>
            <a:lvl3pPr marL="842850" indent="-171450">
              <a:buFont typeface="Arial" panose="020B0604020202020204" pitchFamily="34" charset="0"/>
              <a:buChar char="•"/>
              <a:defRPr/>
            </a:lvl3pPr>
            <a:lvl4pPr marL="1202850" indent="-171450">
              <a:buFont typeface="Arial" panose="020B0604020202020204" pitchFamily="34" charset="0"/>
              <a:buChar char="•"/>
              <a:defRPr/>
            </a:lvl4pPr>
            <a:lvl5pPr marL="1562850" indent="-171450">
              <a:buFont typeface="Arial" panose="020B0604020202020204" pitchFamily="34" charset="0"/>
              <a:buChar char="•"/>
              <a:defRPr/>
            </a:lvl5pPr>
          </a:lstStyle>
          <a:p>
            <a:pPr lvl="0"/>
            <a:endParaRPr lang="en-GB"/>
          </a:p>
        </p:txBody>
      </p:sp>
      <p:sp>
        <p:nvSpPr>
          <p:cNvPr id="4" name="Title 1">
            <a:extLst>
              <a:ext uri="{FF2B5EF4-FFF2-40B4-BE49-F238E27FC236}">
                <a16:creationId xmlns:a16="http://schemas.microsoft.com/office/drawing/2014/main" id="{C8037A75-D920-4D56-6FFF-C46E99EE22FC}"/>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1202574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Two Column Bullet Lis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513305"/>
            <a:ext cx="4244280" cy="2861846"/>
          </a:xfrm>
          <a:prstGeom prst="rect">
            <a:avLst/>
          </a:prstGeom>
        </p:spPr>
        <p:txBody>
          <a:bodyPr/>
          <a:lstStyle>
            <a:lvl1pPr>
              <a:buClr>
                <a:schemeClr val="accent1"/>
              </a:buClr>
              <a:defRPr sz="1200"/>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513305"/>
            <a:ext cx="4244280" cy="2861846"/>
          </a:xfrm>
          <a:prstGeom prst="rect">
            <a:avLst/>
          </a:prstGeom>
        </p:spPr>
        <p:txBody>
          <a:bodyPr/>
          <a:lstStyle>
            <a:lvl1pPr>
              <a:buClr>
                <a:schemeClr val="accent1"/>
              </a:buClr>
              <a:defRPr sz="1200"/>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B1CC9875-FC72-1547-3DEF-8C30F4B4EF31}"/>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2657987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Two Column Ta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513305"/>
            <a:ext cx="4244280" cy="2868196"/>
          </a:xfrm>
          <a:prstGeom prst="rect">
            <a:avLst/>
          </a:prstGeom>
        </p:spPr>
        <p:txBody>
          <a:bodyPr/>
          <a:lstStyle>
            <a:lvl1pPr marL="0" indent="0">
              <a:buNone/>
              <a:defRPr sz="1200"/>
            </a:lvl1pPr>
          </a:lstStyle>
          <a:p>
            <a:pPr lvl="0"/>
            <a:endParaRPr lang="en-GB"/>
          </a:p>
        </p:txBody>
      </p:sp>
      <p:sp>
        <p:nvSpPr>
          <p:cNvPr id="4" name="Content Placeholder 3"/>
          <p:cNvSpPr>
            <a:spLocks noGrp="1"/>
          </p:cNvSpPr>
          <p:nvPr>
            <p:ph sz="half" idx="2"/>
          </p:nvPr>
        </p:nvSpPr>
        <p:spPr>
          <a:xfrm>
            <a:off x="4648200" y="1513305"/>
            <a:ext cx="4244280" cy="2868196"/>
          </a:xfrm>
          <a:prstGeom prst="rect">
            <a:avLst/>
          </a:prstGeom>
        </p:spPr>
        <p:txBody>
          <a:bodyPr/>
          <a:lstStyle>
            <a:lvl1pPr marL="0" indent="0">
              <a:buNone/>
              <a:defRPr sz="1200"/>
            </a:lvl1pPr>
          </a:lstStyle>
          <a:p>
            <a:pPr lvl="0"/>
            <a:endParaRPr lang="en-GB"/>
          </a:p>
        </p:txBody>
      </p:sp>
      <p:sp>
        <p:nvSpPr>
          <p:cNvPr id="2" name="Title 1">
            <a:extLst>
              <a:ext uri="{FF2B5EF4-FFF2-40B4-BE49-F238E27FC236}">
                <a16:creationId xmlns:a16="http://schemas.microsoft.com/office/drawing/2014/main" id="{C18336B8-35A3-4960-7107-8379F822CD35}"/>
              </a:ext>
            </a:extLst>
          </p:cNvPr>
          <p:cNvSpPr>
            <a:spLocks noGrp="1"/>
          </p:cNvSpPr>
          <p:nvPr>
            <p:ph type="title"/>
          </p:nvPr>
        </p:nvSpPr>
        <p:spPr>
          <a:xfrm>
            <a:off x="251520" y="843558"/>
            <a:ext cx="788670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1180312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 Bullet List +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251520" y="1519738"/>
            <a:ext cx="4123630" cy="2865520"/>
          </a:xfrm>
          <a:prstGeom prst="rect">
            <a:avLst/>
          </a:prstGeom>
        </p:spPr>
        <p:txBody>
          <a:bodyPr>
            <a:normAutofit/>
          </a:bodyPr>
          <a:lstStyle>
            <a:lvl1pPr>
              <a:buClr>
                <a:schemeClr val="accent1"/>
              </a:buClr>
              <a:defRPr sz="1200"/>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p:cNvSpPr>
            <a:spLocks noGrp="1"/>
          </p:cNvSpPr>
          <p:nvPr>
            <p:ph type="pic" sz="quarter" idx="10"/>
          </p:nvPr>
        </p:nvSpPr>
        <p:spPr>
          <a:xfrm>
            <a:off x="4648200" y="0"/>
            <a:ext cx="4495800" cy="5143500"/>
          </a:xfrm>
          <a:prstGeom prst="rect">
            <a:avLst/>
          </a:prstGeom>
          <a:solidFill>
            <a:schemeClr val="bg2">
              <a:lumMod val="20000"/>
              <a:lumOff val="80000"/>
            </a:schemeClr>
          </a:solidFill>
        </p:spPr>
        <p:txBody>
          <a:bodyPr/>
          <a:lstStyle>
            <a:lvl1pPr>
              <a:buClr>
                <a:schemeClr val="accent1"/>
              </a:buClr>
              <a:defRPr/>
            </a:lvl1pPr>
          </a:lstStyle>
          <a:p>
            <a:endParaRPr lang="en-GB"/>
          </a:p>
        </p:txBody>
      </p:sp>
      <p:sp>
        <p:nvSpPr>
          <p:cNvPr id="3" name="Title 1">
            <a:extLst>
              <a:ext uri="{FF2B5EF4-FFF2-40B4-BE49-F238E27FC236}">
                <a16:creationId xmlns:a16="http://schemas.microsoft.com/office/drawing/2014/main" id="{52947B52-AF86-A2FF-F25E-3D028D6627D3}"/>
              </a:ext>
            </a:extLst>
          </p:cNvPr>
          <p:cNvSpPr>
            <a:spLocks noGrp="1"/>
          </p:cNvSpPr>
          <p:nvPr>
            <p:ph type="title"/>
          </p:nvPr>
        </p:nvSpPr>
        <p:spPr>
          <a:xfrm>
            <a:off x="251520" y="843558"/>
            <a:ext cx="4123630" cy="504056"/>
          </a:xfrm>
          <a:prstGeom prst="rect">
            <a:avLst/>
          </a:prstGeom>
        </p:spPr>
        <p:txBody>
          <a:bodyPr/>
          <a:lstStyle>
            <a:lvl1pPr>
              <a:defRPr>
                <a:solidFill>
                  <a:srgbClr val="006592"/>
                </a:solidFill>
              </a:defRPr>
            </a:lvl1pPr>
          </a:lstStyle>
          <a:p>
            <a:endParaRPr lang="en-US"/>
          </a:p>
        </p:txBody>
      </p:sp>
    </p:spTree>
    <p:extLst>
      <p:ext uri="{BB962C8B-B14F-4D97-AF65-F5344CB8AC3E}">
        <p14:creationId xmlns:p14="http://schemas.microsoft.com/office/powerpoint/2010/main" val="2140557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Címdia 2">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églalap 6"/>
          <p:cNvSpPr/>
          <p:nvPr userDrawn="1"/>
        </p:nvSpPr>
        <p:spPr>
          <a:xfrm>
            <a:off x="0" y="0"/>
            <a:ext cx="9144000" cy="5143500"/>
          </a:xfrm>
          <a:prstGeom prst="rect">
            <a:avLst/>
          </a:prstGeom>
          <a:solidFill>
            <a:schemeClr val="accent3">
              <a:lumMod val="40000"/>
              <a:lumOff val="60000"/>
              <a:alpha val="6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 name="Alcím 2"/>
          <p:cNvSpPr>
            <a:spLocks noGrp="1"/>
          </p:cNvSpPr>
          <p:nvPr>
            <p:ph type="subTitle" idx="1" hasCustomPrompt="1"/>
          </p:nvPr>
        </p:nvSpPr>
        <p:spPr>
          <a:xfrm>
            <a:off x="1143000" y="3972698"/>
            <a:ext cx="6858000" cy="982362"/>
          </a:xfrm>
        </p:spPr>
        <p:txBody>
          <a:bodyPr anchor="ctr"/>
          <a:lstStyle>
            <a:lvl1pPr marL="0" indent="0" algn="l">
              <a:buNone/>
              <a:defRPr sz="18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noProof="0" err="1"/>
              <a:t>Presenter</a:t>
            </a:r>
            <a:r>
              <a:rPr lang="hu-HU" noProof="0"/>
              <a:t>:</a:t>
            </a:r>
            <a:endParaRPr lang="en-US" noProof="0"/>
          </a:p>
          <a:p>
            <a:r>
              <a:rPr lang="en-US" noProof="0"/>
              <a:t>Date:</a:t>
            </a:r>
            <a:endParaRPr lang="hu-HU" noProof="0"/>
          </a:p>
          <a:p>
            <a:r>
              <a:rPr lang="hu-HU" noProof="0"/>
              <a:t>www.multireload.eu</a:t>
            </a:r>
          </a:p>
        </p:txBody>
      </p:sp>
      <p:sp>
        <p:nvSpPr>
          <p:cNvPr id="9" name="Folyamatábra: Dokumentum 8"/>
          <p:cNvSpPr/>
          <p:nvPr userDrawn="1"/>
        </p:nvSpPr>
        <p:spPr>
          <a:xfrm>
            <a:off x="0" y="0"/>
            <a:ext cx="9144000" cy="132159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745"/>
              <a:gd name="connsiteX1" fmla="*/ 21600 w 21600"/>
              <a:gd name="connsiteY1" fmla="*/ 0 h 28745"/>
              <a:gd name="connsiteX2" fmla="*/ 21600 w 21600"/>
              <a:gd name="connsiteY2" fmla="*/ 17322 h 28745"/>
              <a:gd name="connsiteX3" fmla="*/ 0 w 21600"/>
              <a:gd name="connsiteY3" fmla="*/ 20172 h 28745"/>
              <a:gd name="connsiteX4" fmla="*/ 0 w 21600"/>
              <a:gd name="connsiteY4" fmla="*/ 0 h 2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745">
                <a:moveTo>
                  <a:pt x="0" y="0"/>
                </a:moveTo>
                <a:lnTo>
                  <a:pt x="21600" y="0"/>
                </a:lnTo>
                <a:lnTo>
                  <a:pt x="21600" y="17322"/>
                </a:lnTo>
                <a:cubicBezTo>
                  <a:pt x="10800" y="17322"/>
                  <a:pt x="6666" y="41004"/>
                  <a:pt x="0" y="2017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u="sng">
              <a:solidFill>
                <a:schemeClr val="accent1"/>
              </a:solidFill>
            </a:endParaRPr>
          </a:p>
        </p:txBody>
      </p:sp>
      <p:sp>
        <p:nvSpPr>
          <p:cNvPr id="12" name="Folyamatábra: Dokumentum 8"/>
          <p:cNvSpPr/>
          <p:nvPr userDrawn="1"/>
        </p:nvSpPr>
        <p:spPr>
          <a:xfrm flipH="1">
            <a:off x="0" y="1"/>
            <a:ext cx="9144000" cy="8417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745"/>
              <a:gd name="connsiteX1" fmla="*/ 21600 w 21600"/>
              <a:gd name="connsiteY1" fmla="*/ 0 h 28745"/>
              <a:gd name="connsiteX2" fmla="*/ 21600 w 21600"/>
              <a:gd name="connsiteY2" fmla="*/ 17322 h 28745"/>
              <a:gd name="connsiteX3" fmla="*/ 0 w 21600"/>
              <a:gd name="connsiteY3" fmla="*/ 20172 h 28745"/>
              <a:gd name="connsiteX4" fmla="*/ 0 w 21600"/>
              <a:gd name="connsiteY4" fmla="*/ 0 h 28745"/>
              <a:gd name="connsiteX0" fmla="*/ 0 w 21600"/>
              <a:gd name="connsiteY0" fmla="*/ 0 h 36727"/>
              <a:gd name="connsiteX1" fmla="*/ 21600 w 21600"/>
              <a:gd name="connsiteY1" fmla="*/ 0 h 36727"/>
              <a:gd name="connsiteX2" fmla="*/ 21600 w 21600"/>
              <a:gd name="connsiteY2" fmla="*/ 17322 h 36727"/>
              <a:gd name="connsiteX3" fmla="*/ 0 w 21600"/>
              <a:gd name="connsiteY3" fmla="*/ 20172 h 36727"/>
              <a:gd name="connsiteX4" fmla="*/ 0 w 21600"/>
              <a:gd name="connsiteY4" fmla="*/ 0 h 36727"/>
              <a:gd name="connsiteX0" fmla="*/ 0 w 21600"/>
              <a:gd name="connsiteY0" fmla="*/ 0 h 31459"/>
              <a:gd name="connsiteX1" fmla="*/ 21600 w 21600"/>
              <a:gd name="connsiteY1" fmla="*/ 0 h 31459"/>
              <a:gd name="connsiteX2" fmla="*/ 21600 w 21600"/>
              <a:gd name="connsiteY2" fmla="*/ 17322 h 31459"/>
              <a:gd name="connsiteX3" fmla="*/ 0 w 21600"/>
              <a:gd name="connsiteY3" fmla="*/ 20172 h 31459"/>
              <a:gd name="connsiteX4" fmla="*/ 0 w 21600"/>
              <a:gd name="connsiteY4" fmla="*/ 0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31459">
                <a:moveTo>
                  <a:pt x="0" y="0"/>
                </a:moveTo>
                <a:lnTo>
                  <a:pt x="21600" y="0"/>
                </a:lnTo>
                <a:lnTo>
                  <a:pt x="21600" y="17322"/>
                </a:lnTo>
                <a:cubicBezTo>
                  <a:pt x="10800" y="17322"/>
                  <a:pt x="16420" y="47137"/>
                  <a:pt x="0" y="20172"/>
                </a:cubicBezTo>
                <a:lnTo>
                  <a:pt x="0" y="0"/>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br>
              <a:rPr lang="hu-HU" sz="1350" b="0" i="0" kern="1200">
                <a:solidFill>
                  <a:schemeClr val="lt1"/>
                </a:solidFill>
                <a:effectLst/>
                <a:latin typeface="+mn-lt"/>
                <a:ea typeface="+mn-ea"/>
                <a:cs typeface="+mn-cs"/>
              </a:rPr>
            </a:br>
            <a:r>
              <a:rPr lang="en-US" sz="1350" b="0" i="0" kern="1200">
                <a:solidFill>
                  <a:schemeClr val="lt1"/>
                </a:solidFill>
                <a:effectLst/>
                <a:latin typeface="+mn-lt"/>
                <a:ea typeface="+mn-ea"/>
                <a:cs typeface="+mn-cs"/>
              </a:rPr>
              <a:t>PORT SOLUTIONS FOR EFFICIENT, EFFECTIVE AND SUSTAINABLE MULTIMODALITY</a:t>
            </a:r>
            <a:endParaRPr lang="en-US" sz="1350"/>
          </a:p>
        </p:txBody>
      </p:sp>
      <p:sp>
        <p:nvSpPr>
          <p:cNvPr id="2" name="Cím 1"/>
          <p:cNvSpPr>
            <a:spLocks noGrp="1"/>
          </p:cNvSpPr>
          <p:nvPr>
            <p:ph type="ctrTitle" hasCustomPrompt="1"/>
          </p:nvPr>
        </p:nvSpPr>
        <p:spPr>
          <a:xfrm>
            <a:off x="1143000" y="3071899"/>
            <a:ext cx="6858000" cy="753035"/>
          </a:xfrm>
        </p:spPr>
        <p:txBody>
          <a:bodyPr anchor="ctr">
            <a:normAutofit/>
          </a:bodyPr>
          <a:lstStyle>
            <a:lvl1pPr algn="l">
              <a:defRPr sz="4050" baseline="0">
                <a:solidFill>
                  <a:schemeClr val="accent2"/>
                </a:solidFill>
              </a:defRPr>
            </a:lvl1pPr>
          </a:lstStyle>
          <a:p>
            <a:r>
              <a:rPr lang="hu-HU"/>
              <a:t>TITLE HERE</a:t>
            </a:r>
            <a:endParaRPr lang="en-US"/>
          </a:p>
        </p:txBody>
      </p:sp>
      <p:pic>
        <p:nvPicPr>
          <p:cNvPr id="10" name="Kép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3481" y="1089291"/>
            <a:ext cx="2607520" cy="1982608"/>
          </a:xfrm>
          <a:prstGeom prst="rect">
            <a:avLst/>
          </a:prstGeom>
        </p:spPr>
      </p:pic>
    </p:spTree>
    <p:extLst>
      <p:ext uri="{BB962C8B-B14F-4D97-AF65-F5344CB8AC3E}">
        <p14:creationId xmlns:p14="http://schemas.microsoft.com/office/powerpoint/2010/main" val="1022404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Choic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8586B7-BD02-ECC3-A543-C3D15AE555E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0" y="-610611"/>
            <a:ext cx="9143999" cy="6095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E723ACD-998E-5FBC-F83B-F7D3D91837AA}"/>
              </a:ext>
            </a:extLst>
          </p:cNvPr>
          <p:cNvSpPr/>
          <p:nvPr userDrawn="1"/>
        </p:nvSpPr>
        <p:spPr>
          <a:xfrm>
            <a:off x="0" y="0"/>
            <a:ext cx="5678906" cy="5143500"/>
          </a:xfrm>
          <a:prstGeom prst="rect">
            <a:avLst/>
          </a:prstGeom>
          <a:gradFill flip="none" rotWithShape="1">
            <a:gsLst>
              <a:gs pos="100000">
                <a:srgbClr val="105F6E">
                  <a:alpha val="0"/>
                </a:srgbClr>
              </a:gs>
              <a:gs pos="0">
                <a:srgbClr val="105F6E">
                  <a:shade val="100000"/>
                  <a:satMod val="115000"/>
                  <a:alpha val="7600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2">
            <a:extLst>
              <a:ext uri="{FF2B5EF4-FFF2-40B4-BE49-F238E27FC236}">
                <a16:creationId xmlns:a16="http://schemas.microsoft.com/office/drawing/2014/main" id="{FB4CE621-D23D-6AC6-8832-3E5F67FFE6C3}"/>
              </a:ext>
            </a:extLst>
          </p:cNvPr>
          <p:cNvSpPr>
            <a:spLocks noGrp="1"/>
          </p:cNvSpPr>
          <p:nvPr>
            <p:ph type="title"/>
          </p:nvPr>
        </p:nvSpPr>
        <p:spPr>
          <a:xfrm>
            <a:off x="346825" y="2437389"/>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pic>
        <p:nvPicPr>
          <p:cNvPr id="7" name="Picture 6">
            <a:extLst>
              <a:ext uri="{FF2B5EF4-FFF2-40B4-BE49-F238E27FC236}">
                <a16:creationId xmlns:a16="http://schemas.microsoft.com/office/drawing/2014/main" id="{E44DDB66-85B9-3726-7DC6-B8EA72F0DA0B}"/>
              </a:ext>
            </a:extLst>
          </p:cNvPr>
          <p:cNvPicPr>
            <a:picLocks noChangeAspect="1"/>
          </p:cNvPicPr>
          <p:nvPr userDrawn="1"/>
        </p:nvPicPr>
        <p:blipFill>
          <a:blip r:embed="rId3"/>
          <a:srcRect/>
          <a:stretch/>
        </p:blipFill>
        <p:spPr>
          <a:xfrm>
            <a:off x="306856" y="244978"/>
            <a:ext cx="1928122" cy="280936"/>
          </a:xfrm>
          <a:prstGeom prst="rect">
            <a:avLst/>
          </a:prstGeom>
        </p:spPr>
      </p:pic>
    </p:spTree>
    <p:extLst>
      <p:ext uri="{BB962C8B-B14F-4D97-AF65-F5344CB8AC3E}">
        <p14:creationId xmlns:p14="http://schemas.microsoft.com/office/powerpoint/2010/main" val="4247446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áró dia">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églalap 6"/>
          <p:cNvSpPr/>
          <p:nvPr userDrawn="1"/>
        </p:nvSpPr>
        <p:spPr>
          <a:xfrm>
            <a:off x="0" y="0"/>
            <a:ext cx="9144000" cy="5143500"/>
          </a:xfrm>
          <a:prstGeom prst="rect">
            <a:avLst/>
          </a:prstGeom>
          <a:solidFill>
            <a:schemeClr val="accent2">
              <a:alpha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3" name="Folyamatábra: Dokumentum 8"/>
          <p:cNvSpPr/>
          <p:nvPr userDrawn="1"/>
        </p:nvSpPr>
        <p:spPr>
          <a:xfrm flipH="1">
            <a:off x="0" y="1"/>
            <a:ext cx="9144000" cy="8417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745"/>
              <a:gd name="connsiteX1" fmla="*/ 21600 w 21600"/>
              <a:gd name="connsiteY1" fmla="*/ 0 h 28745"/>
              <a:gd name="connsiteX2" fmla="*/ 21600 w 21600"/>
              <a:gd name="connsiteY2" fmla="*/ 17322 h 28745"/>
              <a:gd name="connsiteX3" fmla="*/ 0 w 21600"/>
              <a:gd name="connsiteY3" fmla="*/ 20172 h 28745"/>
              <a:gd name="connsiteX4" fmla="*/ 0 w 21600"/>
              <a:gd name="connsiteY4" fmla="*/ 0 h 28745"/>
              <a:gd name="connsiteX0" fmla="*/ 0 w 21600"/>
              <a:gd name="connsiteY0" fmla="*/ 0 h 36727"/>
              <a:gd name="connsiteX1" fmla="*/ 21600 w 21600"/>
              <a:gd name="connsiteY1" fmla="*/ 0 h 36727"/>
              <a:gd name="connsiteX2" fmla="*/ 21600 w 21600"/>
              <a:gd name="connsiteY2" fmla="*/ 17322 h 36727"/>
              <a:gd name="connsiteX3" fmla="*/ 0 w 21600"/>
              <a:gd name="connsiteY3" fmla="*/ 20172 h 36727"/>
              <a:gd name="connsiteX4" fmla="*/ 0 w 21600"/>
              <a:gd name="connsiteY4" fmla="*/ 0 h 36727"/>
              <a:gd name="connsiteX0" fmla="*/ 0 w 21600"/>
              <a:gd name="connsiteY0" fmla="*/ 0 h 31459"/>
              <a:gd name="connsiteX1" fmla="*/ 21600 w 21600"/>
              <a:gd name="connsiteY1" fmla="*/ 0 h 31459"/>
              <a:gd name="connsiteX2" fmla="*/ 21600 w 21600"/>
              <a:gd name="connsiteY2" fmla="*/ 17322 h 31459"/>
              <a:gd name="connsiteX3" fmla="*/ 0 w 21600"/>
              <a:gd name="connsiteY3" fmla="*/ 20172 h 31459"/>
              <a:gd name="connsiteX4" fmla="*/ 0 w 21600"/>
              <a:gd name="connsiteY4" fmla="*/ 0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31459">
                <a:moveTo>
                  <a:pt x="0" y="0"/>
                </a:moveTo>
                <a:lnTo>
                  <a:pt x="21600" y="0"/>
                </a:lnTo>
                <a:lnTo>
                  <a:pt x="21600" y="17322"/>
                </a:lnTo>
                <a:cubicBezTo>
                  <a:pt x="10800" y="17322"/>
                  <a:pt x="16420" y="47137"/>
                  <a:pt x="0" y="20172"/>
                </a:cubicBezTo>
                <a:lnTo>
                  <a:pt x="0" y="0"/>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5" name="Folyamatábra: Dokumentum 8"/>
          <p:cNvSpPr/>
          <p:nvPr userDrawn="1"/>
        </p:nvSpPr>
        <p:spPr>
          <a:xfrm flipV="1">
            <a:off x="0" y="3821906"/>
            <a:ext cx="9144000" cy="132159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745"/>
              <a:gd name="connsiteX1" fmla="*/ 21600 w 21600"/>
              <a:gd name="connsiteY1" fmla="*/ 0 h 28745"/>
              <a:gd name="connsiteX2" fmla="*/ 21600 w 21600"/>
              <a:gd name="connsiteY2" fmla="*/ 17322 h 28745"/>
              <a:gd name="connsiteX3" fmla="*/ 0 w 21600"/>
              <a:gd name="connsiteY3" fmla="*/ 20172 h 28745"/>
              <a:gd name="connsiteX4" fmla="*/ 0 w 21600"/>
              <a:gd name="connsiteY4" fmla="*/ 0 h 2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8745">
                <a:moveTo>
                  <a:pt x="0" y="0"/>
                </a:moveTo>
                <a:lnTo>
                  <a:pt x="21600" y="0"/>
                </a:lnTo>
                <a:lnTo>
                  <a:pt x="21600" y="17322"/>
                </a:lnTo>
                <a:cubicBezTo>
                  <a:pt x="10800" y="17322"/>
                  <a:pt x="6666" y="41004"/>
                  <a:pt x="0" y="2017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olyamatábra: Dokumentum 8"/>
          <p:cNvSpPr/>
          <p:nvPr userDrawn="1"/>
        </p:nvSpPr>
        <p:spPr>
          <a:xfrm flipH="1" flipV="1">
            <a:off x="0" y="4299943"/>
            <a:ext cx="9144000" cy="8417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8745"/>
              <a:gd name="connsiteX1" fmla="*/ 21600 w 21600"/>
              <a:gd name="connsiteY1" fmla="*/ 0 h 28745"/>
              <a:gd name="connsiteX2" fmla="*/ 21600 w 21600"/>
              <a:gd name="connsiteY2" fmla="*/ 17322 h 28745"/>
              <a:gd name="connsiteX3" fmla="*/ 0 w 21600"/>
              <a:gd name="connsiteY3" fmla="*/ 20172 h 28745"/>
              <a:gd name="connsiteX4" fmla="*/ 0 w 21600"/>
              <a:gd name="connsiteY4" fmla="*/ 0 h 28745"/>
              <a:gd name="connsiteX0" fmla="*/ 0 w 21600"/>
              <a:gd name="connsiteY0" fmla="*/ 0 h 36727"/>
              <a:gd name="connsiteX1" fmla="*/ 21600 w 21600"/>
              <a:gd name="connsiteY1" fmla="*/ 0 h 36727"/>
              <a:gd name="connsiteX2" fmla="*/ 21600 w 21600"/>
              <a:gd name="connsiteY2" fmla="*/ 17322 h 36727"/>
              <a:gd name="connsiteX3" fmla="*/ 0 w 21600"/>
              <a:gd name="connsiteY3" fmla="*/ 20172 h 36727"/>
              <a:gd name="connsiteX4" fmla="*/ 0 w 21600"/>
              <a:gd name="connsiteY4" fmla="*/ 0 h 36727"/>
              <a:gd name="connsiteX0" fmla="*/ 0 w 21600"/>
              <a:gd name="connsiteY0" fmla="*/ 0 h 31459"/>
              <a:gd name="connsiteX1" fmla="*/ 21600 w 21600"/>
              <a:gd name="connsiteY1" fmla="*/ 0 h 31459"/>
              <a:gd name="connsiteX2" fmla="*/ 21600 w 21600"/>
              <a:gd name="connsiteY2" fmla="*/ 17322 h 31459"/>
              <a:gd name="connsiteX3" fmla="*/ 0 w 21600"/>
              <a:gd name="connsiteY3" fmla="*/ 20172 h 31459"/>
              <a:gd name="connsiteX4" fmla="*/ 0 w 21600"/>
              <a:gd name="connsiteY4" fmla="*/ 0 h 3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31459">
                <a:moveTo>
                  <a:pt x="0" y="0"/>
                </a:moveTo>
                <a:lnTo>
                  <a:pt x="21600" y="0"/>
                </a:lnTo>
                <a:lnTo>
                  <a:pt x="21600" y="17322"/>
                </a:lnTo>
                <a:cubicBezTo>
                  <a:pt x="10800" y="17322"/>
                  <a:pt x="16420" y="47137"/>
                  <a:pt x="0" y="20172"/>
                </a:cubicBezTo>
                <a:lnTo>
                  <a:pt x="0" y="0"/>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9" name="Tartalom helye 2"/>
          <p:cNvSpPr>
            <a:spLocks noGrp="1"/>
          </p:cNvSpPr>
          <p:nvPr userDrawn="1">
            <p:ph sz="half" idx="1" hasCustomPrompt="1"/>
          </p:nvPr>
        </p:nvSpPr>
        <p:spPr>
          <a:xfrm>
            <a:off x="628650" y="2286989"/>
            <a:ext cx="3886200" cy="1827809"/>
          </a:xfrm>
        </p:spPr>
        <p:txBody>
          <a:bodyPr anchor="ctr">
            <a:normAutofit/>
          </a:bodyPr>
          <a:lstStyle>
            <a:lvl1pPr marL="0" indent="0" algn="ctr">
              <a:buNone/>
              <a:defRPr sz="3000" baseline="0">
                <a:solidFill>
                  <a:schemeClr val="bg1"/>
                </a:solidFill>
              </a:defRPr>
            </a:lvl1pPr>
            <a:lvl2pPr marL="342900" indent="0" algn="ctr">
              <a:buNone/>
              <a:defRPr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u-HU" noProof="0" err="1"/>
              <a:t>Thank</a:t>
            </a:r>
            <a:r>
              <a:rPr lang="hu-HU" noProof="0"/>
              <a:t> </a:t>
            </a:r>
            <a:r>
              <a:rPr lang="hu-HU" noProof="0" err="1"/>
              <a:t>you</a:t>
            </a:r>
            <a:r>
              <a:rPr lang="hu-HU" noProof="0"/>
              <a:t> </a:t>
            </a:r>
            <a:r>
              <a:rPr lang="hu-HU" noProof="0" err="1"/>
              <a:t>for</a:t>
            </a:r>
            <a:r>
              <a:rPr lang="hu-HU" noProof="0"/>
              <a:t> </a:t>
            </a:r>
            <a:r>
              <a:rPr lang="hu-HU" noProof="0" err="1"/>
              <a:t>your</a:t>
            </a:r>
            <a:r>
              <a:rPr lang="hu-HU" noProof="0"/>
              <a:t> </a:t>
            </a:r>
            <a:r>
              <a:rPr lang="hu-HU" noProof="0" err="1"/>
              <a:t>attention</a:t>
            </a:r>
            <a:r>
              <a:rPr lang="hu-HU" noProof="0"/>
              <a:t>!</a:t>
            </a:r>
            <a:endParaRPr lang="en-US" noProof="0"/>
          </a:p>
        </p:txBody>
      </p:sp>
      <p:sp>
        <p:nvSpPr>
          <p:cNvPr id="12" name="Tartalom helye 3"/>
          <p:cNvSpPr>
            <a:spLocks noGrp="1"/>
          </p:cNvSpPr>
          <p:nvPr userDrawn="1">
            <p:ph sz="half" idx="2" hasCustomPrompt="1"/>
          </p:nvPr>
        </p:nvSpPr>
        <p:spPr>
          <a:xfrm>
            <a:off x="4626066" y="1946190"/>
            <a:ext cx="3889284" cy="1184375"/>
          </a:xfrm>
        </p:spPr>
        <p:txBody>
          <a:bodyPr anchor="t"/>
          <a:lstStyle>
            <a:lvl1pPr marL="0" indent="0" algn="ctr">
              <a:buNone/>
              <a:defRPr baseline="0">
                <a:solidFill>
                  <a:schemeClr val="bg1"/>
                </a:solidFill>
              </a:defRPr>
            </a:lvl1pPr>
            <a:lvl2pPr marL="342900" marR="0"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575"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u-HU" noProof="0"/>
              <a:t>CONTACT</a:t>
            </a:r>
            <a:endParaRPr lang="en-US" noProof="0"/>
          </a:p>
          <a:p>
            <a:pPr lvl="1"/>
            <a:r>
              <a:rPr lang="hu-HU" noProof="0"/>
              <a:t>Phone: +36 20 502 0735</a:t>
            </a:r>
            <a:br>
              <a:rPr lang="hu-HU" noProof="0"/>
            </a:br>
            <a:r>
              <a:rPr lang="hu-HU" noProof="0"/>
              <a:t>Email: monika@multireload.eu</a:t>
            </a:r>
          </a:p>
          <a:p>
            <a:pPr lvl="1"/>
            <a:r>
              <a:rPr lang="hu-HU" noProof="0"/>
              <a:t>H-1139 Budapest, Forgách u. 9/B II. em.</a:t>
            </a:r>
          </a:p>
        </p:txBody>
      </p:sp>
      <p:pic>
        <p:nvPicPr>
          <p:cNvPr id="2" name="Kép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6543" y="841773"/>
            <a:ext cx="1961630" cy="1664579"/>
          </a:xfrm>
          <a:prstGeom prst="rect">
            <a:avLst/>
          </a:prstGeom>
        </p:spPr>
      </p:pic>
      <p:pic>
        <p:nvPicPr>
          <p:cNvPr id="11" name="Kép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9750" y="4481646"/>
            <a:ext cx="1825832" cy="383051"/>
          </a:xfrm>
          <a:prstGeom prst="rect">
            <a:avLst/>
          </a:prstGeom>
        </p:spPr>
      </p:pic>
      <p:sp>
        <p:nvSpPr>
          <p:cNvPr id="14" name="Alcím 2"/>
          <p:cNvSpPr txBox="1">
            <a:spLocks/>
          </p:cNvSpPr>
          <p:nvPr userDrawn="1"/>
        </p:nvSpPr>
        <p:spPr>
          <a:xfrm>
            <a:off x="3289987" y="4525212"/>
            <a:ext cx="4803690" cy="35570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GB" sz="2400" b="0" i="1"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750" i="0">
                <a:solidFill>
                  <a:schemeClr val="bg1"/>
                </a:solidFill>
                <a:latin typeface="+mn-lt"/>
              </a:rPr>
              <a:t>The project receives funding under the Horizon Europe Call “Safe, Resilient Transport and Smart Mobility services for passengers and goods” | Call ID: </a:t>
            </a:r>
            <a:r>
              <a:rPr lang="en-US" sz="750" i="0" noProof="0">
                <a:solidFill>
                  <a:schemeClr val="bg1"/>
                </a:solidFill>
                <a:latin typeface="+mn-lt"/>
              </a:rPr>
              <a:t>HORIZON-CL5-2021-D6-01</a:t>
            </a:r>
            <a:r>
              <a:rPr lang="en-US" sz="750" i="0">
                <a:solidFill>
                  <a:schemeClr val="bg1"/>
                </a:solidFill>
                <a:latin typeface="+mn-lt"/>
              </a:rPr>
              <a:t>, Grant ID: 101069796</a:t>
            </a:r>
          </a:p>
        </p:txBody>
      </p:sp>
      <p:sp>
        <p:nvSpPr>
          <p:cNvPr id="17" name="Tartalom helye 3"/>
          <p:cNvSpPr>
            <a:spLocks noGrp="1"/>
          </p:cNvSpPr>
          <p:nvPr>
            <p:ph sz="half" idx="10" hasCustomPrompt="1"/>
          </p:nvPr>
        </p:nvSpPr>
        <p:spPr>
          <a:xfrm>
            <a:off x="4626066" y="3335623"/>
            <a:ext cx="3889283" cy="281225"/>
          </a:xfrm>
        </p:spPr>
        <p:txBody>
          <a:bodyPr anchor="b"/>
          <a:lstStyle>
            <a:lvl1pPr marL="0" indent="0" algn="ctr">
              <a:buNone/>
              <a:defRPr baseline="0">
                <a:solidFill>
                  <a:schemeClr val="bg1"/>
                </a:solidFill>
              </a:defRPr>
            </a:lvl1pPr>
            <a:lvl2pPr marL="342900" marR="0"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575"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342900" marR="0" lvl="1"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lang="hu-HU" noProof="0">
                <a:solidFill>
                  <a:schemeClr val="bg1"/>
                </a:solidFill>
              </a:rPr>
              <a:t>www.multireload.eu</a:t>
            </a:r>
            <a:endParaRPr lang="hu-HU" noProof="0"/>
          </a:p>
        </p:txBody>
      </p:sp>
    </p:spTree>
    <p:extLst>
      <p:ext uri="{BB962C8B-B14F-4D97-AF65-F5344CB8AC3E}">
        <p14:creationId xmlns:p14="http://schemas.microsoft.com/office/powerpoint/2010/main" val="1213699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87010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85917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CA42-85ED-9D8E-3299-B75169BFBE1C}"/>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D7A86477-B27B-8572-20AB-0D427C62C0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3E6ED910-D57F-201F-67BB-4429532F3EDB}"/>
              </a:ext>
            </a:extLst>
          </p:cNvPr>
          <p:cNvSpPr>
            <a:spLocks noGrp="1"/>
          </p:cNvSpPr>
          <p:nvPr>
            <p:ph type="dt" sz="half" idx="10"/>
          </p:nvPr>
        </p:nvSpPr>
        <p:spPr/>
        <p:txBody>
          <a:bodyPr/>
          <a:lstStyle/>
          <a:p>
            <a:fld id="{43C0782E-0D45-C547-9BCC-21FA09775AE7}" type="datetimeFigureOut">
              <a:rPr lang="en-GR" smtClean="0"/>
              <a:t>12/02/2025</a:t>
            </a:fld>
            <a:endParaRPr lang="en-GR"/>
          </a:p>
        </p:txBody>
      </p:sp>
      <p:sp>
        <p:nvSpPr>
          <p:cNvPr id="5" name="Footer Placeholder 4">
            <a:extLst>
              <a:ext uri="{FF2B5EF4-FFF2-40B4-BE49-F238E27FC236}">
                <a16:creationId xmlns:a16="http://schemas.microsoft.com/office/drawing/2014/main" id="{9F00D858-5CA4-2DB6-8147-CD9C22E30C1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484D9003-3A27-8F9D-3263-60E6B7150C15}"/>
              </a:ext>
            </a:extLst>
          </p:cNvPr>
          <p:cNvSpPr>
            <a:spLocks noGrp="1"/>
          </p:cNvSpPr>
          <p:nvPr>
            <p:ph type="sldNum" sz="quarter" idx="12"/>
          </p:nvPr>
        </p:nvSpPr>
        <p:spPr/>
        <p:txBody>
          <a:bodyPr/>
          <a:lstStyle/>
          <a:p>
            <a:fld id="{DA30EEBA-6396-C348-AA2B-8DAFDCE0F614}" type="slidenum">
              <a:rPr lang="en-GR" smtClean="0"/>
              <a:t>‹#›</a:t>
            </a:fld>
            <a:endParaRPr lang="en-GR"/>
          </a:p>
        </p:txBody>
      </p:sp>
    </p:spTree>
    <p:extLst>
      <p:ext uri="{BB962C8B-B14F-4D97-AF65-F5344CB8AC3E}">
        <p14:creationId xmlns:p14="http://schemas.microsoft.com/office/powerpoint/2010/main" val="1719218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laceHolder 2"/>
          <p:cNvSpPr>
            <a:spLocks noGrp="1"/>
          </p:cNvSpPr>
          <p:nvPr>
            <p:ph type="subTitle"/>
          </p:nvPr>
        </p:nvSpPr>
        <p:spPr>
          <a:xfrm>
            <a:off x="457172" y="1203299"/>
            <a:ext cx="8228763" cy="2982614"/>
          </a:xfrm>
          <a:prstGeom prst="rect">
            <a:avLst/>
          </a:prstGeom>
        </p:spPr>
        <p:txBody>
          <a:bodyPr lIns="0" tIns="0" rIns="0" bIns="0" anchor="ctr"/>
          <a:lstStyle/>
          <a:p>
            <a:pPr algn="ctr"/>
            <a:endParaRPr lang="en-US" sz="2903" b="0" strike="noStrike" spc="-1">
              <a:latin typeface="Arial"/>
            </a:endParaRPr>
          </a:p>
        </p:txBody>
      </p:sp>
    </p:spTree>
    <p:extLst>
      <p:ext uri="{BB962C8B-B14F-4D97-AF65-F5344CB8AC3E}">
        <p14:creationId xmlns:p14="http://schemas.microsoft.com/office/powerpoint/2010/main" val="1887285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172" y="205067"/>
            <a:ext cx="8228763" cy="858473"/>
          </a:xfrm>
          <a:prstGeom prst="rect">
            <a:avLst/>
          </a:prstGeom>
        </p:spPr>
        <p:txBody>
          <a:bodyPr lIns="0" tIns="0" rIns="0" bIns="0" anchor="ctr"/>
          <a:lstStyle/>
          <a:p>
            <a:pPr algn="ctr"/>
            <a:endParaRPr lang="en-US" sz="3991" b="0" strike="noStrike" spc="-1">
              <a:latin typeface="Arial"/>
            </a:endParaRPr>
          </a:p>
        </p:txBody>
      </p:sp>
      <p:sp>
        <p:nvSpPr>
          <p:cNvPr id="55" name="PlaceHolder 2"/>
          <p:cNvSpPr>
            <a:spLocks noGrp="1"/>
          </p:cNvSpPr>
          <p:nvPr>
            <p:ph type="body"/>
          </p:nvPr>
        </p:nvSpPr>
        <p:spPr>
          <a:xfrm>
            <a:off x="457172" y="1203299"/>
            <a:ext cx="4015600" cy="2982614"/>
          </a:xfrm>
          <a:prstGeom prst="rect">
            <a:avLst/>
          </a:prstGeom>
        </p:spPr>
        <p:txBody>
          <a:bodyPr lIns="0" tIns="0" rIns="0" bIns="0">
            <a:normAutofit/>
          </a:bodyPr>
          <a:lstStyle/>
          <a:p>
            <a:endParaRPr lang="en-US" sz="2903" b="0" strike="noStrike" spc="-1">
              <a:latin typeface="Arial"/>
            </a:endParaRPr>
          </a:p>
        </p:txBody>
      </p:sp>
      <p:sp>
        <p:nvSpPr>
          <p:cNvPr id="56" name="PlaceHolder 3"/>
          <p:cNvSpPr>
            <a:spLocks noGrp="1"/>
          </p:cNvSpPr>
          <p:nvPr>
            <p:ph type="body"/>
          </p:nvPr>
        </p:nvSpPr>
        <p:spPr>
          <a:xfrm>
            <a:off x="4673927" y="1203299"/>
            <a:ext cx="4015600" cy="2982614"/>
          </a:xfrm>
          <a:prstGeom prst="rect">
            <a:avLst/>
          </a:prstGeom>
        </p:spPr>
        <p:txBody>
          <a:bodyPr lIns="0" tIns="0" rIns="0" bIns="0">
            <a:normAutofit/>
          </a:bodyPr>
          <a:lstStyle/>
          <a:p>
            <a:endParaRPr lang="en-US" sz="2903" b="0" strike="noStrike" spc="-1">
              <a:latin typeface="Arial"/>
            </a:endParaRPr>
          </a:p>
        </p:txBody>
      </p:sp>
    </p:spTree>
    <p:extLst>
      <p:ext uri="{BB962C8B-B14F-4D97-AF65-F5344CB8AC3E}">
        <p14:creationId xmlns:p14="http://schemas.microsoft.com/office/powerpoint/2010/main" val="1276036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Choice 1">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8586B7-BD02-ECC3-A543-C3D15AE555E5}"/>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p:blipFill>
        <p:spPr bwMode="auto">
          <a:xfrm>
            <a:off x="-28754" y="-16175"/>
            <a:ext cx="9201507" cy="51758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B55D6299-FDD6-4499-0B0B-D090AACA6747}"/>
              </a:ext>
            </a:extLst>
          </p:cNvPr>
          <p:cNvSpPr>
            <a:spLocks noGrp="1"/>
          </p:cNvSpPr>
          <p:nvPr>
            <p:ph type="title"/>
          </p:nvPr>
        </p:nvSpPr>
        <p:spPr>
          <a:xfrm>
            <a:off x="346825" y="2437389"/>
            <a:ext cx="4136275" cy="1099562"/>
          </a:xfrm>
          <a:prstGeom prst="rect">
            <a:avLst/>
          </a:prstGeom>
        </p:spPr>
        <p:txBody>
          <a:bodyPr/>
          <a:lstStyle>
            <a:lvl1pPr algn="l">
              <a:defRPr sz="2000" b="1">
                <a:solidFill>
                  <a:schemeClr val="bg1"/>
                </a:solidFill>
                <a:latin typeface="Arial" panose="020B0604020202020204" pitchFamily="34" charset="0"/>
                <a:cs typeface="Arial" panose="020B0604020202020204" pitchFamily="34" charset="0"/>
              </a:defRPr>
            </a:lvl1pPr>
          </a:lstStyle>
          <a:p>
            <a:r>
              <a:rPr lang="en-US"/>
              <a:t>Click to edit Master title</a:t>
            </a:r>
            <a:endParaRPr lang="en-GB"/>
          </a:p>
        </p:txBody>
      </p:sp>
      <p:pic>
        <p:nvPicPr>
          <p:cNvPr id="3" name="Picture 2">
            <a:extLst>
              <a:ext uri="{FF2B5EF4-FFF2-40B4-BE49-F238E27FC236}">
                <a16:creationId xmlns:a16="http://schemas.microsoft.com/office/drawing/2014/main" id="{33444D4F-E53A-D843-2003-EE79BD4438A8}"/>
              </a:ext>
            </a:extLst>
          </p:cNvPr>
          <p:cNvPicPr>
            <a:picLocks noChangeAspect="1"/>
          </p:cNvPicPr>
          <p:nvPr userDrawn="1"/>
        </p:nvPicPr>
        <p:blipFill>
          <a:blip r:embed="rId3"/>
          <a:srcRect/>
          <a:stretch/>
        </p:blipFill>
        <p:spPr>
          <a:xfrm>
            <a:off x="306856" y="244978"/>
            <a:ext cx="1928122" cy="280936"/>
          </a:xfrm>
          <a:prstGeom prst="rect">
            <a:avLst/>
          </a:prstGeom>
        </p:spPr>
      </p:pic>
    </p:spTree>
    <p:extLst>
      <p:ext uri="{BB962C8B-B14F-4D97-AF65-F5344CB8AC3E}">
        <p14:creationId xmlns:p14="http://schemas.microsoft.com/office/powerpoint/2010/main" val="696407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172" y="205067"/>
            <a:ext cx="8228763" cy="858473"/>
          </a:xfrm>
          <a:prstGeom prst="rect">
            <a:avLst/>
          </a:prstGeom>
        </p:spPr>
        <p:txBody>
          <a:bodyPr lIns="0" tIns="0" rIns="0" bIns="0" anchor="ctr"/>
          <a:lstStyle/>
          <a:p>
            <a:pPr algn="ctr"/>
            <a:endParaRPr lang="en-US" sz="3991" b="0" strike="noStrike" spc="-1">
              <a:latin typeface="Arial"/>
            </a:endParaRPr>
          </a:p>
        </p:txBody>
      </p:sp>
      <p:sp>
        <p:nvSpPr>
          <p:cNvPr id="98" name="PlaceHolder 2"/>
          <p:cNvSpPr>
            <a:spLocks noGrp="1"/>
          </p:cNvSpPr>
          <p:nvPr>
            <p:ph type="body"/>
          </p:nvPr>
        </p:nvSpPr>
        <p:spPr>
          <a:xfrm>
            <a:off x="457172" y="1203299"/>
            <a:ext cx="4015600" cy="2982614"/>
          </a:xfrm>
          <a:prstGeom prst="rect">
            <a:avLst/>
          </a:prstGeom>
        </p:spPr>
        <p:txBody>
          <a:bodyPr lIns="0" tIns="0" rIns="0" bIns="0">
            <a:normAutofit/>
          </a:bodyPr>
          <a:lstStyle/>
          <a:p>
            <a:endParaRPr lang="en-US" sz="2903" b="0" strike="noStrike" spc="-1">
              <a:latin typeface="Arial"/>
            </a:endParaRPr>
          </a:p>
        </p:txBody>
      </p:sp>
      <p:sp>
        <p:nvSpPr>
          <p:cNvPr id="99" name="PlaceHolder 3"/>
          <p:cNvSpPr>
            <a:spLocks noGrp="1"/>
          </p:cNvSpPr>
          <p:nvPr>
            <p:ph type="body"/>
          </p:nvPr>
        </p:nvSpPr>
        <p:spPr>
          <a:xfrm>
            <a:off x="4673927" y="1203299"/>
            <a:ext cx="4015600" cy="2982614"/>
          </a:xfrm>
          <a:prstGeom prst="rect">
            <a:avLst/>
          </a:prstGeom>
        </p:spPr>
        <p:txBody>
          <a:bodyPr lIns="0" tIns="0" rIns="0" bIns="0">
            <a:normAutofit/>
          </a:bodyPr>
          <a:lstStyle/>
          <a:p>
            <a:endParaRPr lang="en-US" sz="2903" b="0" strike="noStrike" spc="-1">
              <a:latin typeface="Arial"/>
            </a:endParaRPr>
          </a:p>
        </p:txBody>
      </p:sp>
    </p:spTree>
    <p:extLst>
      <p:ext uri="{BB962C8B-B14F-4D97-AF65-F5344CB8AC3E}">
        <p14:creationId xmlns:p14="http://schemas.microsoft.com/office/powerpoint/2010/main" val="2125695939"/>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3" /><Relationship Type="http://schemas.openxmlformats.org/officeDocument/2006/relationships/slideLayout" Target="/ppt/slideLayouts/slideLayout2.xml" Id="rId2" /><Relationship Type="http://schemas.openxmlformats.org/officeDocument/2006/relationships/image" Target="/ppt/media/image1.png" Id="rId4" /></Relationships>
</file>

<file path=ppt/slideMasters/_rels/slideMaster10.xml.rels>&#65279;<?xml version="1.0" encoding="utf-8"?><Relationships xmlns="http://schemas.openxmlformats.org/package/2006/relationships"><Relationship Type="http://schemas.openxmlformats.org/officeDocument/2006/relationships/image" Target="/ppt/media/image36.png" Id="rId8" /><Relationship Type="http://schemas.openxmlformats.org/officeDocument/2006/relationships/slideLayout" Target="/ppt/slideLayouts/slideLayout104.xml" Id="rId3" /><Relationship Type="http://schemas.openxmlformats.org/officeDocument/2006/relationships/theme" Target="/ppt/theme/theme10.xml" Id="rId7" /><Relationship Type="http://schemas.openxmlformats.org/officeDocument/2006/relationships/image" Target="/ppt/media/image25.svg" Id="rId12" /><Relationship Type="http://schemas.openxmlformats.org/officeDocument/2006/relationships/image" Target="/ppt/media/image24.png" Id="rId11" /><Relationship Type="http://schemas.openxmlformats.org/officeDocument/2006/relationships/image" Target="/ppt/media/image23.png" Id="rId10" /><Relationship Type="http://schemas.openxmlformats.org/officeDocument/2006/relationships/image" Target="/ppt/media/image37.svg" Id="rId9" /></Relationships>
</file>

<file path=ppt/slideMasters/_rels/slideMaster11.xml.rels>&#65279;<?xml version="1.0" encoding="utf-8"?><Relationships xmlns="http://schemas.openxmlformats.org/package/2006/relationships"><Relationship Type="http://schemas.openxmlformats.org/officeDocument/2006/relationships/slideLayout" Target="/ppt/slideLayouts/slideLayout110.xml" Id="rId3" /><Relationship Type="http://schemas.openxmlformats.org/officeDocument/2006/relationships/slideLayout" Target="/ppt/slideLayouts/slideLayout119.xml" Id="rId12" /><Relationship Type="http://schemas.openxmlformats.org/officeDocument/2006/relationships/slideLayout" Target="/ppt/slideLayouts/slideLayout108.xml" Id="rId1" /><Relationship Type="http://schemas.openxmlformats.org/officeDocument/2006/relationships/slideLayout" Target="/ppt/slideLayouts/slideLayout113.xml" Id="rId6" /><Relationship Type="http://schemas.openxmlformats.org/officeDocument/2006/relationships/slideLayout" Target="/ppt/slideLayouts/slideLayout112.xml" Id="rId5" /><Relationship Type="http://schemas.openxmlformats.org/officeDocument/2006/relationships/image" Target="/ppt/media/image38.jpeg" Id="rId15" /><Relationship Type="http://schemas.openxmlformats.org/officeDocument/2006/relationships/theme" Target="/ppt/theme/theme11.xml" Id="rId14" /></Relationships>
</file>

<file path=ppt/slideMasters/_rels/slideMaster12.xml.rels>&#65279;<?xml version="1.0" encoding="utf-8"?><Relationships xmlns="http://schemas.openxmlformats.org/package/2006/relationships"><Relationship Type="http://schemas.openxmlformats.org/officeDocument/2006/relationships/theme" Target="/ppt/theme/theme12.xml" Id="rId12" /><Relationship Type="http://schemas.openxmlformats.org/officeDocument/2006/relationships/slideLayout" Target="/ppt/slideLayouts/slideLayout122.xml" Id="rId2" /><Relationship Type="http://schemas.openxmlformats.org/officeDocument/2006/relationships/slideLayout" Target="/ppt/slideLayouts/slideLayout121.xml" Id="rId1" /></Relationships>
</file>

<file path=ppt/slideMasters/_rels/slideMaster13.xml.rels>&#65279;<?xml version="1.0" encoding="utf-8"?><Relationships xmlns="http://schemas.openxmlformats.org/package/2006/relationships"><Relationship Type="http://schemas.openxmlformats.org/officeDocument/2006/relationships/theme" Target="/ppt/theme/theme13.xml" Id="rId12" /><Relationship Type="http://schemas.openxmlformats.org/officeDocument/2006/relationships/slideLayout" Target="/ppt/slideLayouts/slideLayout132.xml" Id="rId1" /><Relationship Type="http://schemas.openxmlformats.org/officeDocument/2006/relationships/slideLayout" Target="/ppt/slideLayouts/slideLayout137.xml" Id="rId6" /></Relationships>
</file>

<file path=ppt/slideMasters/_rels/slideMaster15.xml.rels>&#65279;<?xml version="1.0" encoding="utf-8"?><Relationships xmlns="http://schemas.openxmlformats.org/package/2006/relationships"><Relationship Type="http://schemas.openxmlformats.org/officeDocument/2006/relationships/theme" Target="/ppt/theme/theme15.xml" Id="rId18" /><Relationship Type="http://schemas.openxmlformats.org/officeDocument/2006/relationships/slideLayout" Target="/ppt/slideLayouts/slideLayout167.xml" Id="rId17" /><Relationship Type="http://schemas.openxmlformats.org/officeDocument/2006/relationships/image" Target="/ppt/media/image49.png" Id="rId19" /></Relationships>
</file>

<file path=ppt/slideMasters/_rels/slideMaster16.xml.rels>&#65279;<?xml version="1.0" encoding="utf-8"?><Relationships xmlns="http://schemas.openxmlformats.org/package/2006/relationships"><Relationship Type="http://schemas.openxmlformats.org/officeDocument/2006/relationships/slideLayout" Target="/ppt/slideLayouts/slideLayout170.xml" Id="rId3" /><Relationship Type="http://schemas.openxmlformats.org/officeDocument/2006/relationships/theme" Target="/ppt/theme/theme16.xml" Id="rId7" /><Relationship Type="http://schemas.openxmlformats.org/officeDocument/2006/relationships/slideLayout" Target="/ppt/slideLayouts/slideLayout169.xml" Id="rId2" /><Relationship Type="http://schemas.openxmlformats.org/officeDocument/2006/relationships/slideLayout" Target="/ppt/slideLayouts/slideLayout168.xml" Id="rId1" /><Relationship Type="http://schemas.openxmlformats.org/officeDocument/2006/relationships/slideLayout" Target="/ppt/slideLayouts/slideLayout173.xml" Id="rId6" /><Relationship Type="http://schemas.openxmlformats.org/officeDocument/2006/relationships/slideLayout" Target="/ppt/slideLayouts/slideLayout172.xml" Id="rId5" /><Relationship Type="http://schemas.openxmlformats.org/officeDocument/2006/relationships/slideLayout" Target="/ppt/slideLayouts/slideLayout171.xml" Id="rId4" /></Relationships>
</file>

<file path=ppt/slideMasters/_rels/slideMaster17.xml.rels>&#65279;<?xml version="1.0" encoding="utf-8"?><Relationships xmlns="http://schemas.openxmlformats.org/package/2006/relationships"><Relationship Type="http://schemas.openxmlformats.org/officeDocument/2006/relationships/theme" Target="/ppt/theme/theme17.xml" Id="rId12" /><Relationship Type="http://schemas.openxmlformats.org/officeDocument/2006/relationships/slideLayout" Target="/ppt/slideLayouts/slideLayout174.xml" Id="rId1" /></Relationships>
</file>

<file path=ppt/slideMasters/_rels/slideMaster18.xml.rels>&#65279;<?xml version="1.0" encoding="utf-8"?><Relationships xmlns="http://schemas.openxmlformats.org/package/2006/relationships"><Relationship Type="http://schemas.openxmlformats.org/officeDocument/2006/relationships/image" Target="/ppt/media/image61.png" Id="rId55" /><Relationship Type="http://schemas.openxmlformats.org/officeDocument/2006/relationships/slideLayout" Target="/ppt/slideLayouts/slideLayout191.xml" Id="rId7" /><Relationship Type="http://schemas.openxmlformats.org/officeDocument/2006/relationships/slideLayout" Target="/ppt/slideLayouts/slideLayout236.xml" Id="rId52" /><Relationship Type="http://schemas.openxmlformats.org/officeDocument/2006/relationships/slideLayout" Target="/ppt/slideLayouts/slideLayout188.xml" Id="rId4" /><Relationship Type="http://schemas.openxmlformats.org/officeDocument/2006/relationships/image" Target="/ppt/media/image62.svg" Id="rId56" /><Relationship Type="http://schemas.openxmlformats.org/officeDocument/2006/relationships/slideLayout" Target="/ppt/slideLayouts/slideLayout196.xml" Id="rId12" /><Relationship Type="http://schemas.openxmlformats.org/officeDocument/2006/relationships/theme" Target="/ppt/theme/theme18.xml" Id="rId54" /></Relationships>
</file>

<file path=ppt/slideMasters/_rels/slideMaster2.xml.rels>&#65279;<?xml version="1.0" encoding="utf-8"?><Relationships xmlns="http://schemas.openxmlformats.org/package/2006/relationships"><Relationship Type="http://schemas.openxmlformats.org/officeDocument/2006/relationships/slideLayout" Target="/ppt/slideLayouts/slideLayout10.xml" Id="rId8" /><Relationship Type="http://schemas.openxmlformats.org/officeDocument/2006/relationships/slideLayout" Target="/ppt/slideLayouts/slideLayout15.xml" Id="rId13" /><Relationship Type="http://schemas.openxmlformats.org/officeDocument/2006/relationships/slideLayout" Target="/ppt/slideLayouts/slideLayout9.xml" Id="rId7" /><Relationship Type="http://schemas.openxmlformats.org/officeDocument/2006/relationships/slideLayout" Target="/ppt/slideLayouts/slideLayout4.xml" Id="rId2" /><Relationship Type="http://schemas.openxmlformats.org/officeDocument/2006/relationships/slideLayout" Target="/ppt/slideLayouts/slideLayout13.xml" Id="rId11" /><Relationship Type="http://schemas.openxmlformats.org/officeDocument/2006/relationships/theme" Target="/ppt/theme/theme2.xml" Id="rId28" /><Relationship Type="http://schemas.openxmlformats.org/officeDocument/2006/relationships/slideLayout" Target="/ppt/slideLayouts/slideLayout12.xml" Id="rId10" /><Relationship Type="http://schemas.openxmlformats.org/officeDocument/2006/relationships/slideLayout" Target="/ppt/slideLayouts/slideLayout29.xml" Id="rId27" /></Relationships>
</file>

<file path=ppt/slideMasters/_rels/slideMaster3.xml.rels>&#65279;<?xml version="1.0" encoding="utf-8"?><Relationships xmlns="http://schemas.openxmlformats.org/package/2006/relationships"><Relationship Type="http://schemas.openxmlformats.org/officeDocument/2006/relationships/theme" Target="/ppt/theme/theme3.xml" Id="rId8" /><Relationship Type="http://schemas.openxmlformats.org/officeDocument/2006/relationships/image" Target="/ppt/media/image27.jpeg" Id="rId13" /><Relationship Type="http://schemas.openxmlformats.org/officeDocument/2006/relationships/slideLayout" Target="/ppt/slideLayouts/slideLayout32.xml" Id="rId3" /><Relationship Type="http://schemas.openxmlformats.org/officeDocument/2006/relationships/slideLayout" Target="/ppt/slideLayouts/slideLayout36.xml" Id="rId7" /><Relationship Type="http://schemas.openxmlformats.org/officeDocument/2006/relationships/image" Target="/ppt/media/image26.png" Id="rId12" /><Relationship Type="http://schemas.openxmlformats.org/officeDocument/2006/relationships/slideLayout" Target="/ppt/slideLayouts/slideLayout31.xml" Id="rId2" /><Relationship Type="http://schemas.openxmlformats.org/officeDocument/2006/relationships/slideLayout" Target="/ppt/slideLayouts/slideLayout30.xml" Id="rId1" /><Relationship Type="http://schemas.openxmlformats.org/officeDocument/2006/relationships/slideLayout" Target="/ppt/slideLayouts/slideLayout35.xml" Id="rId6" /><Relationship Type="http://schemas.openxmlformats.org/officeDocument/2006/relationships/image" Target="/ppt/media/image25.svg" Id="rId11" /><Relationship Type="http://schemas.openxmlformats.org/officeDocument/2006/relationships/slideLayout" Target="/ppt/slideLayouts/slideLayout34.xml" Id="rId5" /><Relationship Type="http://schemas.openxmlformats.org/officeDocument/2006/relationships/image" Target="/ppt/media/image24.png" Id="rId10" /><Relationship Type="http://schemas.openxmlformats.org/officeDocument/2006/relationships/slideLayout" Target="/ppt/slideLayouts/slideLayout33.xml" Id="rId4" /><Relationship Type="http://schemas.openxmlformats.org/officeDocument/2006/relationships/image" Target="/ppt/media/image23.png" Id="rId9" /></Relationships>
</file>

<file path=ppt/slideMasters/_rels/slideMaster4.xml.rels>&#65279;<?xml version="1.0" encoding="utf-8"?><Relationships xmlns="http://schemas.openxmlformats.org/package/2006/relationships"><Relationship Type="http://schemas.openxmlformats.org/officeDocument/2006/relationships/theme" Target="/ppt/theme/theme4.xml" Id="rId8" /><Relationship Type="http://schemas.openxmlformats.org/officeDocument/2006/relationships/slideLayout" Target="/ppt/slideLayouts/slideLayout43.xml" Id="rId7" /><Relationship Type="http://schemas.openxmlformats.org/officeDocument/2006/relationships/slideLayout" Target="/ppt/slideLayouts/slideLayout37.xml" Id="rId1" /></Relationships>
</file>

<file path=ppt/slideMasters/_rels/slideMaster5.xml.rels>&#65279;<?xml version="1.0" encoding="utf-8"?><Relationships xmlns="http://schemas.openxmlformats.org/package/2006/relationships"><Relationship Type="http://schemas.openxmlformats.org/officeDocument/2006/relationships/theme" Target="/ppt/theme/theme5.xml" Id="rId12" /><Relationship Type="http://schemas.openxmlformats.org/officeDocument/2006/relationships/slideLayout" Target="/ppt/slideLayouts/slideLayout45.xml" Id="rId2" /><Relationship Type="http://schemas.openxmlformats.org/officeDocument/2006/relationships/slideLayout" Target="/ppt/slideLayouts/slideLayout44.xml" Id="rId1" /></Relationships>
</file>

<file path=ppt/slideMasters/_rels/slideMaster6.xml.rels>&#65279;<?xml version="1.0" encoding="utf-8"?><Relationships xmlns="http://schemas.openxmlformats.org/package/2006/relationships"><Relationship Type="http://schemas.openxmlformats.org/officeDocument/2006/relationships/theme" Target="/ppt/theme/theme6.xml" Id="rId12" /><Relationship Type="http://schemas.openxmlformats.org/officeDocument/2006/relationships/slideLayout" Target="/ppt/slideLayouts/slideLayout56.xml" Id="rId2" /></Relationships>
</file>

<file path=ppt/slideMasters/_rels/slideMaster7.xml.rels>&#65279;<?xml version="1.0" encoding="utf-8"?><Relationships xmlns="http://schemas.openxmlformats.org/package/2006/relationships"><Relationship Type="http://schemas.openxmlformats.org/officeDocument/2006/relationships/theme" Target="/ppt/theme/theme7.xml" Id="rId13" /><Relationship Type="http://schemas.openxmlformats.org/officeDocument/2006/relationships/slideLayout" Target="/ppt/slideLayouts/slideLayout67.xml" Id="rId2" /><Relationship Type="http://schemas.openxmlformats.org/officeDocument/2006/relationships/image" Target="/ppt/media/image34.emf" Id="rId14" /></Relationships>
</file>

<file path=ppt/slideMasters/_rels/slideMaster8.xml.rels>&#65279;<?xml version="1.0" encoding="utf-8"?><Relationships xmlns="http://schemas.openxmlformats.org/package/2006/relationships"><Relationship Type="http://schemas.openxmlformats.org/officeDocument/2006/relationships/theme" Target="/ppt/theme/theme8.xml" Id="rId13" /><Relationship Type="http://schemas.openxmlformats.org/officeDocument/2006/relationships/slideLayout" Target="/ppt/slideLayouts/slideLayout81.xml" Id="rId4" /><Relationship Type="http://schemas.openxmlformats.org/officeDocument/2006/relationships/image" Target="/ppt/media/image35.emf" Id="rId14" /></Relationships>
</file>

<file path=ppt/slideMasters/_rels/slideMaster9.xml.rels>&#65279;<?xml version="1.0" encoding="utf-8"?><Relationships xmlns="http://schemas.openxmlformats.org/package/2006/relationships"><Relationship Type="http://schemas.openxmlformats.org/officeDocument/2006/relationships/theme" Target="/ppt/theme/theme9.xml" Id="rId13" /><Relationship Type="http://schemas.openxmlformats.org/officeDocument/2006/relationships/slideLayout" Target="/ppt/slideLayouts/slideLayout93.xml" Id="rId4" /><Relationship Type="http://schemas.openxmlformats.org/officeDocument/2006/relationships/image" Target="/ppt/media/image35.emf" Id="rId14" /></Relationships>
</file>

<file path=ppt/slideMasters/slideMaster1.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descr="F:\Birmingham\MSU\Creative Services\ECORYS Branding 2017\PowerPoint\Darren Jackson\export\EcorysNewLogoWhite.pn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467544" y="2381809"/>
            <a:ext cx="1080120" cy="37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466831"/>
      </p:ext>
    </p:extLst>
  </p:cSld>
  <p:clrMap bg1="lt1" tx1="dk1" bg2="lt2" tx2="dk2" accent1="accent1" accent2="accent2" accent3="accent3" accent4="accent4" accent5="accent5" accent6="accent6" hlink="hlink" folHlink="folHlink"/>
  <p:sldLayoutIdLst>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44BAF2-B5A0-4A87-A7EC-E8BAE37F51BF}"/>
              </a:ext>
            </a:extLst>
          </p:cNvPr>
          <p:cNvPicPr>
            <a:picLocks noChangeAspect="1"/>
          </p:cNvPicPr>
          <p:nvPr userDrawn="1"/>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06635" y="259306"/>
            <a:ext cx="1928127" cy="190825"/>
          </a:xfrm>
          <a:prstGeom prst="rect">
            <a:avLst/>
          </a:prstGeom>
        </p:spPr>
      </p:pic>
      <p:sp>
        <p:nvSpPr>
          <p:cNvPr id="11" name="TextBox 10">
            <a:extLst>
              <a:ext uri="{FF2B5EF4-FFF2-40B4-BE49-F238E27FC236}">
                <a16:creationId xmlns:a16="http://schemas.microsoft.com/office/drawing/2014/main" id="{FDF6817F-F98F-19FC-F635-3BFA56DEA78B}"/>
              </a:ext>
            </a:extLst>
          </p:cNvPr>
          <p:cNvSpPr txBox="1"/>
          <p:nvPr userDrawn="1"/>
        </p:nvSpPr>
        <p:spPr>
          <a:xfrm>
            <a:off x="229365" y="4584884"/>
            <a:ext cx="987691" cy="200055"/>
          </a:xfrm>
          <a:prstGeom prst="rect">
            <a:avLst/>
          </a:prstGeom>
          <a:noFill/>
        </p:spPr>
        <p:txBody>
          <a:bodyPr wrap="square" rtlCol="0">
            <a:spAutoFit/>
          </a:bodyPr>
          <a:lstStyle/>
          <a:p>
            <a:r>
              <a:rPr lang="en-GB" sz="700" b="0">
                <a:solidFill>
                  <a:srgbClr val="006592"/>
                </a:solidFill>
                <a:latin typeface="Arial" panose="020B0604020202020204" pitchFamily="34" charset="0"/>
                <a:cs typeface="Arial" panose="020B0604020202020204" pitchFamily="34" charset="0"/>
              </a:rPr>
              <a:t>Our partners</a:t>
            </a:r>
          </a:p>
        </p:txBody>
      </p:sp>
      <p:pic>
        <p:nvPicPr>
          <p:cNvPr id="13" name="Picture 12">
            <a:extLst>
              <a:ext uri="{FF2B5EF4-FFF2-40B4-BE49-F238E27FC236}">
                <a16:creationId xmlns:a16="http://schemas.microsoft.com/office/drawing/2014/main" id="{1B2F8790-F416-F097-9C2B-3B97EC234A3D}"/>
              </a:ext>
            </a:extLst>
          </p:cNvPr>
          <p:cNvPicPr>
            <a:picLocks noChangeAspect="1"/>
          </p:cNvPicPr>
          <p:nvPr userDrawn="1"/>
        </p:nvPicPr>
        <p:blipFill>
          <a:blip r:embed="rId10"/>
          <a:stretch>
            <a:fillRect/>
          </a:stretch>
        </p:blipFill>
        <p:spPr>
          <a:xfrm>
            <a:off x="306635" y="4775846"/>
            <a:ext cx="3998665" cy="295173"/>
          </a:xfrm>
          <a:prstGeom prst="rect">
            <a:avLst/>
          </a:prstGeom>
        </p:spPr>
      </p:pic>
      <p:cxnSp>
        <p:nvCxnSpPr>
          <p:cNvPr id="14" name="Straight Connector 13">
            <a:extLst>
              <a:ext uri="{FF2B5EF4-FFF2-40B4-BE49-F238E27FC236}">
                <a16:creationId xmlns:a16="http://schemas.microsoft.com/office/drawing/2014/main" id="{0ED1179E-F8A1-9D10-5DB1-A4A031973139}"/>
              </a:ext>
            </a:extLst>
          </p:cNvPr>
          <p:cNvCxnSpPr>
            <a:cxnSpLocks/>
          </p:cNvCxnSpPr>
          <p:nvPr userDrawn="1"/>
        </p:nvCxnSpPr>
        <p:spPr>
          <a:xfrm>
            <a:off x="306635" y="666692"/>
            <a:ext cx="8554030" cy="0"/>
          </a:xfrm>
          <a:prstGeom prst="line">
            <a:avLst/>
          </a:prstGeom>
          <a:ln>
            <a:solidFill>
              <a:schemeClr val="tx1">
                <a:lumMod val="10000"/>
                <a:lumOff val="90000"/>
              </a:schemeClr>
            </a:solidFill>
          </a:ln>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4C2CAEF5-BA0B-69D4-C2F6-F8F14BAA800D}"/>
              </a:ext>
            </a:extLst>
          </p:cNvPr>
          <p:cNvCxnSpPr>
            <a:cxnSpLocks/>
          </p:cNvCxnSpPr>
          <p:nvPr userDrawn="1"/>
        </p:nvCxnSpPr>
        <p:spPr>
          <a:xfrm>
            <a:off x="306635" y="4515136"/>
            <a:ext cx="8554030" cy="0"/>
          </a:xfrm>
          <a:prstGeom prst="line">
            <a:avLst/>
          </a:prstGeom>
          <a:ln>
            <a:solidFill>
              <a:schemeClr val="tx1">
                <a:lumMod val="10000"/>
                <a:lumOff val="90000"/>
              </a:schemeClr>
            </a:solidFill>
          </a:ln>
        </p:spPr>
        <p:style>
          <a:lnRef idx="2">
            <a:schemeClr val="accent4"/>
          </a:lnRef>
          <a:fillRef idx="0">
            <a:schemeClr val="accent4"/>
          </a:fillRef>
          <a:effectRef idx="1">
            <a:schemeClr val="accent4"/>
          </a:effectRef>
          <a:fontRef idx="minor">
            <a:schemeClr val="tx1"/>
          </a:fontRef>
        </p:style>
      </p:cxnSp>
      <p:pic>
        <p:nvPicPr>
          <p:cNvPr id="18" name="Picture 17">
            <a:extLst>
              <a:ext uri="{FF2B5EF4-FFF2-40B4-BE49-F238E27FC236}">
                <a16:creationId xmlns:a16="http://schemas.microsoft.com/office/drawing/2014/main" id="{3C6A409D-93B3-FAF1-C3D9-EDDB15914173}"/>
              </a:ext>
            </a:extLst>
          </p:cNvPr>
          <p:cNvPicPr>
            <a:picLocks noChangeAspect="1"/>
          </p:cNvPicPr>
          <p:nvPr userDrawn="1"/>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564345" y="201511"/>
            <a:ext cx="1260000" cy="268371"/>
          </a:xfrm>
          <a:prstGeom prst="rect">
            <a:avLst/>
          </a:prstGeom>
        </p:spPr>
      </p:pic>
    </p:spTree>
    <p:extLst>
      <p:ext uri="{BB962C8B-B14F-4D97-AF65-F5344CB8AC3E}">
        <p14:creationId xmlns:p14="http://schemas.microsoft.com/office/powerpoint/2010/main" val="3287387395"/>
      </p:ext>
    </p:extLst>
  </p:cSld>
  <p:clrMap bg1="lt1" tx1="dk1" bg2="lt2" tx2="dk2" accent1="accent1" accent2="accent2" accent3="accent3" accent4="accent4" accent5="accent5" accent6="accent6" hlink="hlink" folHlink="folHlink"/>
  <p:sldLayoutIdLst>
    <p:sldLayoutId id="2147483823" r:id="rId3"/>
  </p:sldLayoutIdLst>
  <p:txStyles>
    <p:titleStyle>
      <a:lvl1pPr algn="l" defTabSz="914400" rtl="0" eaLnBrk="1" latinLnBrk="0" hangingPunct="1">
        <a:lnSpc>
          <a:spcPct val="90000"/>
        </a:lnSpc>
        <a:spcBef>
          <a:spcPct val="0"/>
        </a:spcBef>
        <a:buNone/>
        <a:defRPr sz="2000" b="1" kern="1200">
          <a:solidFill>
            <a:srgbClr val="006EB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54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90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6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62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4A991C-697C-470E-9988-EEB040792CF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264"/>
            <a:ext cx="9144000" cy="5142974"/>
          </a:xfrm>
          <a:prstGeom prst="rect">
            <a:avLst/>
          </a:prstGeom>
        </p:spPr>
      </p:pic>
      <p:sp>
        <p:nvSpPr>
          <p:cNvPr id="2" name="Title Placeholder 1">
            <a:extLst>
              <a:ext uri="{FF2B5EF4-FFF2-40B4-BE49-F238E27FC236}">
                <a16:creationId xmlns:a16="http://schemas.microsoft.com/office/drawing/2014/main" id="{AEBF8D2F-380D-4561-9286-7CCB3511D028}"/>
              </a:ext>
            </a:extLst>
          </p:cNvPr>
          <p:cNvSpPr>
            <a:spLocks noGrp="1"/>
          </p:cNvSpPr>
          <p:nvPr>
            <p:ph type="title"/>
          </p:nvPr>
        </p:nvSpPr>
        <p:spPr bwMode="gray">
          <a:xfrm>
            <a:off x="677753" y="250978"/>
            <a:ext cx="7769555" cy="994172"/>
          </a:xfrm>
          <a:prstGeom prst="rect">
            <a:avLst/>
          </a:prstGeom>
        </p:spPr>
        <p:txBody>
          <a:bodyPr vert="horz" lIns="91440" tIns="45720" rIns="91440" bIns="45720" rtlCol="0" anchor="ctr">
            <a:normAutofit/>
          </a:bodyPr>
          <a:lstStyle/>
          <a:p>
            <a:r>
              <a:rPr lang="en-US"/>
              <a:t>Efficient &amp; Green MOBILITY</a:t>
            </a:r>
            <a:endParaRPr lang="en-GB"/>
          </a:p>
        </p:txBody>
      </p:sp>
      <p:sp>
        <p:nvSpPr>
          <p:cNvPr id="3" name="Text Placeholder 2">
            <a:extLst>
              <a:ext uri="{FF2B5EF4-FFF2-40B4-BE49-F238E27FC236}">
                <a16:creationId xmlns:a16="http://schemas.microsoft.com/office/drawing/2014/main" id="{14B827E2-CC0E-4DFE-BD42-6292133C1839}"/>
              </a:ext>
            </a:extLst>
          </p:cNvPr>
          <p:cNvSpPr>
            <a:spLocks noGrp="1"/>
          </p:cNvSpPr>
          <p:nvPr>
            <p:ph type="body" idx="1"/>
          </p:nvPr>
        </p:nvSpPr>
        <p:spPr bwMode="gray">
          <a:xfrm>
            <a:off x="3483719" y="1976124"/>
            <a:ext cx="4991591" cy="2407606"/>
          </a:xfrm>
          <a:prstGeom prst="rect">
            <a:avLst/>
          </a:prstGeom>
        </p:spPr>
        <p:txBody>
          <a:bodyPr vert="horz" lIns="91440" tIns="45720" rIns="91440" bIns="45720" rtlCol="0">
            <a:normAutofit/>
          </a:bodyPr>
          <a:lstStyle/>
          <a:p>
            <a:pPr lvl="0"/>
            <a:r>
              <a:rPr lang="en-US"/>
              <a:t>Click to edit Master text styles</a:t>
            </a:r>
            <a:endParaRPr lang="en-GB"/>
          </a:p>
        </p:txBody>
      </p:sp>
    </p:spTree>
    <p:extLst>
      <p:ext uri="{BB962C8B-B14F-4D97-AF65-F5344CB8AC3E}">
        <p14:creationId xmlns:p14="http://schemas.microsoft.com/office/powerpoint/2010/main" val="2072450685"/>
      </p:ext>
    </p:extLst>
  </p:cSld>
  <p:clrMap bg1="lt1" tx1="dk1" bg2="lt2" tx2="dk2" accent1="accent1" accent2="accent2" accent3="accent3" accent4="accent4" accent5="accent5" accent6="accent6" hlink="hlink" folHlink="folHlink"/>
  <p:sldLayoutIdLst>
    <p:sldLayoutId id="2147483828" r:id="rId1"/>
    <p:sldLayoutId id="2147483830" r:id="rId3"/>
    <p:sldLayoutId id="2147483832" r:id="rId5"/>
    <p:sldLayoutId id="2147483833" r:id="rId6"/>
    <p:sldLayoutId id="2147483848" r:id="rId12"/>
  </p:sldLayoutIdLst>
  <p:transition spd="slow">
    <p:wipe dir="r"/>
  </p:transition>
  <p:hf sldNum="0" hdr="0" dt="0"/>
  <p:txStyles>
    <p:titleStyle>
      <a:lvl1pPr algn="l" defTabSz="725783" rtl="0" eaLnBrk="1" latinLnBrk="0" hangingPunct="1">
        <a:lnSpc>
          <a:spcPct val="90000"/>
        </a:lnSpc>
        <a:spcBef>
          <a:spcPct val="0"/>
        </a:spcBef>
        <a:buNone/>
        <a:defRPr sz="2540" b="0" kern="1200">
          <a:solidFill>
            <a:schemeClr val="tx2"/>
          </a:solidFill>
          <a:latin typeface="+mj-lt"/>
          <a:ea typeface="+mj-ea"/>
          <a:cs typeface="+mj-cs"/>
        </a:defRPr>
      </a:lvl1pPr>
    </p:titleStyle>
    <p:bodyStyle>
      <a:lvl1pPr marL="0" indent="0" algn="l" defTabSz="725783" rtl="0" eaLnBrk="1" latinLnBrk="0" hangingPunct="1">
        <a:lnSpc>
          <a:spcPct val="90000"/>
        </a:lnSpc>
        <a:spcBef>
          <a:spcPts val="794"/>
        </a:spcBef>
        <a:buFont typeface="Arial" panose="020B0604020202020204" pitchFamily="34" charset="0"/>
        <a:buNone/>
        <a:defRPr sz="1905" kern="1200">
          <a:solidFill>
            <a:schemeClr val="tx2"/>
          </a:solidFill>
          <a:latin typeface="+mn-lt"/>
          <a:ea typeface="+mn-ea"/>
          <a:cs typeface="+mn-cs"/>
        </a:defRPr>
      </a:lvl1pPr>
      <a:lvl2pPr marL="362891" indent="0" algn="l" defTabSz="725783" rtl="0" eaLnBrk="1" latinLnBrk="0" hangingPunct="1">
        <a:lnSpc>
          <a:spcPct val="90000"/>
        </a:lnSpc>
        <a:spcBef>
          <a:spcPts val="397"/>
        </a:spcBef>
        <a:buFont typeface="Arial" panose="020B0604020202020204" pitchFamily="34" charset="0"/>
        <a:buNone/>
        <a:defRPr sz="1905" kern="1200">
          <a:solidFill>
            <a:schemeClr val="tx1"/>
          </a:solidFill>
          <a:latin typeface="+mn-lt"/>
          <a:ea typeface="+mn-ea"/>
          <a:cs typeface="+mn-cs"/>
        </a:defRPr>
      </a:lvl2pPr>
      <a:lvl3pPr marL="725783" indent="0" algn="l" defTabSz="725783" rtl="0" eaLnBrk="1" latinLnBrk="0" hangingPunct="1">
        <a:lnSpc>
          <a:spcPct val="90000"/>
        </a:lnSpc>
        <a:spcBef>
          <a:spcPts val="397"/>
        </a:spcBef>
        <a:buFont typeface="Arial" panose="020B0604020202020204" pitchFamily="34" charset="0"/>
        <a:buNone/>
        <a:defRPr sz="1588" kern="1200">
          <a:solidFill>
            <a:schemeClr val="tx1"/>
          </a:solidFill>
          <a:latin typeface="+mn-lt"/>
          <a:ea typeface="+mn-ea"/>
          <a:cs typeface="+mn-cs"/>
        </a:defRPr>
      </a:lvl3pPr>
      <a:lvl4pPr marL="1088673" indent="0" algn="l" defTabSz="725783" rtl="0" eaLnBrk="1" latinLnBrk="0" hangingPunct="1">
        <a:lnSpc>
          <a:spcPct val="90000"/>
        </a:lnSpc>
        <a:spcBef>
          <a:spcPts val="397"/>
        </a:spcBef>
        <a:buFont typeface="Arial" panose="020B0604020202020204" pitchFamily="34" charset="0"/>
        <a:buNone/>
        <a:defRPr sz="1429" kern="1200">
          <a:solidFill>
            <a:schemeClr val="tx1"/>
          </a:solidFill>
          <a:latin typeface="+mn-lt"/>
          <a:ea typeface="+mn-ea"/>
          <a:cs typeface="+mn-cs"/>
        </a:defRPr>
      </a:lvl4pPr>
      <a:lvl5pPr marL="1451564" indent="0" algn="l" defTabSz="725783" rtl="0" eaLnBrk="1" latinLnBrk="0" hangingPunct="1">
        <a:lnSpc>
          <a:spcPct val="90000"/>
        </a:lnSpc>
        <a:spcBef>
          <a:spcPts val="397"/>
        </a:spcBef>
        <a:buFont typeface="Arial" panose="020B0604020202020204" pitchFamily="34" charset="0"/>
        <a:buNone/>
        <a:defRPr sz="1429" kern="1200">
          <a:solidFill>
            <a:schemeClr val="tx1"/>
          </a:solidFill>
          <a:latin typeface="+mn-lt"/>
          <a:ea typeface="+mn-ea"/>
          <a:cs typeface="+mn-cs"/>
        </a:defRPr>
      </a:lvl5pPr>
      <a:lvl6pPr marL="1995901" indent="-181445" algn="l" defTabSz="725783"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6pPr>
      <a:lvl7pPr marL="2358792" indent="-181445" algn="l" defTabSz="725783"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7pPr>
      <a:lvl8pPr marL="2721683" indent="-181445" algn="l" defTabSz="725783"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8pPr>
      <a:lvl9pPr marL="3084574" indent="-181445" algn="l" defTabSz="725783"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9pPr>
    </p:bodyStyle>
    <p:otherStyle>
      <a:defPPr>
        <a:defRPr lang="en-US"/>
      </a:defPPr>
      <a:lvl1pPr marL="0" algn="l" defTabSz="725783" rtl="0" eaLnBrk="1" latinLnBrk="0" hangingPunct="1">
        <a:defRPr sz="1429" kern="1200">
          <a:solidFill>
            <a:schemeClr val="tx1"/>
          </a:solidFill>
          <a:latin typeface="+mn-lt"/>
          <a:ea typeface="+mn-ea"/>
          <a:cs typeface="+mn-cs"/>
        </a:defRPr>
      </a:lvl1pPr>
      <a:lvl2pPr marL="362891" algn="l" defTabSz="725783" rtl="0" eaLnBrk="1" latinLnBrk="0" hangingPunct="1">
        <a:defRPr sz="1429" kern="1200">
          <a:solidFill>
            <a:schemeClr val="tx1"/>
          </a:solidFill>
          <a:latin typeface="+mn-lt"/>
          <a:ea typeface="+mn-ea"/>
          <a:cs typeface="+mn-cs"/>
        </a:defRPr>
      </a:lvl2pPr>
      <a:lvl3pPr marL="725783" algn="l" defTabSz="725783" rtl="0" eaLnBrk="1" latinLnBrk="0" hangingPunct="1">
        <a:defRPr sz="1429" kern="1200">
          <a:solidFill>
            <a:schemeClr val="tx1"/>
          </a:solidFill>
          <a:latin typeface="+mn-lt"/>
          <a:ea typeface="+mn-ea"/>
          <a:cs typeface="+mn-cs"/>
        </a:defRPr>
      </a:lvl3pPr>
      <a:lvl4pPr marL="1088673" algn="l" defTabSz="725783" rtl="0" eaLnBrk="1" latinLnBrk="0" hangingPunct="1">
        <a:defRPr sz="1429" kern="1200">
          <a:solidFill>
            <a:schemeClr val="tx1"/>
          </a:solidFill>
          <a:latin typeface="+mn-lt"/>
          <a:ea typeface="+mn-ea"/>
          <a:cs typeface="+mn-cs"/>
        </a:defRPr>
      </a:lvl4pPr>
      <a:lvl5pPr marL="1451564" algn="l" defTabSz="725783" rtl="0" eaLnBrk="1" latinLnBrk="0" hangingPunct="1">
        <a:defRPr sz="1429" kern="1200">
          <a:solidFill>
            <a:schemeClr val="tx1"/>
          </a:solidFill>
          <a:latin typeface="+mn-lt"/>
          <a:ea typeface="+mn-ea"/>
          <a:cs typeface="+mn-cs"/>
        </a:defRPr>
      </a:lvl5pPr>
      <a:lvl6pPr marL="1814456" algn="l" defTabSz="725783" rtl="0" eaLnBrk="1" latinLnBrk="0" hangingPunct="1">
        <a:defRPr sz="1429" kern="1200">
          <a:solidFill>
            <a:schemeClr val="tx1"/>
          </a:solidFill>
          <a:latin typeface="+mn-lt"/>
          <a:ea typeface="+mn-ea"/>
          <a:cs typeface="+mn-cs"/>
        </a:defRPr>
      </a:lvl6pPr>
      <a:lvl7pPr marL="2177347" algn="l" defTabSz="725783" rtl="0" eaLnBrk="1" latinLnBrk="0" hangingPunct="1">
        <a:defRPr sz="1429" kern="1200">
          <a:solidFill>
            <a:schemeClr val="tx1"/>
          </a:solidFill>
          <a:latin typeface="+mn-lt"/>
          <a:ea typeface="+mn-ea"/>
          <a:cs typeface="+mn-cs"/>
        </a:defRPr>
      </a:lvl7pPr>
      <a:lvl8pPr marL="2540237" algn="l" defTabSz="725783" rtl="0" eaLnBrk="1" latinLnBrk="0" hangingPunct="1">
        <a:defRPr sz="1429" kern="1200">
          <a:solidFill>
            <a:schemeClr val="tx1"/>
          </a:solidFill>
          <a:latin typeface="+mn-lt"/>
          <a:ea typeface="+mn-ea"/>
          <a:cs typeface="+mn-cs"/>
        </a:defRPr>
      </a:lvl8pPr>
      <a:lvl9pPr marL="2903129" algn="l" defTabSz="725783" rtl="0" eaLnBrk="1" latinLnBrk="0" hangingPunct="1">
        <a:defRPr sz="142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28">
          <p15:clr>
            <a:srgbClr val="F26B43"/>
          </p15:clr>
        </p15:guide>
      </p15:sldGuideLst>
    </p:ext>
  </p:extLst>
</p:sldMaster>
</file>

<file path=ppt/slideMasters/slideMaster12.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A67335-B4C7-F1E9-5209-51F2FB0260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AC8DE-56D3-F38D-3183-C8C47186BD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616F7-5D67-FA15-EEEC-67C2D688714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AC223B99-7F0E-467A-B0AE-6B0624E3D82F}" type="datetimeFigureOut">
              <a:rPr lang="en-US" smtClean="0"/>
              <a:t>12/2/2025</a:t>
            </a:fld>
            <a:endParaRPr lang="en-US"/>
          </a:p>
        </p:txBody>
      </p:sp>
      <p:sp>
        <p:nvSpPr>
          <p:cNvPr id="5" name="Footer Placeholder 4">
            <a:extLst>
              <a:ext uri="{FF2B5EF4-FFF2-40B4-BE49-F238E27FC236}">
                <a16:creationId xmlns:a16="http://schemas.microsoft.com/office/drawing/2014/main" id="{824F6F7B-8287-0A45-CA62-F5F4712320E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BA17767-5702-672D-F3B9-B3AD082655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8D5E5A3-BBD6-466C-938F-82527F9E765B}" type="slidenum">
              <a:rPr lang="en-US" smtClean="0"/>
              <a:t>‹#›</a:t>
            </a:fld>
            <a:endParaRPr lang="en-US"/>
          </a:p>
        </p:txBody>
      </p:sp>
    </p:spTree>
    <p:extLst>
      <p:ext uri="{BB962C8B-B14F-4D97-AF65-F5344CB8AC3E}">
        <p14:creationId xmlns:p14="http://schemas.microsoft.com/office/powerpoint/2010/main" val="1871323740"/>
      </p:ext>
    </p:extLst>
  </p:cSld>
  <p:clrMap bg1="lt1" tx1="dk1" bg2="lt2" tx2="dk2" accent1="accent1" accent2="accent2" accent3="accent3" accent4="accent4" accent5="accent5" accent6="accent6" hlink="hlink" folHlink="folHlink"/>
  <p:sldLayoutIdLst>
    <p:sldLayoutId id="2147483874" r:id="rId1"/>
    <p:sldLayoutId id="214748387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0B361AE-31C7-A596-5F05-AF555512BEB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B0F7348-0CE7-F84B-4DE4-9B62CA13970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646B72A-BBB0-2F00-DDD6-4EDB1829D5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745BF77B-F4AA-4997-979B-73E3E2105971}" type="datetimeFigureOut">
              <a:rPr lang="de-DE" smtClean="0"/>
              <a:t>02.12.2025</a:t>
            </a:fld>
            <a:endParaRPr lang="de-DE"/>
          </a:p>
        </p:txBody>
      </p:sp>
      <p:sp>
        <p:nvSpPr>
          <p:cNvPr id="5" name="Fußzeilenplatzhalter 4">
            <a:extLst>
              <a:ext uri="{FF2B5EF4-FFF2-40B4-BE49-F238E27FC236}">
                <a16:creationId xmlns:a16="http://schemas.microsoft.com/office/drawing/2014/main" id="{18288DE3-19D4-E885-3128-807ECC0F754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268BD84B-A4B5-1240-8369-4FF6B03E5ED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09472404-347C-4645-8AA8-A535CC54D77E}" type="slidenum">
              <a:rPr lang="de-DE" smtClean="0"/>
              <a:t>‹#›</a:t>
            </a:fld>
            <a:endParaRPr lang="de-DE"/>
          </a:p>
        </p:txBody>
      </p:sp>
    </p:spTree>
    <p:extLst>
      <p:ext uri="{BB962C8B-B14F-4D97-AF65-F5344CB8AC3E}">
        <p14:creationId xmlns:p14="http://schemas.microsoft.com/office/powerpoint/2010/main" val="2131331941"/>
      </p:ext>
    </p:extLst>
  </p:cSld>
  <p:clrMap bg1="lt1" tx1="dk1" bg2="lt2" tx2="dk2" accent1="accent1" accent2="accent2" accent3="accent3" accent4="accent4" accent5="accent5" accent6="accent6" hlink="hlink" folHlink="folHlink"/>
  <p:sldLayoutIdLst>
    <p:sldLayoutId id="2147483888" r:id="rId1"/>
    <p:sldLayoutId id="214748389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40001" y="788399"/>
            <a:ext cx="7978525" cy="433425"/>
          </a:xfrm>
          <a:prstGeom prst="rect">
            <a:avLst/>
          </a:prstGeom>
        </p:spPr>
        <p:txBody>
          <a:bodyPr vert="horz" wrap="none" lIns="0" tIns="0" rIns="0" bIns="0" rtlCol="0" anchor="t" anchorCtr="0">
            <a:noAutofit/>
          </a:bodyPr>
          <a:lstStyle/>
          <a:p>
            <a:r>
              <a:rPr lang="de-DE"/>
              <a:t>Titelmasterformat durch Klicken bearbeiten</a:t>
            </a:r>
            <a:endParaRPr lang="de-AT"/>
          </a:p>
        </p:txBody>
      </p:sp>
      <p:sp>
        <p:nvSpPr>
          <p:cNvPr id="3" name="Textplatzhalter 2"/>
          <p:cNvSpPr>
            <a:spLocks noGrp="1"/>
          </p:cNvSpPr>
          <p:nvPr>
            <p:ph type="body" idx="1"/>
          </p:nvPr>
        </p:nvSpPr>
        <p:spPr>
          <a:xfrm>
            <a:off x="540001" y="1296000"/>
            <a:ext cx="7978525" cy="3327825"/>
          </a:xfrm>
          <a:prstGeom prst="rect">
            <a:avLst/>
          </a:prstGeom>
        </p:spPr>
        <p:txBody>
          <a:bodyPr vert="horz" lIns="0" tIns="0" rIns="0" bIns="0" rtlCol="0">
            <a:noAutofit/>
          </a:bodyPr>
          <a:lstStyle/>
          <a:p>
            <a:pPr lvl="0"/>
            <a:r>
              <a:rPr lang="de-DE"/>
              <a:t>Erste Ebene</a:t>
            </a:r>
          </a:p>
          <a:p>
            <a:pPr lvl="1"/>
            <a:r>
              <a:rPr lang="de-DE"/>
              <a:t>Zweite Ebene</a:t>
            </a:r>
          </a:p>
          <a:p>
            <a:pPr lvl="2"/>
            <a:r>
              <a:rPr lang="de-DE"/>
              <a:t>Dritte Ebene</a:t>
            </a:r>
          </a:p>
          <a:p>
            <a:pPr lvl="3"/>
            <a:r>
              <a:rPr lang="de-DE"/>
              <a:t>Vierte Ebene</a:t>
            </a:r>
          </a:p>
          <a:p>
            <a:pPr lvl="4"/>
            <a:r>
              <a:rPr lang="de-DE"/>
              <a:t>Fünfte Ebene</a:t>
            </a:r>
            <a:endParaRPr lang="de-AT"/>
          </a:p>
        </p:txBody>
      </p:sp>
      <p:sp>
        <p:nvSpPr>
          <p:cNvPr id="9" name="Fußzeilenplatzhalter 12"/>
          <p:cNvSpPr>
            <a:spLocks noGrp="1"/>
          </p:cNvSpPr>
          <p:nvPr>
            <p:ph type="ftr" sz="quarter" idx="3"/>
          </p:nvPr>
        </p:nvSpPr>
        <p:spPr>
          <a:xfrm>
            <a:off x="540000" y="4788000"/>
            <a:ext cx="6875916" cy="200025"/>
          </a:xfrm>
          <a:prstGeom prst="rect">
            <a:avLst/>
          </a:prstGeom>
        </p:spPr>
        <p:txBody>
          <a:bodyPr vert="horz" lIns="0" tIns="0" rIns="0" bIns="0" rtlCol="0" anchor="ctr"/>
          <a:lstStyle>
            <a:lvl1pPr algn="l">
              <a:defRPr sz="1000">
                <a:solidFill>
                  <a:schemeClr val="tx1"/>
                </a:solidFill>
                <a:latin typeface="Calibri" panose="020F0502020204030204" pitchFamily="34" charset="0"/>
                <a:cs typeface="Calibri" panose="020F0502020204030204" pitchFamily="34" charset="0"/>
              </a:defRPr>
            </a:lvl1pPr>
          </a:lstStyle>
          <a:p>
            <a:r>
              <a:rPr lang="de-AT"/>
              <a:t>Folientitel und Datum in Fußzeile einfügen</a:t>
            </a:r>
          </a:p>
        </p:txBody>
      </p:sp>
      <p:sp>
        <p:nvSpPr>
          <p:cNvPr id="20" name="Foliennummernplatzhalter 13"/>
          <p:cNvSpPr>
            <a:spLocks noGrp="1"/>
          </p:cNvSpPr>
          <p:nvPr>
            <p:ph type="sldNum" sz="quarter" idx="4"/>
          </p:nvPr>
        </p:nvSpPr>
        <p:spPr>
          <a:xfrm>
            <a:off x="7558201" y="4788000"/>
            <a:ext cx="960324" cy="200025"/>
          </a:xfrm>
          <a:prstGeom prst="rect">
            <a:avLst/>
          </a:prstGeom>
        </p:spPr>
        <p:txBody>
          <a:bodyPr vert="horz" lIns="0" tIns="0" rIns="0" bIns="0" rtlCol="0" anchor="ctr"/>
          <a:lstStyle>
            <a:lvl1pPr algn="r">
              <a:defRPr sz="10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a:t>
            </a:fld>
            <a:endParaRPr lang="de-AT"/>
          </a:p>
        </p:txBody>
      </p:sp>
      <p:sp>
        <p:nvSpPr>
          <p:cNvPr id="11" name="Textfeld 10" descr="Bundesministerium für Landesverteidigung"/>
          <p:cNvSpPr txBox="1"/>
          <p:nvPr userDrawn="1"/>
        </p:nvSpPr>
        <p:spPr>
          <a:xfrm>
            <a:off x="6651752" y="169200"/>
            <a:ext cx="2200274" cy="184666"/>
          </a:xfrm>
          <a:prstGeom prst="rect">
            <a:avLst/>
          </a:prstGeom>
          <a:noFill/>
        </p:spPr>
        <p:txBody>
          <a:bodyPr wrap="square" lIns="0" tIns="0" rIns="0" bIns="0" rtlCol="0">
            <a:spAutoFit/>
          </a:bodyPr>
          <a:lstStyle/>
          <a:p>
            <a:pPr algn="r"/>
            <a:r>
              <a:rPr lang="de-AT" sz="1200">
                <a:solidFill>
                  <a:schemeClr val="tx2"/>
                </a:solidFill>
                <a:latin typeface="Calibri" panose="020F0502020204030204" pitchFamily="34" charset="0"/>
                <a:cs typeface="Calibri" panose="020F0502020204030204" pitchFamily="34" charset="0"/>
              </a:rPr>
              <a:t>bmimi.gv.at</a:t>
            </a:r>
          </a:p>
        </p:txBody>
      </p:sp>
      <p:pic>
        <p:nvPicPr>
          <p:cNvPr id="8" name="Grafik 7" descr="Bundesministerium für Innovation, Mobilität und Infrastruktu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6402" y="205200"/>
            <a:ext cx="1799996" cy="397196"/>
          </a:xfrm>
          <a:prstGeom prst="rect">
            <a:avLst/>
          </a:prstGeom>
        </p:spPr>
      </p:pic>
    </p:spTree>
    <p:extLst>
      <p:ext uri="{BB962C8B-B14F-4D97-AF65-F5344CB8AC3E}">
        <p14:creationId xmlns:p14="http://schemas.microsoft.com/office/powerpoint/2010/main" val="3965069044"/>
      </p:ext>
    </p:extLst>
  </p:cSld>
  <p:clrMap bg1="lt1" tx1="dk1" bg2="lt2" tx2="dk2" accent1="accent1" accent2="accent2" accent3="accent3" accent4="accent4" accent5="accent5" accent6="accent6" hlink="hlink" folHlink="folHlink"/>
  <p:sldLayoutIdLst>
    <p:sldLayoutId id="2147483925" r:id="rId17"/>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ct val="110000"/>
        </a:lnSpc>
        <a:spcBef>
          <a:spcPts val="0"/>
        </a:spcBef>
        <a:spcAft>
          <a:spcPts val="1200"/>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ct val="110000"/>
        </a:lnSpc>
        <a:spcBef>
          <a:spcPts val="0"/>
        </a:spcBef>
        <a:spcAft>
          <a:spcPts val="1200"/>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ct val="110000"/>
        </a:lnSpc>
        <a:spcBef>
          <a:spcPts val="0"/>
        </a:spcBef>
        <a:spcAft>
          <a:spcPts val="1200"/>
        </a:spcAft>
        <a:buClrTx/>
        <a:buFont typeface="Arial" pitchFamily="34" charset="0"/>
        <a:buChar char="•"/>
        <a:defRPr sz="1800" kern="1200" baseline="0">
          <a:solidFill>
            <a:schemeClr val="bg1">
              <a:lumMod val="10000"/>
            </a:schemeClr>
          </a:solidFill>
          <a:latin typeface="Calibri" panose="020F0502020204030204" pitchFamily="34" charset="0"/>
          <a:ea typeface="+mn-ea"/>
          <a:cs typeface="Calibri" panose="020F0502020204030204" pitchFamily="34" charset="0"/>
        </a:defRPr>
      </a:lvl3pPr>
      <a:lvl4pPr marL="1008000" indent="-252000" algn="l" defTabSz="914400" rtl="0" eaLnBrk="1" latinLnBrk="0" hangingPunct="1">
        <a:lnSpc>
          <a:spcPct val="110000"/>
        </a:lnSpc>
        <a:spcBef>
          <a:spcPts val="0"/>
        </a:spcBef>
        <a:spcAft>
          <a:spcPts val="1200"/>
        </a:spcAft>
        <a:buClr>
          <a:schemeClr val="tx2"/>
        </a:buClr>
        <a:buFont typeface="Arial" pitchFamily="34" charset="0"/>
        <a:buChar char="–"/>
        <a:defRPr sz="1800" kern="1200" baseline="0">
          <a:solidFill>
            <a:schemeClr val="bg1">
              <a:lumMod val="10000"/>
            </a:schemeClr>
          </a:solidFill>
          <a:latin typeface="+mn-lt"/>
          <a:ea typeface="+mn-ea"/>
          <a:cs typeface="+mn-cs"/>
        </a:defRPr>
      </a:lvl4pPr>
      <a:lvl5pPr marL="1260000" indent="-252000" algn="l" defTabSz="914400" rtl="0" eaLnBrk="1" latinLnBrk="0" hangingPunct="1">
        <a:lnSpc>
          <a:spcPct val="110000"/>
        </a:lnSpc>
        <a:spcBef>
          <a:spcPts val="0"/>
        </a:spcBef>
        <a:spcAft>
          <a:spcPts val="1200"/>
        </a:spcAft>
        <a:buClr>
          <a:schemeClr val="tx2"/>
        </a:buClr>
        <a:buFont typeface="Arial" panose="020B0604020202020204" pitchFamily="34" charset="0"/>
        <a:buChar char="•"/>
        <a:defRPr sz="1800" kern="1200" baseline="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3E481A0-AEAB-9C4A-B5C0-F3DCCB1CD83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ECFB809-1792-5D47-A06F-81BFE3163C8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7E9D99C-E0CB-9F4F-B770-FA2BA6DE1D8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600" b="0" i="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2EB5CB84-44D4-4741-A94F-01B9CD588BBF}" type="datetimeFigureOut">
              <a:rPr lang="nl-NL" smtClean="0"/>
              <a:pPr/>
              <a:t>2-12-2025</a:t>
            </a:fld>
            <a:endParaRPr lang="nl-NL"/>
          </a:p>
        </p:txBody>
      </p:sp>
      <p:sp>
        <p:nvSpPr>
          <p:cNvPr id="5" name="Tijdelijke aanduiding voor voettekst 4">
            <a:extLst>
              <a:ext uri="{FF2B5EF4-FFF2-40B4-BE49-F238E27FC236}">
                <a16:creationId xmlns:a16="http://schemas.microsoft.com/office/drawing/2014/main" id="{63D64EDD-8C23-5F4B-B4C9-AFC435494A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600" b="0" i="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b="1"/>
              <a:t>EBU</a:t>
            </a:r>
            <a:r>
              <a:rPr lang="nl-NL"/>
              <a:t> European Barge Union</a:t>
            </a:r>
          </a:p>
        </p:txBody>
      </p:sp>
      <p:sp>
        <p:nvSpPr>
          <p:cNvPr id="6" name="Tijdelijke aanduiding voor dianummer 5">
            <a:extLst>
              <a:ext uri="{FF2B5EF4-FFF2-40B4-BE49-F238E27FC236}">
                <a16:creationId xmlns:a16="http://schemas.microsoft.com/office/drawing/2014/main" id="{70331E80-B885-ED41-97F1-D705B69F2F1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600" b="0" i="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2D5E34B3-45C3-9142-84ED-0F8DE6577F98}" type="slidenum">
              <a:rPr lang="nl-NL" smtClean="0"/>
              <a:pPr/>
              <a:t>‹#›</a:t>
            </a:fld>
            <a:endParaRPr lang="nl-NL"/>
          </a:p>
        </p:txBody>
      </p:sp>
    </p:spTree>
    <p:extLst>
      <p:ext uri="{BB962C8B-B14F-4D97-AF65-F5344CB8AC3E}">
        <p14:creationId xmlns:p14="http://schemas.microsoft.com/office/powerpoint/2010/main" val="145036404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Lst>
  <p:txStyles>
    <p:titleStyle>
      <a:lvl1pPr algn="l" defTabSz="685800" rtl="0" eaLnBrk="1" latinLnBrk="0" hangingPunct="1">
        <a:lnSpc>
          <a:spcPct val="90000"/>
        </a:lnSpc>
        <a:spcBef>
          <a:spcPct val="0"/>
        </a:spcBef>
        <a:buNone/>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171450" indent="-171450" algn="l" defTabSz="685800" rtl="0" eaLnBrk="1" latinLnBrk="0" hangingPunct="1">
        <a:lnSpc>
          <a:spcPct val="90000"/>
        </a:lnSpc>
        <a:spcBef>
          <a:spcPts val="750"/>
        </a:spcBef>
        <a:buClr>
          <a:srgbClr val="B9D137"/>
        </a:buClr>
        <a:buFont typeface="Wingdings" pitchFamily="2" charset="2"/>
        <a:buChar char="§"/>
        <a:defRPr sz="135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rgbClr val="B9D137"/>
        </a:buClr>
        <a:buFont typeface="Wingdings" pitchFamily="2" charset="2"/>
        <a:buChar char="§"/>
        <a:defRPr sz="135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rgbClr val="B9D137"/>
        </a:buClr>
        <a:buFont typeface="Wingdings" pitchFamily="2" charset="2"/>
        <a:buChar char="§"/>
        <a:defRPr sz="135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rgbClr val="B9D137"/>
        </a:buClr>
        <a:buFont typeface="Wingdings" pitchFamily="2" charset="2"/>
        <a:buChar char="§"/>
        <a:defRPr sz="135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rgbClr val="B9D137"/>
        </a:buClr>
        <a:buFont typeface="Wingdings" pitchFamily="2" charset="2"/>
        <a:buChar char="§"/>
        <a:defRPr sz="135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615F8-7BDE-BDFB-7DC5-F560D91BEDF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4AA04FC3-6A8B-BF77-23FF-B8A12D8E37A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3A995E-B775-1862-13B4-0A2F9F56884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039A0A3-062D-4817-8B1B-24D797B9F42B}" type="datetimeFigureOut">
              <a:rPr lang="it-IT" smtClean="0"/>
              <a:t>02/12/2025</a:t>
            </a:fld>
            <a:endParaRPr lang="it-IT"/>
          </a:p>
        </p:txBody>
      </p:sp>
      <p:sp>
        <p:nvSpPr>
          <p:cNvPr id="5" name="Footer Placeholder 4">
            <a:extLst>
              <a:ext uri="{FF2B5EF4-FFF2-40B4-BE49-F238E27FC236}">
                <a16:creationId xmlns:a16="http://schemas.microsoft.com/office/drawing/2014/main" id="{351BA2C4-F07F-BC8B-6449-4DB24E290C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it-IT"/>
          </a:p>
        </p:txBody>
      </p:sp>
      <p:sp>
        <p:nvSpPr>
          <p:cNvPr id="6" name="Slide Number Placeholder 5">
            <a:extLst>
              <a:ext uri="{FF2B5EF4-FFF2-40B4-BE49-F238E27FC236}">
                <a16:creationId xmlns:a16="http://schemas.microsoft.com/office/drawing/2014/main" id="{A3512DBC-E29E-0681-078E-E5B7B82E4D2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9685807-1AF8-47E8-AD10-C8E9737514C5}" type="slidenum">
              <a:rPr lang="it-IT" smtClean="0"/>
              <a:t>‹#›</a:t>
            </a:fld>
            <a:endParaRPr lang="it-IT"/>
          </a:p>
        </p:txBody>
      </p:sp>
    </p:spTree>
    <p:extLst>
      <p:ext uri="{BB962C8B-B14F-4D97-AF65-F5344CB8AC3E}">
        <p14:creationId xmlns:p14="http://schemas.microsoft.com/office/powerpoint/2010/main" val="2231876024"/>
      </p:ext>
    </p:extLst>
  </p:cSld>
  <p:clrMap bg1="lt1" tx1="dk1" bg2="lt2" tx2="dk2" accent1="accent1" accent2="accent2" accent3="accent3" accent4="accent4" accent5="accent5" accent6="accent6" hlink="hlink" folHlink="folHlink"/>
  <p:sldLayoutIdLst>
    <p:sldLayoutId id="214748393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16="http://schemas.microsoft.com/office/drawing/2014/main" xmlns:a14="http://schemas.microsoft.com/office/drawing/2010/main" xmlns:asvg="http://schemas.microsoft.com/office/drawing/2016/SVG/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4DDDF9C-5439-454A-973F-A9DCC71A2659}"/>
              </a:ext>
            </a:extLst>
          </p:cNvPr>
          <p:cNvSpPr>
            <a:spLocks noGrp="1"/>
          </p:cNvSpPr>
          <p:nvPr>
            <p:ph type="title"/>
          </p:nvPr>
        </p:nvSpPr>
        <p:spPr>
          <a:xfrm>
            <a:off x="147638" y="142875"/>
            <a:ext cx="7886700" cy="1295400"/>
          </a:xfrm>
          <a:prstGeom prst="rect">
            <a:avLst/>
          </a:prstGeom>
        </p:spPr>
        <p:txBody>
          <a:bodyPr vert="horz" lIns="39600" tIns="0" rIns="91440" bIns="45720" rtlCol="0" anchor="t" anchorCtr="0">
            <a:no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0CB9F2A9-2C59-41CA-B4A3-302719D80C72}"/>
              </a:ext>
            </a:extLst>
          </p:cNvPr>
          <p:cNvSpPr>
            <a:spLocks noGrp="1"/>
          </p:cNvSpPr>
          <p:nvPr>
            <p:ph type="body" idx="1"/>
          </p:nvPr>
        </p:nvSpPr>
        <p:spPr>
          <a:xfrm>
            <a:off x="628650" y="1717676"/>
            <a:ext cx="7886700" cy="2568575"/>
          </a:xfrm>
          <a:prstGeom prst="rect">
            <a:avLst/>
          </a:prstGeom>
        </p:spPr>
        <p:txBody>
          <a:bodyPr vert="horz" lIns="39600" tIns="4572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8E78985-E828-4842-AFA6-555213944650}"/>
              </a:ext>
            </a:extLst>
          </p:cNvPr>
          <p:cNvSpPr>
            <a:spLocks noGrp="1"/>
          </p:cNvSpPr>
          <p:nvPr>
            <p:ph type="dt" sz="half" idx="2"/>
          </p:nvPr>
        </p:nvSpPr>
        <p:spPr>
          <a:xfrm>
            <a:off x="8014387" y="4903201"/>
            <a:ext cx="647700" cy="273844"/>
          </a:xfrm>
          <a:prstGeom prst="rect">
            <a:avLst/>
          </a:prstGeom>
        </p:spPr>
        <p:txBody>
          <a:bodyPr vert="horz" lIns="72000" tIns="0" rIns="72000" bIns="0" rtlCol="0" anchor="ctr"/>
          <a:lstStyle>
            <a:lvl1pPr algn="l">
              <a:defRPr sz="650">
                <a:solidFill>
                  <a:srgbClr val="000000"/>
                </a:solidFill>
              </a:defRPr>
            </a:lvl1pPr>
          </a:lstStyle>
          <a:p>
            <a:fld id="{76EFB631-B561-438E-8BD4-3E4050546A06}" type="datetime1">
              <a:rPr lang="de-AT" smtClean="0"/>
              <a:t>02.12.2025</a:t>
            </a:fld>
            <a:endParaRPr lang="de-AT"/>
          </a:p>
        </p:txBody>
      </p:sp>
      <p:sp>
        <p:nvSpPr>
          <p:cNvPr id="5" name="Fußzeilenplatzhalter 4">
            <a:extLst>
              <a:ext uri="{FF2B5EF4-FFF2-40B4-BE49-F238E27FC236}">
                <a16:creationId xmlns:a16="http://schemas.microsoft.com/office/drawing/2014/main" id="{DF40884E-C8CB-47C5-A55C-78791A5EC0B2}"/>
              </a:ext>
            </a:extLst>
          </p:cNvPr>
          <p:cNvSpPr>
            <a:spLocks noGrp="1"/>
          </p:cNvSpPr>
          <p:nvPr>
            <p:ph type="ftr" sz="quarter" idx="3"/>
          </p:nvPr>
        </p:nvSpPr>
        <p:spPr>
          <a:xfrm>
            <a:off x="4571999" y="4903201"/>
            <a:ext cx="3492000" cy="273844"/>
          </a:xfrm>
          <a:prstGeom prst="rect">
            <a:avLst/>
          </a:prstGeom>
        </p:spPr>
        <p:txBody>
          <a:bodyPr vert="horz" lIns="72000" tIns="0" rIns="72000" bIns="0" rtlCol="0" anchor="ctr"/>
          <a:lstStyle>
            <a:lvl1pPr algn="r">
              <a:defRPr sz="650" b="1" spc="10" baseline="0">
                <a:solidFill>
                  <a:srgbClr val="000000"/>
                </a:solidFill>
                <a:latin typeface="Neue Haas Grotesk Text Pro" panose="020B0504020202020204" pitchFamily="34" charset="0"/>
              </a:defRPr>
            </a:lvl1pPr>
          </a:lstStyle>
          <a:p>
            <a:r>
              <a:rPr lang="de-AT"/>
              <a:t>Wirtschaftsagentur Wien</a:t>
            </a:r>
          </a:p>
        </p:txBody>
      </p:sp>
      <p:sp>
        <p:nvSpPr>
          <p:cNvPr id="6" name="Foliennummernplatzhalter 5">
            <a:extLst>
              <a:ext uri="{FF2B5EF4-FFF2-40B4-BE49-F238E27FC236}">
                <a16:creationId xmlns:a16="http://schemas.microsoft.com/office/drawing/2014/main" id="{6CAA40AF-851A-481E-94C2-E84511C6AD70}"/>
              </a:ext>
            </a:extLst>
          </p:cNvPr>
          <p:cNvSpPr>
            <a:spLocks noGrp="1"/>
          </p:cNvSpPr>
          <p:nvPr>
            <p:ph type="sldNum" sz="quarter" idx="4"/>
          </p:nvPr>
        </p:nvSpPr>
        <p:spPr>
          <a:xfrm>
            <a:off x="8712200" y="4903201"/>
            <a:ext cx="431800" cy="273844"/>
          </a:xfrm>
          <a:prstGeom prst="rect">
            <a:avLst/>
          </a:prstGeom>
        </p:spPr>
        <p:txBody>
          <a:bodyPr vert="horz" lIns="72000" tIns="0" rIns="72000" bIns="0" rtlCol="0" anchor="ctr"/>
          <a:lstStyle>
            <a:lvl1pPr algn="r">
              <a:defRPr sz="650">
                <a:solidFill>
                  <a:srgbClr val="000000"/>
                </a:solidFill>
              </a:defRPr>
            </a:lvl1pPr>
          </a:lstStyle>
          <a:p>
            <a:fld id="{7E9FD516-28F1-49F7-A5F3-824624942F62}" type="slidenum">
              <a:rPr lang="de-AT" smtClean="0"/>
              <a:pPr/>
              <a:t>‹#›</a:t>
            </a:fld>
            <a:endParaRPr lang="de-AT"/>
          </a:p>
        </p:txBody>
      </p:sp>
      <p:pic>
        <p:nvPicPr>
          <p:cNvPr id="9" name="Grafik 8">
            <a:extLst>
              <a:ext uri="{FF2B5EF4-FFF2-40B4-BE49-F238E27FC236}">
                <a16:creationId xmlns:a16="http://schemas.microsoft.com/office/drawing/2014/main" id="{026E191D-A420-4738-96DE-1DD2CCFF15AB}"/>
              </a:ext>
            </a:extLst>
          </p:cNvPr>
          <p:cNvPicPr>
            <a:picLocks noChangeAspect="1"/>
          </p:cNvPicPr>
          <p:nvPr userDrawn="1"/>
        </p:nvPicPr>
        <p:blipFill>
          <a:blip r:embed="rId55">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8380800" y="0"/>
            <a:ext cx="763200" cy="763200"/>
          </a:xfrm>
          <a:prstGeom prst="rect">
            <a:avLst/>
          </a:prstGeom>
        </p:spPr>
      </p:pic>
    </p:spTree>
    <p:extLst>
      <p:ext uri="{BB962C8B-B14F-4D97-AF65-F5344CB8AC3E}">
        <p14:creationId xmlns:p14="http://schemas.microsoft.com/office/powerpoint/2010/main" val="1056286408"/>
      </p:ext>
    </p:extLst>
  </p:cSld>
  <p:clrMap bg1="lt1" tx1="dk1" bg2="lt2" tx2="dk2" accent1="accent1" accent2="accent2" accent3="accent3" accent4="accent4" accent5="accent5" accent6="accent6" hlink="hlink" folHlink="folHlink"/>
  <p:sldLayoutIdLst>
    <p:sldLayoutId id="2147483949" r:id="rId4"/>
    <p:sldLayoutId id="2147483952" r:id="rId7"/>
    <p:sldLayoutId id="2147483957" r:id="rId12"/>
    <p:sldLayoutId id="2147483997" r:id="rId52"/>
  </p:sldLayoutIdLst>
  <p:hf hdr="0"/>
  <p:txStyles>
    <p:titleStyle>
      <a:lvl1pPr algn="l" defTabSz="685800" rtl="0" eaLnBrk="1" latinLnBrk="0" hangingPunct="1">
        <a:lnSpc>
          <a:spcPct val="90000"/>
        </a:lnSpc>
        <a:spcBef>
          <a:spcPct val="0"/>
        </a:spcBef>
        <a:buNone/>
        <a:defRPr sz="5000" kern="1200">
          <a:solidFill>
            <a:srgbClr val="000000"/>
          </a:solidFill>
          <a:latin typeface="+mj-lt"/>
          <a:ea typeface="+mj-ea"/>
          <a:cs typeface="+mj-cs"/>
        </a:defRPr>
      </a:lvl1pPr>
    </p:titleStyle>
    <p:bodyStyle>
      <a:lvl1pPr marL="216000" indent="-216000" algn="l" defTabSz="685800" rtl="0" eaLnBrk="1" latinLnBrk="0" hangingPunct="1">
        <a:lnSpc>
          <a:spcPct val="100000"/>
        </a:lnSpc>
        <a:spcBef>
          <a:spcPts val="0"/>
        </a:spcBef>
        <a:buSzPct val="150000"/>
        <a:buFont typeface="Arial" panose="020B0604020202020204" pitchFamily="34" charset="0"/>
        <a:buChar char="●"/>
        <a:defRPr sz="1700" kern="1200">
          <a:solidFill>
            <a:schemeClr val="tx1"/>
          </a:solidFill>
          <a:latin typeface="+mn-lt"/>
          <a:ea typeface="+mn-ea"/>
          <a:cs typeface="+mn-cs"/>
        </a:defRPr>
      </a:lvl1pPr>
      <a:lvl2pPr marL="414000" indent="-216000" algn="l" defTabSz="685800" rtl="0" eaLnBrk="1" latinLnBrk="0" hangingPunct="1">
        <a:lnSpc>
          <a:spcPct val="100000"/>
        </a:lnSpc>
        <a:spcBef>
          <a:spcPts val="0"/>
        </a:spcBef>
        <a:buSzPct val="150000"/>
        <a:buFont typeface="Arial" panose="020B0604020202020204" pitchFamily="34" charset="0"/>
        <a:buChar char="○"/>
        <a:defRPr sz="17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9"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599" algn="l" defTabSz="685800" rtl="0" eaLnBrk="1" latinLnBrk="0" hangingPunct="1">
        <a:defRPr sz="1350" kern="1200">
          <a:solidFill>
            <a:schemeClr val="tx1"/>
          </a:solidFill>
          <a:latin typeface="+mn-lt"/>
          <a:ea typeface="+mn-ea"/>
          <a:cs typeface="+mn-cs"/>
        </a:defRPr>
      </a:lvl5pPr>
      <a:lvl6pPr marL="1714499"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2">
          <p15:clr>
            <a:srgbClr val="F26B43"/>
          </p15:clr>
        </p15:guide>
        <p15:guide id="2" orient="horz" pos="1082">
          <p15:clr>
            <a:srgbClr val="F26B43"/>
          </p15:clr>
        </p15:guide>
        <p15:guide id="3" orient="horz" pos="1620">
          <p15:clr>
            <a:srgbClr val="F26B43"/>
          </p15:clr>
        </p15:guide>
        <p15:guide id="4" orient="horz" pos="2159">
          <p15:clr>
            <a:srgbClr val="F26B43"/>
          </p15:clr>
        </p15:guide>
        <p15:guide id="5" orient="horz" pos="2700">
          <p15:clr>
            <a:srgbClr val="F26B43"/>
          </p15:clr>
        </p15:guide>
        <p15:guide id="6" pos="477">
          <p15:clr>
            <a:srgbClr val="F26B43"/>
          </p15:clr>
        </p15:guide>
        <p15:guide id="7" pos="957">
          <p15:clr>
            <a:srgbClr val="F26B43"/>
          </p15:clr>
        </p15:guide>
        <p15:guide id="8" pos="1436">
          <p15:clr>
            <a:srgbClr val="F26B43"/>
          </p15:clr>
        </p15:guide>
        <p15:guide id="9" pos="1914">
          <p15:clr>
            <a:srgbClr val="F26B43"/>
          </p15:clr>
        </p15:guide>
        <p15:guide id="10" pos="2393">
          <p15:clr>
            <a:srgbClr val="F26B43"/>
          </p15:clr>
        </p15:guide>
        <p15:guide id="11" pos="2857">
          <p15:clr>
            <a:srgbClr val="F26B43"/>
          </p15:clr>
        </p15:guide>
        <p15:guide id="12" pos="3353">
          <p15:clr>
            <a:srgbClr val="F26B43"/>
          </p15:clr>
        </p15:guide>
        <p15:guide id="13" pos="3831">
          <p15:clr>
            <a:srgbClr val="F26B43"/>
          </p15:clr>
        </p15:guide>
        <p15:guide id="14" pos="4309">
          <p15:clr>
            <a:srgbClr val="F26B43"/>
          </p15:clr>
        </p15:guide>
        <p15:guide id="15" pos="4790">
          <p15:clr>
            <a:srgbClr val="F26B43"/>
          </p15:clr>
        </p15:guide>
        <p15:guide id="16" pos="5270">
          <p15:clr>
            <a:srgbClr val="F26B43"/>
          </p15:clr>
        </p15:guide>
        <p15:guide id="17" pos="90">
          <p15:clr>
            <a:srgbClr val="A4A3A4"/>
          </p15:clr>
        </p15:guide>
        <p15:guide id="18" pos="5670">
          <p15:clr>
            <a:srgbClr val="A4A3A4"/>
          </p15:clr>
        </p15:guide>
        <p15:guide id="19" orient="horz" pos="90">
          <p15:clr>
            <a:srgbClr val="A4A3A4"/>
          </p15:clr>
        </p15:guide>
        <p15:guide id="20" orient="horz" pos="3152">
          <p15:clr>
            <a:srgbClr val="A4A3A4"/>
          </p15:clr>
        </p15:guide>
      </p15:sldGuideLst>
    </p:ext>
  </p:extLst>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525928"/>
      </p:ext>
    </p:extLst>
  </p:cSld>
  <p:clrMap bg1="lt1" tx1="dk1" bg2="lt2" tx2="dk2" accent1="accent1" accent2="accent2" accent3="accent3" accent4="accent4" accent5="accent5" accent6="accent6" hlink="hlink" folHlink="folHlink"/>
  <p:sldLayoutIdLst>
    <p:sldLayoutId id="2147483664" r:id="rId2"/>
    <p:sldLayoutId id="2147483673" r:id="rId7"/>
    <p:sldLayoutId id="2147483693" r:id="rId8"/>
    <p:sldLayoutId id="2147483695" r:id="rId10"/>
    <p:sldLayoutId id="2147483696" r:id="rId11"/>
    <p:sldLayoutId id="2147483872" r:id="rId13"/>
    <p:sldLayoutId id="2147483886" r:id="rId2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F6817F-F98F-19FC-F635-3BFA56DEA78B}"/>
              </a:ext>
            </a:extLst>
          </p:cNvPr>
          <p:cNvSpPr txBox="1"/>
          <p:nvPr userDrawn="1"/>
        </p:nvSpPr>
        <p:spPr>
          <a:xfrm>
            <a:off x="229365" y="4584884"/>
            <a:ext cx="987691" cy="200055"/>
          </a:xfrm>
          <a:prstGeom prst="rect">
            <a:avLst/>
          </a:prstGeom>
          <a:noFill/>
        </p:spPr>
        <p:txBody>
          <a:bodyPr wrap="square" rtlCol="0">
            <a:spAutoFit/>
          </a:bodyPr>
          <a:lstStyle/>
          <a:p>
            <a:r>
              <a:rPr lang="en-GB" sz="700" b="0">
                <a:solidFill>
                  <a:srgbClr val="006592"/>
                </a:solidFill>
                <a:latin typeface="Arial" panose="020B0604020202020204" pitchFamily="34" charset="0"/>
                <a:cs typeface="Arial" panose="020B0604020202020204" pitchFamily="34" charset="0"/>
              </a:rPr>
              <a:t>Our partners</a:t>
            </a:r>
          </a:p>
        </p:txBody>
      </p:sp>
      <p:pic>
        <p:nvPicPr>
          <p:cNvPr id="13" name="Picture 12">
            <a:extLst>
              <a:ext uri="{FF2B5EF4-FFF2-40B4-BE49-F238E27FC236}">
                <a16:creationId xmlns:a16="http://schemas.microsoft.com/office/drawing/2014/main" id="{1B2F8790-F416-F097-9C2B-3B97EC234A3D}"/>
              </a:ext>
            </a:extLst>
          </p:cNvPr>
          <p:cNvPicPr>
            <a:picLocks noChangeAspect="1"/>
          </p:cNvPicPr>
          <p:nvPr userDrawn="1"/>
        </p:nvPicPr>
        <p:blipFill>
          <a:blip r:embed="rId9"/>
          <a:stretch>
            <a:fillRect/>
          </a:stretch>
        </p:blipFill>
        <p:spPr>
          <a:xfrm>
            <a:off x="306635" y="4775846"/>
            <a:ext cx="3998665" cy="295173"/>
          </a:xfrm>
          <a:prstGeom prst="rect">
            <a:avLst/>
          </a:prstGeom>
        </p:spPr>
      </p:pic>
      <p:cxnSp>
        <p:nvCxnSpPr>
          <p:cNvPr id="14" name="Straight Connector 13">
            <a:extLst>
              <a:ext uri="{FF2B5EF4-FFF2-40B4-BE49-F238E27FC236}">
                <a16:creationId xmlns:a16="http://schemas.microsoft.com/office/drawing/2014/main" id="{0ED1179E-F8A1-9D10-5DB1-A4A031973139}"/>
              </a:ext>
            </a:extLst>
          </p:cNvPr>
          <p:cNvCxnSpPr>
            <a:cxnSpLocks/>
          </p:cNvCxnSpPr>
          <p:nvPr userDrawn="1"/>
        </p:nvCxnSpPr>
        <p:spPr>
          <a:xfrm>
            <a:off x="306635" y="666692"/>
            <a:ext cx="8554030" cy="0"/>
          </a:xfrm>
          <a:prstGeom prst="line">
            <a:avLst/>
          </a:prstGeom>
          <a:ln>
            <a:solidFill>
              <a:schemeClr val="tx1">
                <a:lumMod val="10000"/>
                <a:lumOff val="90000"/>
              </a:schemeClr>
            </a:solidFill>
          </a:ln>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4C2CAEF5-BA0B-69D4-C2F6-F8F14BAA800D}"/>
              </a:ext>
            </a:extLst>
          </p:cNvPr>
          <p:cNvCxnSpPr>
            <a:cxnSpLocks/>
          </p:cNvCxnSpPr>
          <p:nvPr userDrawn="1"/>
        </p:nvCxnSpPr>
        <p:spPr>
          <a:xfrm>
            <a:off x="306635" y="4515136"/>
            <a:ext cx="8554030" cy="0"/>
          </a:xfrm>
          <a:prstGeom prst="line">
            <a:avLst/>
          </a:prstGeom>
          <a:ln>
            <a:solidFill>
              <a:schemeClr val="tx1">
                <a:lumMod val="10000"/>
                <a:lumOff val="90000"/>
              </a:schemeClr>
            </a:solidFill>
          </a:ln>
        </p:spPr>
        <p:style>
          <a:lnRef idx="2">
            <a:schemeClr val="accent4"/>
          </a:lnRef>
          <a:fillRef idx="0">
            <a:schemeClr val="accent4"/>
          </a:fillRef>
          <a:effectRef idx="1">
            <a:schemeClr val="accent4"/>
          </a:effectRef>
          <a:fontRef idx="minor">
            <a:schemeClr val="tx1"/>
          </a:fontRef>
        </p:style>
      </p:cxnSp>
      <p:pic>
        <p:nvPicPr>
          <p:cNvPr id="18" name="Picture 17">
            <a:extLst>
              <a:ext uri="{FF2B5EF4-FFF2-40B4-BE49-F238E27FC236}">
                <a16:creationId xmlns:a16="http://schemas.microsoft.com/office/drawing/2014/main" id="{3C6A409D-93B3-FAF1-C3D9-EDDB15914173}"/>
              </a:ext>
            </a:extLst>
          </p:cNvPr>
          <p:cNvPicPr>
            <a:picLocks noChangeAspect="1"/>
          </p:cNvPicPr>
          <p:nvPr userDrawn="1"/>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7564345" y="201511"/>
            <a:ext cx="1260000" cy="268371"/>
          </a:xfrm>
          <a:prstGeom prst="rect">
            <a:avLst/>
          </a:prstGeom>
        </p:spPr>
      </p:pic>
      <p:pic>
        <p:nvPicPr>
          <p:cNvPr id="5" name="Picture 4">
            <a:extLst>
              <a:ext uri="{FF2B5EF4-FFF2-40B4-BE49-F238E27FC236}">
                <a16:creationId xmlns:a16="http://schemas.microsoft.com/office/drawing/2014/main" id="{892BB841-7749-A967-3725-ED80B54A4299}"/>
              </a:ext>
            </a:extLst>
          </p:cNvPr>
          <p:cNvPicPr>
            <a:picLocks noChangeAspect="1"/>
          </p:cNvPicPr>
          <p:nvPr userDrawn="1"/>
        </p:nvPicPr>
        <p:blipFill>
          <a:blip r:embed="rId12"/>
          <a:srcRect/>
          <a:stretch/>
        </p:blipFill>
        <p:spPr>
          <a:xfrm>
            <a:off x="306636" y="195228"/>
            <a:ext cx="1928122" cy="280935"/>
          </a:xfrm>
          <a:prstGeom prst="rect">
            <a:avLst/>
          </a:prstGeom>
        </p:spPr>
      </p:pic>
      <p:pic>
        <p:nvPicPr>
          <p:cNvPr id="3" name="Picture 2" descr="A black and white logo&#10;&#10;AI-generated content may be incorrect.">
            <a:extLst>
              <a:ext uri="{FF2B5EF4-FFF2-40B4-BE49-F238E27FC236}">
                <a16:creationId xmlns:a16="http://schemas.microsoft.com/office/drawing/2014/main" id="{E4B95395-9442-A327-2B4A-5E22FAF0330D}"/>
              </a:ext>
            </a:extLst>
          </p:cNvPr>
          <p:cNvPicPr>
            <a:picLocks noChangeAspect="1"/>
          </p:cNvPicPr>
          <p:nvPr userDrawn="1"/>
        </p:nvPicPr>
        <p:blipFill>
          <a:blip r:embed="rId13"/>
          <a:stretch>
            <a:fillRect/>
          </a:stretch>
        </p:blipFill>
        <p:spPr>
          <a:xfrm>
            <a:off x="7772449" y="4709861"/>
            <a:ext cx="1088216" cy="233189"/>
          </a:xfrm>
          <a:prstGeom prst="rect">
            <a:avLst/>
          </a:prstGeom>
        </p:spPr>
      </p:pic>
    </p:spTree>
    <p:extLst>
      <p:ext uri="{BB962C8B-B14F-4D97-AF65-F5344CB8AC3E}">
        <p14:creationId xmlns:p14="http://schemas.microsoft.com/office/powerpoint/2010/main" val="3921860112"/>
      </p:ext>
    </p:extLst>
  </p:cSld>
  <p:clrMap bg1="lt1" tx1="dk1" bg2="lt2" tx2="dk2" accent1="accent1" accent2="accent2" accent3="accent3" accent4="accent4" accent5="accent5" accent6="accent6" hlink="hlink" folHlink="folHlink"/>
  <p:sldLayoutIdLst>
    <p:sldLayoutId id="2147483679" r:id="rId1"/>
    <p:sldLayoutId id="2147483687" r:id="rId2"/>
    <p:sldLayoutId id="2147483681" r:id="rId3"/>
    <p:sldLayoutId id="2147483688" r:id="rId4"/>
    <p:sldLayoutId id="2147483680" r:id="rId5"/>
    <p:sldLayoutId id="2147483682" r:id="rId6"/>
    <p:sldLayoutId id="2147483715" r:id="rId7"/>
  </p:sldLayoutIdLst>
  <p:txStyles>
    <p:titleStyle>
      <a:lvl1pPr algn="l" defTabSz="914400" rtl="0" eaLnBrk="1" latinLnBrk="0" hangingPunct="1">
        <a:lnSpc>
          <a:spcPct val="90000"/>
        </a:lnSpc>
        <a:spcBef>
          <a:spcPct val="0"/>
        </a:spcBef>
        <a:buNone/>
        <a:defRPr sz="2000" b="1" kern="1200">
          <a:solidFill>
            <a:srgbClr val="006EB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1pPr>
      <a:lvl2pPr marL="54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90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6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620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noProof="0"/>
              <a:t>TITLE HERE</a:t>
            </a:r>
          </a:p>
        </p:txBody>
      </p:sp>
      <p:sp>
        <p:nvSpPr>
          <p:cNvPr id="3" name="Szöveg helye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noProof="0"/>
              <a:t>Title</a:t>
            </a:r>
          </a:p>
          <a:p>
            <a:pPr lvl="1"/>
            <a:r>
              <a:rPr lang="en-US" noProof="0"/>
              <a:t>Second part</a:t>
            </a:r>
          </a:p>
          <a:p>
            <a:pPr lvl="2"/>
            <a:r>
              <a:rPr lang="en-US" noProof="0"/>
              <a:t>Third part</a:t>
            </a:r>
          </a:p>
          <a:p>
            <a:pPr lvl="3"/>
            <a:r>
              <a:rPr lang="en-US" noProof="0"/>
              <a:t>Fourth part</a:t>
            </a:r>
          </a:p>
          <a:p>
            <a:pPr lvl="4"/>
            <a:r>
              <a:rPr lang="en-US" noProof="0"/>
              <a:t>Fifth part</a:t>
            </a:r>
          </a:p>
        </p:txBody>
      </p:sp>
    </p:spTree>
    <p:extLst>
      <p:ext uri="{BB962C8B-B14F-4D97-AF65-F5344CB8AC3E}">
        <p14:creationId xmlns:p14="http://schemas.microsoft.com/office/powerpoint/2010/main" val="1362181666"/>
      </p:ext>
    </p:extLst>
  </p:cSld>
  <p:clrMap bg1="lt1" tx1="dk1" bg2="lt2" tx2="dk2" accent1="accent1" accent2="accent2" accent3="accent3" accent4="accent4" accent5="accent5" accent6="accent6" hlink="hlink" folHlink="folHlink"/>
  <p:sldLayoutIdLst>
    <p:sldLayoutId id="2147483706" r:id="rId1"/>
    <p:sldLayoutId id="2147483712" r:id="rId7"/>
  </p:sldLayoutIdLst>
  <mc:AlternateContent xmlns:mc="http://schemas.openxmlformats.org/markup-compatibility/2006" xmlns:p14="http://schemas.microsoft.com/office/powerpoint/2010/main">
    <mc:Choice Requires="p14">
      <p:transition p14:dur="10"/>
    </mc:Choice>
    <mc:Fallback>
      <p:transition/>
    </mc:Fallback>
  </mc:AlternateContent>
  <p:txStyles>
    <p:titleStyle>
      <a:lvl1pPr algn="l" defTabSz="685800" rtl="0" eaLnBrk="1" latinLnBrk="0" hangingPunct="1">
        <a:lnSpc>
          <a:spcPct val="90000"/>
        </a:lnSpc>
        <a:spcBef>
          <a:spcPct val="0"/>
        </a:spcBef>
        <a:buNone/>
        <a:defRPr sz="405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solidFill>
          <a:srgbClr val="245057"/>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50858949"/>
      </p:ext>
    </p:extLst>
  </p:cSld>
  <p:clrMap bg1="lt1" tx1="dk1" bg2="dk2" tx2="lt2" accent1="accent1" accent2="accent2" accent3="accent3" accent4="accent4" accent5="accent5" accent6="accent6" hlink="hlink" folHlink="folHlink"/>
  <p:sldLayoutIdLst>
    <p:sldLayoutId id="2147483731" r:id="rId1"/>
    <p:sldLayoutId id="214748373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245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D8E95-708D-447E-1ADC-3A3F5679F97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614009F-AD1E-1D29-D241-D6B77B84800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1D4E75E-4670-49B0-4DD1-1F595C87510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C0782E-0D45-C547-9BCC-21FA09775AE7}" type="datetimeFigureOut">
              <a:rPr lang="en-GR" smtClean="0"/>
              <a:t>12/02/2025</a:t>
            </a:fld>
            <a:endParaRPr lang="en-GR"/>
          </a:p>
        </p:txBody>
      </p:sp>
      <p:sp>
        <p:nvSpPr>
          <p:cNvPr id="5" name="Footer Placeholder 4">
            <a:extLst>
              <a:ext uri="{FF2B5EF4-FFF2-40B4-BE49-F238E27FC236}">
                <a16:creationId xmlns:a16="http://schemas.microsoft.com/office/drawing/2014/main" id="{16820993-3131-52DC-D5B5-84F642C01A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2E54907A-8F4D-0FC6-E635-DD3781721BE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A30EEBA-6396-C348-AA2B-8DAFDCE0F614}" type="slidenum">
              <a:rPr lang="en-GR" smtClean="0"/>
              <a:t>‹#›</a:t>
            </a:fld>
            <a:endParaRPr lang="en-GR"/>
          </a:p>
        </p:txBody>
      </p:sp>
    </p:spTree>
    <p:extLst>
      <p:ext uri="{BB962C8B-B14F-4D97-AF65-F5344CB8AC3E}">
        <p14:creationId xmlns:p14="http://schemas.microsoft.com/office/powerpoint/2010/main" val="1700509076"/>
      </p:ext>
    </p:extLst>
  </p:cSld>
  <p:clrMap bg1="lt1" tx1="dk1" bg2="lt2" tx2="dk2" accent1="accent1" accent2="accent2" accent3="accent3" accent4="accent4" accent5="accent5" accent6="accent6" hlink="hlink" folHlink="folHlink"/>
  <p:sldLayoutIdLst>
    <p:sldLayoutId id="214748374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ustomShape 1"/>
          <p:cNvSpPr/>
          <p:nvPr/>
        </p:nvSpPr>
        <p:spPr>
          <a:xfrm>
            <a:off x="0" y="0"/>
            <a:ext cx="9206784" cy="5142348"/>
          </a:xfrm>
          <a:prstGeom prst="rect">
            <a:avLst/>
          </a:prstGeom>
          <a:solidFill>
            <a:srgbClr val="004490"/>
          </a:solidFill>
          <a:ln>
            <a:solidFill>
              <a:srgbClr val="004490"/>
            </a:solidFill>
          </a:ln>
        </p:spPr>
        <p:style>
          <a:lnRef idx="0">
            <a:scrgbClr r="0" g="0" b="0"/>
          </a:lnRef>
          <a:fillRef idx="0">
            <a:scrgbClr r="0" g="0" b="0"/>
          </a:fillRef>
          <a:effectRef idx="0">
            <a:scrgbClr r="0" g="0" b="0"/>
          </a:effectRef>
          <a:fontRef idx="minor"/>
        </p:style>
        <p:txBody>
          <a:bodyPr/>
          <a:lstStyle/>
          <a:p>
            <a:endParaRPr lang="en-US" sz="1633"/>
          </a:p>
        </p:txBody>
      </p:sp>
      <p:sp>
        <p:nvSpPr>
          <p:cNvPr id="3" name="PlaceHolder 3"/>
          <p:cNvSpPr>
            <a:spLocks noGrp="1"/>
          </p:cNvSpPr>
          <p:nvPr>
            <p:ph type="body"/>
          </p:nvPr>
        </p:nvSpPr>
        <p:spPr>
          <a:xfrm>
            <a:off x="457172" y="1203299"/>
            <a:ext cx="8228763" cy="2982614"/>
          </a:xfrm>
          <a:prstGeom prst="rect">
            <a:avLst/>
          </a:prstGeom>
        </p:spPr>
        <p:txBody>
          <a:bodyPr lIns="0" tIns="0" rIns="0" bIns="0">
            <a:normAutofit/>
          </a:bodyPr>
          <a:lstStyle/>
          <a:p>
            <a:pPr marL="432000" indent="-324000">
              <a:spcBef>
                <a:spcPts val="1063"/>
              </a:spcBef>
              <a:buClr>
                <a:srgbClr val="000000"/>
              </a:buClr>
              <a:buSzPct val="45000"/>
              <a:buFont typeface="Wingdings" charset="2"/>
              <a:buChar char=""/>
            </a:pPr>
            <a:r>
              <a:rPr lang="en-US" sz="2177" b="0" strike="noStrike" spc="-1">
                <a:latin typeface="Arial"/>
              </a:rPr>
              <a:t>Click to edit the outline text format</a:t>
            </a:r>
          </a:p>
          <a:p>
            <a:pPr marL="783734" lvl="1" indent="-293900">
              <a:spcBef>
                <a:spcPts val="769"/>
              </a:spcBef>
              <a:buClr>
                <a:srgbClr val="000000"/>
              </a:buClr>
              <a:buSzPct val="75000"/>
              <a:buFont typeface="Symbol" charset="2"/>
              <a:buChar char=""/>
            </a:pPr>
            <a:r>
              <a:rPr lang="en-US" sz="1905" b="0" strike="noStrike" spc="-1">
                <a:latin typeface="Arial"/>
              </a:rPr>
              <a:t>Second Outline Level</a:t>
            </a:r>
          </a:p>
          <a:p>
            <a:pPr marL="1175602" lvl="2" indent="-261245">
              <a:spcBef>
                <a:spcPts val="576"/>
              </a:spcBef>
              <a:buClr>
                <a:srgbClr val="000000"/>
              </a:buClr>
              <a:buSzPct val="45000"/>
              <a:buFont typeface="Wingdings" charset="2"/>
              <a:buChar char=""/>
            </a:pPr>
            <a:r>
              <a:rPr lang="en-US" sz="1633" b="0" strike="noStrike" spc="-1">
                <a:latin typeface="Arial"/>
              </a:rPr>
              <a:t>Third Outline Level</a:t>
            </a:r>
          </a:p>
          <a:p>
            <a:pPr marL="1567469" lvl="3" indent="-195934">
              <a:spcBef>
                <a:spcPts val="383"/>
              </a:spcBef>
              <a:buClr>
                <a:srgbClr val="000000"/>
              </a:buClr>
              <a:buSzPct val="75000"/>
              <a:buFont typeface="Symbol" charset="2"/>
              <a:buChar char=""/>
            </a:pPr>
            <a:r>
              <a:rPr lang="en-US" sz="1361" b="0" strike="noStrike" spc="-1">
                <a:latin typeface="Arial"/>
              </a:rPr>
              <a:t>Fourth Outline Level</a:t>
            </a:r>
          </a:p>
          <a:p>
            <a:pPr marL="1959336" lvl="4" indent="-195934">
              <a:spcBef>
                <a:spcPts val="190"/>
              </a:spcBef>
              <a:buClr>
                <a:srgbClr val="000000"/>
              </a:buClr>
              <a:buSzPct val="45000"/>
              <a:buFont typeface="Wingdings" charset="2"/>
              <a:buChar char=""/>
            </a:pPr>
            <a:r>
              <a:rPr lang="en-US" sz="1361" b="0" strike="noStrike" spc="-1">
                <a:latin typeface="Arial"/>
              </a:rPr>
              <a:t>Fifth Outline Level</a:t>
            </a:r>
          </a:p>
          <a:p>
            <a:pPr marL="2351203" lvl="5" indent="-195934">
              <a:spcBef>
                <a:spcPts val="190"/>
              </a:spcBef>
              <a:buClr>
                <a:srgbClr val="000000"/>
              </a:buClr>
              <a:buSzPct val="45000"/>
              <a:buFont typeface="Wingdings" charset="2"/>
              <a:buChar char=""/>
            </a:pPr>
            <a:r>
              <a:rPr lang="en-US" sz="1361" b="0" strike="noStrike" spc="-1">
                <a:latin typeface="Arial"/>
              </a:rPr>
              <a:t>Sixth Outline Level</a:t>
            </a:r>
          </a:p>
          <a:p>
            <a:pPr marL="2743070" lvl="6" indent="-195934">
              <a:spcBef>
                <a:spcPts val="190"/>
              </a:spcBef>
              <a:buClr>
                <a:srgbClr val="000000"/>
              </a:buClr>
              <a:buSzPct val="45000"/>
              <a:buFont typeface="Wingdings" charset="2"/>
              <a:buChar char=""/>
            </a:pPr>
            <a:r>
              <a:rPr lang="en-US" sz="1361" b="0" strike="noStrike" spc="-1">
                <a:latin typeface="Arial"/>
              </a:rPr>
              <a:t>Seventh Outline Level</a:t>
            </a:r>
          </a:p>
        </p:txBody>
      </p:sp>
      <p:sp>
        <p:nvSpPr>
          <p:cNvPr id="4" name="PlaceHolder 4"/>
          <p:cNvSpPr>
            <a:spLocks noGrp="1"/>
          </p:cNvSpPr>
          <p:nvPr>
            <p:ph type="dt"/>
          </p:nvPr>
        </p:nvSpPr>
        <p:spPr>
          <a:xfrm>
            <a:off x="3127054" y="4685192"/>
            <a:ext cx="2898142" cy="354622"/>
          </a:xfrm>
          <a:prstGeom prst="rect">
            <a:avLst/>
          </a:prstGeom>
        </p:spPr>
        <p:txBody>
          <a:bodyPr lIns="0" tIns="0" rIns="0" bIns="0"/>
          <a:lstStyle/>
          <a:p>
            <a:r>
              <a:rPr lang="en-US" sz="1270" b="0" strike="noStrike" spc="-1">
                <a:latin typeface="Times New Roman"/>
              </a:rPr>
              <a:t>&lt;date/time&gt;</a:t>
            </a:r>
          </a:p>
        </p:txBody>
      </p:sp>
      <p:sp>
        <p:nvSpPr>
          <p:cNvPr id="5" name="PlaceHolder 5"/>
          <p:cNvSpPr>
            <a:spLocks noGrp="1"/>
          </p:cNvSpPr>
          <p:nvPr>
            <p:ph type="ftr"/>
          </p:nvPr>
        </p:nvSpPr>
        <p:spPr>
          <a:xfrm>
            <a:off x="6555841" y="4685192"/>
            <a:ext cx="2898142" cy="354622"/>
          </a:xfrm>
          <a:prstGeom prst="rect">
            <a:avLst/>
          </a:prstGeom>
        </p:spPr>
        <p:txBody>
          <a:bodyPr lIns="0" tIns="0" rIns="0" bIns="0"/>
          <a:lstStyle/>
          <a:p>
            <a:pPr algn="ctr"/>
            <a:r>
              <a:rPr lang="en-US" sz="1270" b="0" strike="noStrike" spc="-1">
                <a:latin typeface="Times New Roman"/>
              </a:rPr>
              <a:t>&lt;footer&gt;</a:t>
            </a:r>
          </a:p>
        </p:txBody>
      </p:sp>
      <p:sp>
        <p:nvSpPr>
          <p:cNvPr id="6" name="PlaceHolder 6"/>
          <p:cNvSpPr>
            <a:spLocks noGrp="1"/>
          </p:cNvSpPr>
          <p:nvPr>
            <p:ph type="sldNum"/>
          </p:nvPr>
        </p:nvSpPr>
        <p:spPr>
          <a:xfrm>
            <a:off x="457172" y="4685192"/>
            <a:ext cx="2130093" cy="354622"/>
          </a:xfrm>
          <a:prstGeom prst="rect">
            <a:avLst/>
          </a:prstGeom>
        </p:spPr>
        <p:txBody>
          <a:bodyPr lIns="0" tIns="0" rIns="0" bIns="0"/>
          <a:lstStyle/>
          <a:p>
            <a:pPr algn="r"/>
            <a:fld id="{4999AEC6-F556-45C8-A50D-29C2047FEE9B}" type="slidenum">
              <a:rPr lang="en-US" sz="1270" b="0" strike="noStrike" spc="-1">
                <a:latin typeface="Times New Roman"/>
              </a:rPr>
              <a:t>‹#›</a:t>
            </a:fld>
            <a:endParaRPr lang="en-US" sz="1270" b="0" strike="noStrike" spc="-1">
              <a:latin typeface="Times New Roman"/>
            </a:endParaRPr>
          </a:p>
        </p:txBody>
      </p:sp>
      <p:pic>
        <p:nvPicPr>
          <p:cNvPr id="10" name="Picture 9">
            <a:extLst>
              <a:ext uri="{FF2B5EF4-FFF2-40B4-BE49-F238E27FC236}">
                <a16:creationId xmlns:a16="http://schemas.microsoft.com/office/drawing/2014/main" id="{85DC716F-D71A-9A44-BB39-D34FBB5958B8}"/>
              </a:ext>
            </a:extLst>
          </p:cNvPr>
          <p:cNvPicPr>
            <a:picLocks noChangeAspect="1"/>
          </p:cNvPicPr>
          <p:nvPr userDrawn="1"/>
        </p:nvPicPr>
        <p:blipFill>
          <a:blip r:embed="rId14"/>
          <a:stretch>
            <a:fillRect/>
          </a:stretch>
        </p:blipFill>
        <p:spPr>
          <a:xfrm>
            <a:off x="6949765" y="246865"/>
            <a:ext cx="1794999" cy="706756"/>
          </a:xfrm>
          <a:prstGeom prst="rect">
            <a:avLst/>
          </a:prstGeom>
        </p:spPr>
      </p:pic>
    </p:spTree>
    <p:extLst>
      <p:ext uri="{BB962C8B-B14F-4D97-AF65-F5344CB8AC3E}">
        <p14:creationId xmlns:p14="http://schemas.microsoft.com/office/powerpoint/2010/main" val="2400937673"/>
      </p:ext>
    </p:extLst>
  </p:cSld>
  <p:clrMap bg1="lt1" tx1="dk1" bg2="lt2" tx2="dk2" accent1="accent1" accent2="accent2" accent3="accent3" accent4="accent4" accent5="accent5" accent6="accent6" hlink="hlink" folHlink="folHlink"/>
  <p:sldLayoutIdLst>
    <p:sldLayoutId id="2147483768" r:id="rId2"/>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391867" indent="-293900" algn="l" defTabSz="829452" rtl="0" eaLnBrk="1" latinLnBrk="0" hangingPunct="1">
        <a:lnSpc>
          <a:spcPct val="90000"/>
        </a:lnSpc>
        <a:spcBef>
          <a:spcPts val="964"/>
        </a:spcBef>
        <a:buClr>
          <a:srgbClr val="000000"/>
        </a:buClr>
        <a:buSzPct val="45000"/>
        <a:buFont typeface="Wingdings" charset="2"/>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ME"/>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8.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PlaceHolder 1"/>
          <p:cNvSpPr>
            <a:spLocks noGrp="1"/>
          </p:cNvSpPr>
          <p:nvPr>
            <p:ph type="title"/>
          </p:nvPr>
        </p:nvSpPr>
        <p:spPr>
          <a:xfrm>
            <a:off x="457172" y="205067"/>
            <a:ext cx="8228763" cy="858473"/>
          </a:xfrm>
          <a:prstGeom prst="rect">
            <a:avLst/>
          </a:prstGeom>
        </p:spPr>
        <p:txBody>
          <a:bodyPr lIns="0" tIns="0" rIns="0" bIns="0" anchor="ctr"/>
          <a:lstStyle/>
          <a:p>
            <a:pPr algn="ctr"/>
            <a:r>
              <a:rPr lang="en-US" sz="3991" b="0" strike="noStrike" spc="-1">
                <a:latin typeface="Arial"/>
              </a:rPr>
              <a:t>Click to edit the title text format</a:t>
            </a:r>
          </a:p>
        </p:txBody>
      </p:sp>
      <p:sp>
        <p:nvSpPr>
          <p:cNvPr id="44" name="PlaceHolder 2"/>
          <p:cNvSpPr>
            <a:spLocks noGrp="1"/>
          </p:cNvSpPr>
          <p:nvPr>
            <p:ph type="body"/>
          </p:nvPr>
        </p:nvSpPr>
        <p:spPr>
          <a:xfrm>
            <a:off x="457172" y="1203299"/>
            <a:ext cx="8228763" cy="2982614"/>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903" b="0" strike="noStrike" spc="-1">
                <a:latin typeface="Arial"/>
              </a:rPr>
              <a:t>Click to edit the outline text format</a:t>
            </a:r>
          </a:p>
          <a:p>
            <a:pPr marL="783734" lvl="1" indent="-293900">
              <a:spcBef>
                <a:spcPts val="1029"/>
              </a:spcBef>
              <a:buClr>
                <a:srgbClr val="000000"/>
              </a:buClr>
              <a:buSzPct val="75000"/>
              <a:buFont typeface="Symbol" charset="2"/>
              <a:buChar char=""/>
            </a:pPr>
            <a:r>
              <a:rPr lang="en-US" sz="2540" b="0" strike="noStrike" spc="-1">
                <a:latin typeface="Arial"/>
              </a:rPr>
              <a:t>Second Outline Level</a:t>
            </a:r>
          </a:p>
          <a:p>
            <a:pPr marL="1175602" lvl="2" indent="-261245">
              <a:spcBef>
                <a:spcPts val="771"/>
              </a:spcBef>
              <a:buClr>
                <a:srgbClr val="000000"/>
              </a:buClr>
              <a:buSzPct val="45000"/>
              <a:buFont typeface="Wingdings" charset="2"/>
              <a:buChar char=""/>
            </a:pPr>
            <a:r>
              <a:rPr lang="en-US" sz="2177" b="0" strike="noStrike" spc="-1">
                <a:latin typeface="Arial"/>
              </a:rPr>
              <a:t>Third Outline Level</a:t>
            </a:r>
          </a:p>
          <a:p>
            <a:pPr marL="1567469" lvl="3" indent="-195934">
              <a:spcBef>
                <a:spcPts val="514"/>
              </a:spcBef>
              <a:buClr>
                <a:srgbClr val="000000"/>
              </a:buClr>
              <a:buSzPct val="75000"/>
              <a:buFont typeface="Symbol" charset="2"/>
              <a:buChar char=""/>
            </a:pPr>
            <a:r>
              <a:rPr lang="en-US" sz="1814" b="0" strike="noStrike" spc="-1">
                <a:latin typeface="Arial"/>
              </a:rPr>
              <a:t>Fourth Outline Level</a:t>
            </a:r>
          </a:p>
          <a:p>
            <a:pPr marL="1959336" lvl="4" indent="-195934">
              <a:spcBef>
                <a:spcPts val="257"/>
              </a:spcBef>
              <a:buClr>
                <a:srgbClr val="000000"/>
              </a:buClr>
              <a:buSzPct val="45000"/>
              <a:buFont typeface="Wingdings" charset="2"/>
              <a:buChar char=""/>
            </a:pPr>
            <a:r>
              <a:rPr lang="en-US" sz="1814" b="0" strike="noStrike" spc="-1">
                <a:latin typeface="Arial"/>
              </a:rPr>
              <a:t>Fifth Outline Level</a:t>
            </a:r>
          </a:p>
          <a:p>
            <a:pPr marL="2351203" lvl="5" indent="-195934">
              <a:spcBef>
                <a:spcPts val="257"/>
              </a:spcBef>
              <a:buClr>
                <a:srgbClr val="000000"/>
              </a:buClr>
              <a:buSzPct val="45000"/>
              <a:buFont typeface="Wingdings" charset="2"/>
              <a:buChar char=""/>
            </a:pPr>
            <a:r>
              <a:rPr lang="en-US" sz="1814" b="0" strike="noStrike" spc="-1">
                <a:latin typeface="Arial"/>
              </a:rPr>
              <a:t>Sixth Outline Level</a:t>
            </a:r>
          </a:p>
          <a:p>
            <a:pPr marL="2743070" lvl="6" indent="-195934">
              <a:spcBef>
                <a:spcPts val="257"/>
              </a:spcBef>
              <a:buClr>
                <a:srgbClr val="000000"/>
              </a:buClr>
              <a:buSzPct val="45000"/>
              <a:buFont typeface="Wingdings" charset="2"/>
              <a:buChar char=""/>
            </a:pPr>
            <a:r>
              <a:rPr lang="en-US" sz="1814" b="0" strike="noStrike" spc="-1">
                <a:latin typeface="Arial"/>
              </a:rPr>
              <a:t>Seventh Outline Level</a:t>
            </a:r>
          </a:p>
        </p:txBody>
      </p:sp>
      <p:sp>
        <p:nvSpPr>
          <p:cNvPr id="45" name="PlaceHolder 3"/>
          <p:cNvSpPr>
            <a:spLocks noGrp="1"/>
          </p:cNvSpPr>
          <p:nvPr>
            <p:ph type="dt"/>
          </p:nvPr>
        </p:nvSpPr>
        <p:spPr>
          <a:xfrm>
            <a:off x="3127054" y="4685192"/>
            <a:ext cx="2898142" cy="354296"/>
          </a:xfrm>
          <a:prstGeom prst="rect">
            <a:avLst/>
          </a:prstGeom>
        </p:spPr>
        <p:txBody>
          <a:bodyPr lIns="0" tIns="0" rIns="0" bIns="0"/>
          <a:lstStyle/>
          <a:p>
            <a:r>
              <a:rPr lang="en-US" sz="1270" b="0" strike="noStrike" spc="-1">
                <a:latin typeface="Times New Roman"/>
              </a:rPr>
              <a:t>&lt;date/time&gt;</a:t>
            </a:r>
          </a:p>
        </p:txBody>
      </p:sp>
      <p:sp>
        <p:nvSpPr>
          <p:cNvPr id="46" name="PlaceHolder 4"/>
          <p:cNvSpPr>
            <a:spLocks noGrp="1"/>
          </p:cNvSpPr>
          <p:nvPr>
            <p:ph type="ftr"/>
          </p:nvPr>
        </p:nvSpPr>
        <p:spPr>
          <a:xfrm>
            <a:off x="6555841" y="4685192"/>
            <a:ext cx="2898142" cy="354296"/>
          </a:xfrm>
          <a:prstGeom prst="rect">
            <a:avLst/>
          </a:prstGeom>
        </p:spPr>
        <p:txBody>
          <a:bodyPr lIns="0" tIns="0" rIns="0" bIns="0"/>
          <a:lstStyle/>
          <a:p>
            <a:pPr algn="ctr"/>
            <a:r>
              <a:rPr lang="en-US" sz="1270" b="0" strike="noStrike" spc="-1">
                <a:latin typeface="Times New Roman"/>
              </a:rPr>
              <a:t>&lt;footer&gt;</a:t>
            </a:r>
          </a:p>
        </p:txBody>
      </p:sp>
      <p:sp>
        <p:nvSpPr>
          <p:cNvPr id="47" name="PlaceHolder 5"/>
          <p:cNvSpPr>
            <a:spLocks noGrp="1"/>
          </p:cNvSpPr>
          <p:nvPr>
            <p:ph type="sldNum"/>
          </p:nvPr>
        </p:nvSpPr>
        <p:spPr>
          <a:xfrm>
            <a:off x="457172" y="4685192"/>
            <a:ext cx="2130093" cy="354296"/>
          </a:xfrm>
          <a:prstGeom prst="rect">
            <a:avLst/>
          </a:prstGeom>
        </p:spPr>
        <p:txBody>
          <a:bodyPr lIns="0" tIns="0" rIns="0" bIns="0"/>
          <a:lstStyle/>
          <a:p>
            <a:pPr algn="r"/>
            <a:fld id="{F96E1345-9771-43B6-AAD0-A2014B76DA8D}" type="slidenum">
              <a:rPr lang="en-US" sz="1270" b="0" strike="noStrike" spc="-1">
                <a:latin typeface="Times New Roman"/>
              </a:rPr>
              <a:t>‹#›</a:t>
            </a:fld>
            <a:endParaRPr lang="en-US" sz="1270" b="0" strike="noStrike" spc="-1">
              <a:latin typeface="Times New Roman"/>
            </a:endParaRPr>
          </a:p>
        </p:txBody>
      </p:sp>
      <p:sp>
        <p:nvSpPr>
          <p:cNvPr id="48" name="CustomShape 6"/>
          <p:cNvSpPr/>
          <p:nvPr/>
        </p:nvSpPr>
        <p:spPr>
          <a:xfrm>
            <a:off x="0" y="0"/>
            <a:ext cx="4561920" cy="5143001"/>
          </a:xfrm>
          <a:prstGeom prst="rect">
            <a:avLst/>
          </a:prstGeom>
          <a:solidFill>
            <a:srgbClr val="004490"/>
          </a:solidFill>
          <a:ln>
            <a:solidFill>
              <a:srgbClr val="3465A4"/>
            </a:solidFill>
          </a:ln>
        </p:spPr>
        <p:style>
          <a:lnRef idx="0">
            <a:scrgbClr r="0" g="0" b="0"/>
          </a:lnRef>
          <a:fillRef idx="0">
            <a:scrgbClr r="0" g="0" b="0"/>
          </a:fillRef>
          <a:effectRef idx="0">
            <a:scrgbClr r="0" g="0" b="0"/>
          </a:effectRef>
          <a:fontRef idx="minor"/>
        </p:style>
        <p:txBody>
          <a:bodyPr/>
          <a:lstStyle/>
          <a:p>
            <a:endParaRPr lang="en-US" sz="1633"/>
          </a:p>
        </p:txBody>
      </p:sp>
      <p:pic>
        <p:nvPicPr>
          <p:cNvPr id="11" name="Picture 10">
            <a:extLst>
              <a:ext uri="{FF2B5EF4-FFF2-40B4-BE49-F238E27FC236}">
                <a16:creationId xmlns:a16="http://schemas.microsoft.com/office/drawing/2014/main" id="{85F02C26-0136-1C44-B591-C8CF15DC1294}"/>
              </a:ext>
            </a:extLst>
          </p:cNvPr>
          <p:cNvPicPr>
            <a:picLocks noChangeAspect="1"/>
          </p:cNvPicPr>
          <p:nvPr userDrawn="1"/>
        </p:nvPicPr>
        <p:blipFill>
          <a:blip r:embed="rId14"/>
          <a:stretch>
            <a:fillRect/>
          </a:stretch>
        </p:blipFill>
        <p:spPr>
          <a:xfrm>
            <a:off x="7847576" y="250768"/>
            <a:ext cx="1013760" cy="414705"/>
          </a:xfrm>
          <a:prstGeom prst="rect">
            <a:avLst/>
          </a:prstGeom>
        </p:spPr>
      </p:pic>
    </p:spTree>
    <p:extLst>
      <p:ext uri="{BB962C8B-B14F-4D97-AF65-F5344CB8AC3E}">
        <p14:creationId xmlns:p14="http://schemas.microsoft.com/office/powerpoint/2010/main" val="663362674"/>
      </p:ext>
    </p:extLst>
  </p:cSld>
  <p:clrMap bg1="lt1" tx1="dk1" bg2="lt2" tx2="dk2" accent1="accent1" accent2="accent2" accent3="accent3" accent4="accent4" accent5="accent5" accent6="accent6" hlink="hlink" folHlink="folHlink"/>
  <p:sldLayoutIdLst>
    <p:sldLayoutId id="2147483783" r:id="rId4"/>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391867" indent="-293900" algn="l" defTabSz="829452" rtl="0" eaLnBrk="1" latinLnBrk="0" hangingPunct="1">
        <a:lnSpc>
          <a:spcPct val="90000"/>
        </a:lnSpc>
        <a:spcBef>
          <a:spcPts val="1285"/>
        </a:spcBef>
        <a:buClr>
          <a:srgbClr val="000000"/>
        </a:buClr>
        <a:buSzPct val="45000"/>
        <a:buFont typeface="Wingdings" charset="2"/>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ME"/>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9.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 name="PlaceHolder 1"/>
          <p:cNvSpPr>
            <a:spLocks noGrp="1"/>
          </p:cNvSpPr>
          <p:nvPr>
            <p:ph type="title"/>
          </p:nvPr>
        </p:nvSpPr>
        <p:spPr>
          <a:xfrm>
            <a:off x="457172" y="205067"/>
            <a:ext cx="8228763" cy="858473"/>
          </a:xfrm>
          <a:prstGeom prst="rect">
            <a:avLst/>
          </a:prstGeom>
        </p:spPr>
        <p:txBody>
          <a:bodyPr lIns="0" tIns="0" rIns="0" bIns="0" anchor="ctr"/>
          <a:lstStyle/>
          <a:p>
            <a:pPr algn="ctr"/>
            <a:r>
              <a:rPr lang="en-US" sz="3991" b="0" strike="noStrike" spc="-1">
                <a:latin typeface="Arial"/>
              </a:rPr>
              <a:t>Click to edit the title text format</a:t>
            </a:r>
          </a:p>
        </p:txBody>
      </p:sp>
      <p:sp>
        <p:nvSpPr>
          <p:cNvPr id="87" name="PlaceHolder 2"/>
          <p:cNvSpPr>
            <a:spLocks noGrp="1"/>
          </p:cNvSpPr>
          <p:nvPr>
            <p:ph type="body"/>
          </p:nvPr>
        </p:nvSpPr>
        <p:spPr>
          <a:xfrm>
            <a:off x="457172" y="1203299"/>
            <a:ext cx="8228763" cy="2982614"/>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903" b="0" strike="noStrike" spc="-1">
                <a:latin typeface="Arial"/>
              </a:rPr>
              <a:t>Click to edit the outline text format</a:t>
            </a:r>
          </a:p>
          <a:p>
            <a:pPr marL="783734" lvl="1" indent="-293900">
              <a:spcBef>
                <a:spcPts val="1029"/>
              </a:spcBef>
              <a:buClr>
                <a:srgbClr val="000000"/>
              </a:buClr>
              <a:buSzPct val="75000"/>
              <a:buFont typeface="Symbol" charset="2"/>
              <a:buChar char=""/>
            </a:pPr>
            <a:r>
              <a:rPr lang="en-US" sz="2540" b="0" strike="noStrike" spc="-1">
                <a:latin typeface="Arial"/>
              </a:rPr>
              <a:t>Second Outline Level</a:t>
            </a:r>
          </a:p>
          <a:p>
            <a:pPr marL="1175602" lvl="2" indent="-261245">
              <a:spcBef>
                <a:spcPts val="771"/>
              </a:spcBef>
              <a:buClr>
                <a:srgbClr val="000000"/>
              </a:buClr>
              <a:buSzPct val="45000"/>
              <a:buFont typeface="Wingdings" charset="2"/>
              <a:buChar char=""/>
            </a:pPr>
            <a:r>
              <a:rPr lang="en-US" sz="2177" b="0" strike="noStrike" spc="-1">
                <a:latin typeface="Arial"/>
              </a:rPr>
              <a:t>Third Outline Level</a:t>
            </a:r>
          </a:p>
          <a:p>
            <a:pPr marL="1567469" lvl="3" indent="-195934">
              <a:spcBef>
                <a:spcPts val="514"/>
              </a:spcBef>
              <a:buClr>
                <a:srgbClr val="000000"/>
              </a:buClr>
              <a:buSzPct val="75000"/>
              <a:buFont typeface="Symbol" charset="2"/>
              <a:buChar char=""/>
            </a:pPr>
            <a:r>
              <a:rPr lang="en-US" sz="1814" b="0" strike="noStrike" spc="-1">
                <a:latin typeface="Arial"/>
              </a:rPr>
              <a:t>Fourth Outline Level</a:t>
            </a:r>
          </a:p>
          <a:p>
            <a:pPr marL="1959336" lvl="4" indent="-195934">
              <a:spcBef>
                <a:spcPts val="257"/>
              </a:spcBef>
              <a:buClr>
                <a:srgbClr val="000000"/>
              </a:buClr>
              <a:buSzPct val="45000"/>
              <a:buFont typeface="Wingdings" charset="2"/>
              <a:buChar char=""/>
            </a:pPr>
            <a:r>
              <a:rPr lang="en-US" sz="1814" b="0" strike="noStrike" spc="-1">
                <a:latin typeface="Arial"/>
              </a:rPr>
              <a:t>Fifth Outline Level</a:t>
            </a:r>
          </a:p>
          <a:p>
            <a:pPr marL="2351203" lvl="5" indent="-195934">
              <a:spcBef>
                <a:spcPts val="257"/>
              </a:spcBef>
              <a:buClr>
                <a:srgbClr val="000000"/>
              </a:buClr>
              <a:buSzPct val="45000"/>
              <a:buFont typeface="Wingdings" charset="2"/>
              <a:buChar char=""/>
            </a:pPr>
            <a:r>
              <a:rPr lang="en-US" sz="1814" b="0" strike="noStrike" spc="-1">
                <a:latin typeface="Arial"/>
              </a:rPr>
              <a:t>Sixth Outline Level</a:t>
            </a:r>
          </a:p>
          <a:p>
            <a:pPr marL="2743070" lvl="6" indent="-195934">
              <a:spcBef>
                <a:spcPts val="257"/>
              </a:spcBef>
              <a:buClr>
                <a:srgbClr val="000000"/>
              </a:buClr>
              <a:buSzPct val="45000"/>
              <a:buFont typeface="Wingdings" charset="2"/>
              <a:buChar char=""/>
            </a:pPr>
            <a:r>
              <a:rPr lang="en-US" sz="1814" b="0" strike="noStrike" spc="-1">
                <a:latin typeface="Arial"/>
              </a:rPr>
              <a:t>Seventh Outline Level</a:t>
            </a:r>
          </a:p>
        </p:txBody>
      </p:sp>
      <p:sp>
        <p:nvSpPr>
          <p:cNvPr id="88" name="PlaceHolder 3"/>
          <p:cNvSpPr>
            <a:spLocks noGrp="1"/>
          </p:cNvSpPr>
          <p:nvPr>
            <p:ph type="dt"/>
          </p:nvPr>
        </p:nvSpPr>
        <p:spPr>
          <a:xfrm>
            <a:off x="3127054" y="4685192"/>
            <a:ext cx="2898142" cy="354296"/>
          </a:xfrm>
          <a:prstGeom prst="rect">
            <a:avLst/>
          </a:prstGeom>
        </p:spPr>
        <p:txBody>
          <a:bodyPr lIns="0" tIns="0" rIns="0" bIns="0"/>
          <a:lstStyle/>
          <a:p>
            <a:r>
              <a:rPr lang="en-US" sz="1270" b="0" strike="noStrike" spc="-1">
                <a:latin typeface="Times New Roman"/>
              </a:rPr>
              <a:t>&lt;date/time&gt;</a:t>
            </a:r>
          </a:p>
        </p:txBody>
      </p:sp>
      <p:sp>
        <p:nvSpPr>
          <p:cNvPr id="89" name="PlaceHolder 4"/>
          <p:cNvSpPr>
            <a:spLocks noGrp="1"/>
          </p:cNvSpPr>
          <p:nvPr>
            <p:ph type="ftr"/>
          </p:nvPr>
        </p:nvSpPr>
        <p:spPr>
          <a:xfrm>
            <a:off x="6555841" y="4685192"/>
            <a:ext cx="2898142" cy="354296"/>
          </a:xfrm>
          <a:prstGeom prst="rect">
            <a:avLst/>
          </a:prstGeom>
        </p:spPr>
        <p:txBody>
          <a:bodyPr lIns="0" tIns="0" rIns="0" bIns="0"/>
          <a:lstStyle/>
          <a:p>
            <a:pPr algn="ctr"/>
            <a:r>
              <a:rPr lang="en-US" sz="1270" b="0" strike="noStrike" spc="-1">
                <a:latin typeface="Times New Roman"/>
              </a:rPr>
              <a:t>&lt;footer&gt;</a:t>
            </a:r>
          </a:p>
        </p:txBody>
      </p:sp>
      <p:sp>
        <p:nvSpPr>
          <p:cNvPr id="90" name="PlaceHolder 5"/>
          <p:cNvSpPr>
            <a:spLocks noGrp="1"/>
          </p:cNvSpPr>
          <p:nvPr>
            <p:ph type="sldNum"/>
          </p:nvPr>
        </p:nvSpPr>
        <p:spPr>
          <a:xfrm>
            <a:off x="457172" y="4685192"/>
            <a:ext cx="2130093" cy="354296"/>
          </a:xfrm>
          <a:prstGeom prst="rect">
            <a:avLst/>
          </a:prstGeom>
        </p:spPr>
        <p:txBody>
          <a:bodyPr lIns="0" tIns="0" rIns="0" bIns="0"/>
          <a:lstStyle/>
          <a:p>
            <a:pPr algn="r"/>
            <a:fld id="{0D12D8BC-EEDC-4597-8890-B819C1E7BBC0}" type="slidenum">
              <a:rPr lang="en-US" sz="1270" b="0" strike="noStrike" spc="-1">
                <a:latin typeface="Times New Roman"/>
              </a:rPr>
              <a:t>‹#›</a:t>
            </a:fld>
            <a:endParaRPr lang="en-US" sz="1270" b="0" strike="noStrike" spc="-1">
              <a:latin typeface="Times New Roman"/>
            </a:endParaRPr>
          </a:p>
        </p:txBody>
      </p:sp>
      <p:sp>
        <p:nvSpPr>
          <p:cNvPr id="92" name="CustomShape 6"/>
          <p:cNvSpPr/>
          <p:nvPr/>
        </p:nvSpPr>
        <p:spPr>
          <a:xfrm>
            <a:off x="0" y="165882"/>
            <a:ext cx="7630848" cy="580588"/>
          </a:xfrm>
          <a:prstGeom prst="rect">
            <a:avLst/>
          </a:prstGeom>
          <a:solidFill>
            <a:srgbClr val="004490"/>
          </a:solidFill>
          <a:ln>
            <a:solidFill>
              <a:srgbClr val="3465A4"/>
            </a:solidFill>
          </a:ln>
        </p:spPr>
        <p:style>
          <a:lnRef idx="0">
            <a:scrgbClr r="0" g="0" b="0"/>
          </a:lnRef>
          <a:fillRef idx="0">
            <a:scrgbClr r="0" g="0" b="0"/>
          </a:fillRef>
          <a:effectRef idx="0">
            <a:scrgbClr r="0" g="0" b="0"/>
          </a:effectRef>
          <a:fontRef idx="minor"/>
        </p:style>
        <p:txBody>
          <a:bodyPr/>
          <a:lstStyle/>
          <a:p>
            <a:endParaRPr lang="en-US" sz="1633"/>
          </a:p>
        </p:txBody>
      </p:sp>
      <p:pic>
        <p:nvPicPr>
          <p:cNvPr id="10" name="Picture 9">
            <a:extLst>
              <a:ext uri="{FF2B5EF4-FFF2-40B4-BE49-F238E27FC236}">
                <a16:creationId xmlns:a16="http://schemas.microsoft.com/office/drawing/2014/main" id="{A0733EAD-061C-7A4D-BAC3-269E2F937063}"/>
              </a:ext>
            </a:extLst>
          </p:cNvPr>
          <p:cNvPicPr>
            <a:picLocks noChangeAspect="1"/>
          </p:cNvPicPr>
          <p:nvPr userDrawn="1"/>
        </p:nvPicPr>
        <p:blipFill>
          <a:blip r:embed="rId14"/>
          <a:stretch>
            <a:fillRect/>
          </a:stretch>
        </p:blipFill>
        <p:spPr>
          <a:xfrm>
            <a:off x="7847576" y="250768"/>
            <a:ext cx="1013760" cy="414705"/>
          </a:xfrm>
          <a:prstGeom prst="rect">
            <a:avLst/>
          </a:prstGeom>
        </p:spPr>
      </p:pic>
    </p:spTree>
    <p:extLst>
      <p:ext uri="{BB962C8B-B14F-4D97-AF65-F5344CB8AC3E}">
        <p14:creationId xmlns:p14="http://schemas.microsoft.com/office/powerpoint/2010/main" val="2803792279"/>
      </p:ext>
    </p:extLst>
  </p:cSld>
  <p:clrMap bg1="lt1" tx1="dk1" bg2="lt2" tx2="dk2" accent1="accent1" accent2="accent2" accent3="accent3" accent4="accent4" accent5="accent5" accent6="accent6" hlink="hlink" folHlink="folHlink"/>
  <p:sldLayoutIdLst>
    <p:sldLayoutId id="2147483796" r:id="rId4"/>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391867" indent="-293900" algn="l" defTabSz="829452" rtl="0" eaLnBrk="1" latinLnBrk="0" hangingPunct="1">
        <a:lnSpc>
          <a:spcPct val="90000"/>
        </a:lnSpc>
        <a:spcBef>
          <a:spcPts val="1285"/>
        </a:spcBef>
        <a:buClr>
          <a:srgbClr val="000000"/>
        </a:buClr>
        <a:buSzPct val="45000"/>
        <a:buFont typeface="Wingdings" charset="2"/>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ME"/>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0.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00.xml.rels>&#65279;<?xml version="1.0" encoding="utf-8"?><Relationships xmlns="http://schemas.openxmlformats.org/package/2006/relationships"><Relationship Type="http://schemas.openxmlformats.org/officeDocument/2006/relationships/image" Target="/ppt/media/image198.png" Id="rId8" /><Relationship Type="http://schemas.openxmlformats.org/officeDocument/2006/relationships/image" Target="/ppt/media/image118.png" Id="rId3" /><Relationship Type="http://schemas.openxmlformats.org/officeDocument/2006/relationships/image" Target="/ppt/media/image197.jpeg" Id="rId7" /><Relationship Type="http://schemas.openxmlformats.org/officeDocument/2006/relationships/image" Target="/ppt/media/image117.jpeg" Id="rId2" /><Relationship Type="http://schemas.openxmlformats.org/officeDocument/2006/relationships/slideLayout" Target="/ppt/slideLayouts/slideLayout174.xml" Id="rId1" /><Relationship Type="http://schemas.openxmlformats.org/officeDocument/2006/relationships/image" Target="/ppt/media/image196.jpeg" Id="rId6" /><Relationship Type="http://schemas.openxmlformats.org/officeDocument/2006/relationships/image" Target="/ppt/media/image195.jpeg" Id="rId5" /><Relationship Type="http://schemas.openxmlformats.org/officeDocument/2006/relationships/image" Target="/ppt/media/image119.svg" Id="rId4" /></Relationships>
</file>

<file path=ppt/slides/_rels/slide101.xml.rels>&#65279;<?xml version="1.0" encoding="utf-8"?><Relationships xmlns="http://schemas.openxmlformats.org/package/2006/relationships"><Relationship Type="http://schemas.openxmlformats.org/officeDocument/2006/relationships/image" Target="/ppt/media/image231.png" Id="rId2" /><Relationship Type="http://schemas.openxmlformats.org/officeDocument/2006/relationships/slideLayout" Target="/ppt/slideLayouts/slideLayout67.xml" Id="rId1" /></Relationships>
</file>

<file path=ppt/slides/_rels/slide102.xml.rels>&#65279;<?xml version="1.0" encoding="utf-8"?><Relationships xmlns="http://schemas.openxmlformats.org/package/2006/relationships"><Relationship Type="http://schemas.openxmlformats.org/officeDocument/2006/relationships/image" Target="/ppt/media/image232.png" Id="rId3" /><Relationship Type="http://schemas.openxmlformats.org/officeDocument/2006/relationships/notesSlide" Target="/ppt/notesSlides/notesSlide31.xml" Id="rId2" /><Relationship Type="http://schemas.openxmlformats.org/officeDocument/2006/relationships/slideLayout" Target="/ppt/slideLayouts/slideLayout81.xml" Id="rId1" /><Relationship Type="http://schemas.openxmlformats.org/officeDocument/2006/relationships/image" Target="/ppt/media/image233.png" Id="rId4" /></Relationships>
</file>

<file path=ppt/slides/_rels/slide103.xml.rels>&#65279;<?xml version="1.0" encoding="utf-8"?><Relationships xmlns="http://schemas.openxmlformats.org/package/2006/relationships"><Relationship Type="http://schemas.openxmlformats.org/officeDocument/2006/relationships/image" Target="/ppt/media/image232.png" Id="rId3" /><Relationship Type="http://schemas.openxmlformats.org/officeDocument/2006/relationships/notesSlide" Target="/ppt/notesSlides/notesSlide32.xml" Id="rId2" /><Relationship Type="http://schemas.openxmlformats.org/officeDocument/2006/relationships/slideLayout" Target="/ppt/slideLayouts/slideLayout81.xml" Id="rId1" /><Relationship Type="http://schemas.openxmlformats.org/officeDocument/2006/relationships/image" Target="/ppt/media/image234.jpeg" Id="rId4" /></Relationships>
</file>

<file path=ppt/slides/_rels/slide104.xml.rels>&#65279;<?xml version="1.0" encoding="utf-8"?><Relationships xmlns="http://schemas.openxmlformats.org/package/2006/relationships"><Relationship Type="http://schemas.openxmlformats.org/officeDocument/2006/relationships/image" Target="/ppt/media/image232.png" Id="rId3" /><Relationship Type="http://schemas.openxmlformats.org/officeDocument/2006/relationships/notesSlide" Target="/ppt/notesSlides/notesSlide33.xml" Id="rId2" /><Relationship Type="http://schemas.openxmlformats.org/officeDocument/2006/relationships/slideLayout" Target="/ppt/slideLayouts/slideLayout93.xml" Id="rId1" /></Relationships>
</file>

<file path=ppt/slides/_rels/slide105.xml.rels>&#65279;<?xml version="1.0" encoding="utf-8"?><Relationships xmlns="http://schemas.openxmlformats.org/package/2006/relationships"><Relationship Type="http://schemas.openxmlformats.org/officeDocument/2006/relationships/image" Target="/ppt/media/image232.png" Id="rId2" /><Relationship Type="http://schemas.openxmlformats.org/officeDocument/2006/relationships/slideLayout" Target="/ppt/slideLayouts/slideLayout93.xml" Id="rId1" /><Relationship Type="http://schemas.openxmlformats.org/officeDocument/2006/relationships/hyperlink" Target="https://green-inland-ports.eu/" TargetMode="External" Id="rId3" /><Relationship Type="http://schemas.openxmlformats.org/officeDocument/2006/relationships/hyperlink" Target="https://www.viadonau.org/en/company/project-database/fairway-danube-ii" TargetMode="External" Id="rId5" /><Relationship Type="http://schemas.openxmlformats.org/officeDocument/2006/relationships/hyperlink" Target="https://project-merlin.eu/" TargetMode="External" Id="rId4" /></Relationships>
</file>

<file path=ppt/slides/_rels/slide106.xml.rels>&#65279;<?xml version="1.0" encoding="utf-8"?><Relationships xmlns="http://schemas.openxmlformats.org/package/2006/relationships"><Relationship Type="http://schemas.openxmlformats.org/officeDocument/2006/relationships/image" Target="/ppt/media/image231.png" Id="rId3" /><Relationship Type="http://schemas.openxmlformats.org/officeDocument/2006/relationships/notesSlide" Target="/ppt/notesSlides/notesSlide34.xml" Id="rId2" /><Relationship Type="http://schemas.openxmlformats.org/officeDocument/2006/relationships/slideLayout" Target="/ppt/slideLayouts/slideLayout67.xml" Id="rId1" /></Relationships>
</file>

<file path=ppt/slides/_rels/slide107.xml.rels>&#65279;<?xml version="1.0" encoding="utf-8"?><Relationships xmlns="http://schemas.openxmlformats.org/package/2006/relationships"><Relationship Type="http://schemas.openxmlformats.org/officeDocument/2006/relationships/image" Target="/ppt/media/image235.png" Id="rId2" /><Relationship Type="http://schemas.openxmlformats.org/officeDocument/2006/relationships/slideLayout" Target="/ppt/slideLayouts/slideLayout32.xml" Id="rId1" /></Relationships>
</file>

<file path=ppt/slides/_rels/slide108.xml.rels>&#65279;<?xml version="1.0" encoding="utf-8"?><Relationships xmlns="http://schemas.openxmlformats.org/package/2006/relationships"><Relationship Type="http://schemas.openxmlformats.org/officeDocument/2006/relationships/image" Target="/ppt/media/image236.png" Id="rId3" /><Relationship Type="http://schemas.openxmlformats.org/officeDocument/2006/relationships/image" Target="/ppt/media/image96.png" Id="rId2" /><Relationship Type="http://schemas.openxmlformats.org/officeDocument/2006/relationships/slideLayout" Target="/ppt/slideLayouts/slideLayout32.xml" Id="rId1" /></Relationships>
</file>

<file path=ppt/slides/_rels/slide10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68.xml" Id="rId1" /></Relationships>
</file>

<file path=ppt/slides/_rels/slide11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11.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12.xml.rels>&#65279;<?xml version="1.0" encoding="utf-8"?><Relationships xmlns="http://schemas.openxmlformats.org/package/2006/relationships"><Relationship Type="http://schemas.openxmlformats.org/officeDocument/2006/relationships/image" Target="/ppt/media/image72.png" Id="rId2" /><Relationship Type="http://schemas.openxmlformats.org/officeDocument/2006/relationships/slideLayout" Target="/ppt/slideLayouts/slideLayout30.xml" Id="rId1" /></Relationships>
</file>

<file path=ppt/slides/_rels/slide113.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14.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15.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16.xml.rels>&#65279;<?xml version="1.0" encoding="utf-8"?><Relationships xmlns="http://schemas.openxmlformats.org/package/2006/relationships"><Relationship Type="http://schemas.openxmlformats.org/officeDocument/2006/relationships/slideLayout" Target="/ppt/slideLayouts/slideLayout188.xml" Id="rId1" /></Relationships>
</file>

<file path=ppt/slides/_rels/slide117.xml.rels>&#65279;<?xml version="1.0" encoding="utf-8"?><Relationships xmlns="http://schemas.openxmlformats.org/package/2006/relationships"><Relationship Type="http://schemas.openxmlformats.org/officeDocument/2006/relationships/slideLayout" Target="/ppt/slideLayouts/slideLayout191.xml" Id="rId1" /></Relationships>
</file>

<file path=ppt/slides/_rels/slide118.xml.rels>&#65279;<?xml version="1.0" encoding="utf-8"?><Relationships xmlns="http://schemas.openxmlformats.org/package/2006/relationships"><Relationship Type="http://schemas.openxmlformats.org/officeDocument/2006/relationships/image" Target="/ppt/media/image237.jpeg" Id="rId2" /><Relationship Type="http://schemas.openxmlformats.org/officeDocument/2006/relationships/slideLayout" Target="/ppt/slideLayouts/slideLayout196.xml" Id="rId1" /></Relationships>
</file>

<file path=ppt/slides/_rels/slide119.xml.rels>&#65279;<?xml version="1.0" encoding="utf-8"?><Relationships xmlns="http://schemas.openxmlformats.org/package/2006/relationships"><Relationship Type="http://schemas.openxmlformats.org/officeDocument/2006/relationships/image" Target="/ppt/media/image238.jpeg" Id="rId2" /><Relationship Type="http://schemas.openxmlformats.org/officeDocument/2006/relationships/slideLayout" Target="/ppt/slideLayouts/slideLayout196.xml" Id="rId1" /></Relationships>
</file>

<file path=ppt/slides/_rels/slide12.xml.rels>&#65279;<?xml version="1.0" encoding="utf-8"?><Relationships xmlns="http://schemas.openxmlformats.org/package/2006/relationships"><Relationship Type="http://schemas.openxmlformats.org/officeDocument/2006/relationships/slideLayout" Target="/ppt/slideLayouts/slideLayout170.xml" Id="rId1" /></Relationships>
</file>

<file path=ppt/slides/_rels/slide120.xml.rels>&#65279;<?xml version="1.0" encoding="utf-8"?><Relationships xmlns="http://schemas.openxmlformats.org/package/2006/relationships"><Relationship Type="http://schemas.openxmlformats.org/officeDocument/2006/relationships/image" Target="/ppt/media/image239.jpeg" Id="rId2" /><Relationship Type="http://schemas.openxmlformats.org/officeDocument/2006/relationships/slideLayout" Target="/ppt/slideLayouts/slideLayout196.xml" Id="rId1" /></Relationships>
</file>

<file path=ppt/slides/_rels/slide121.xml.rels>&#65279;<?xml version="1.0" encoding="utf-8"?><Relationships xmlns="http://schemas.openxmlformats.org/package/2006/relationships"><Relationship Type="http://schemas.openxmlformats.org/officeDocument/2006/relationships/image" Target="/ppt/media/image240.jpeg" Id="rId2" /><Relationship Type="http://schemas.openxmlformats.org/officeDocument/2006/relationships/slideLayout" Target="/ppt/slideLayouts/slideLayout196.xml" Id="rId1" /></Relationships>
</file>

<file path=ppt/slides/_rels/slide122.xml.rels>&#65279;<?xml version="1.0" encoding="utf-8"?><Relationships xmlns="http://schemas.openxmlformats.org/package/2006/relationships"><Relationship Type="http://schemas.openxmlformats.org/officeDocument/2006/relationships/image" Target="/ppt/media/image241.jpeg" Id="rId2" /><Relationship Type="http://schemas.openxmlformats.org/officeDocument/2006/relationships/slideLayout" Target="/ppt/slideLayouts/slideLayout196.xml" Id="rId1" /></Relationships>
</file>

<file path=ppt/slides/_rels/slide123.xml.rels>&#65279;<?xml version="1.0" encoding="utf-8"?><Relationships xmlns="http://schemas.openxmlformats.org/package/2006/relationships"><Relationship Type="http://schemas.openxmlformats.org/officeDocument/2006/relationships/image" Target="/ppt/media/image242.jpeg" Id="rId2" /><Relationship Type="http://schemas.openxmlformats.org/officeDocument/2006/relationships/slideLayout" Target="/ppt/slideLayouts/slideLayout196.xml" Id="rId1" /></Relationships>
</file>

<file path=ppt/slides/_rels/slide124.xml.rels>&#65279;<?xml version="1.0" encoding="utf-8"?><Relationships xmlns="http://schemas.openxmlformats.org/package/2006/relationships"><Relationship Type="http://schemas.openxmlformats.org/officeDocument/2006/relationships/slideLayout" Target="/ppt/slideLayouts/slideLayout236.xml" Id="rId1" /></Relationships>
</file>

<file path=ppt/slides/_rels/slide125.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26.xml.rels>&#65279;<?xml version="1.0" encoding="utf-8"?><Relationships xmlns="http://schemas.openxmlformats.org/package/2006/relationships"><Relationship Type="http://schemas.openxmlformats.org/officeDocument/2006/relationships/image" Target="/ppt/media/image92.png" Id="rId3" /><Relationship Type="http://schemas.openxmlformats.org/officeDocument/2006/relationships/notesSlide" Target="/ppt/notesSlides/notesSlide35.xml" Id="rId2" /><Relationship Type="http://schemas.openxmlformats.org/officeDocument/2006/relationships/slideLayout" Target="/ppt/slideLayouts/slideLayout32.xml" Id="rId1" /><Relationship Type="http://schemas.openxmlformats.org/officeDocument/2006/relationships/image" Target="/ppt/media/image95.png" Id="rId6" /><Relationship Type="http://schemas.openxmlformats.org/officeDocument/2006/relationships/image" Target="/ppt/media/image94.png" Id="rId5" /><Relationship Type="http://schemas.openxmlformats.org/officeDocument/2006/relationships/image" Target="/ppt/media/image93.png" Id="rId4" /></Relationships>
</file>

<file path=ppt/slides/_rels/slide127.xml.rels>&#65279;<?xml version="1.0" encoding="utf-8"?><Relationships xmlns="http://schemas.openxmlformats.org/package/2006/relationships"><Relationship Type="http://schemas.openxmlformats.org/officeDocument/2006/relationships/image" Target="/ppt/media/image243.jpeg" Id="rId2" /><Relationship Type="http://schemas.openxmlformats.org/officeDocument/2006/relationships/slideLayout" Target="/ppt/slideLayouts/slideLayout104.xml" Id="rId1" /></Relationships>
</file>

<file path=ppt/slides/_rels/slide128.xml.rels>&#65279;<?xml version="1.0" encoding="utf-8"?><Relationships xmlns="http://schemas.openxmlformats.org/package/2006/relationships"><Relationship Type="http://schemas.openxmlformats.org/officeDocument/2006/relationships/image" Target="/ppt/media/image245.svg" Id="rId3" /><Relationship Type="http://schemas.openxmlformats.org/officeDocument/2006/relationships/image" Target="/ppt/media/image244.png" Id="rId2" /><Relationship Type="http://schemas.openxmlformats.org/officeDocument/2006/relationships/slideLayout" Target="/ppt/slideLayouts/slideLayout108.xml" Id="rId1" /><Relationship Type="http://schemas.openxmlformats.org/officeDocument/2006/relationships/image" Target="/ppt/media/image246.png" Id="rId4" /></Relationships>
</file>

<file path=ppt/slides/_rels/slide129.xml.rels>&#65279;<?xml version="1.0" encoding="utf-8"?><Relationships xmlns="http://schemas.openxmlformats.org/package/2006/relationships"><Relationship Type="http://schemas.openxmlformats.org/officeDocument/2006/relationships/notesSlide" Target="/ppt/notesSlides/notesSlide36.xml" Id="rId2" /><Relationship Type="http://schemas.openxmlformats.org/officeDocument/2006/relationships/slideLayout" Target="/ppt/slideLayouts/slideLayout112.xml" Id="rId1" /></Relationships>
</file>

<file path=ppt/slides/_rels/slide13.xml.rels>&#65279;<?xml version="1.0" encoding="utf-8"?><Relationships xmlns="http://schemas.openxmlformats.org/package/2006/relationships"><Relationship Type="http://schemas.openxmlformats.org/officeDocument/2006/relationships/slideLayout" Target="/ppt/slideLayouts/slideLayout170.xml" Id="rId1" /></Relationships>
</file>

<file path=ppt/slides/_rels/slide130.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37.xml" Id="rId2" /><Relationship Type="http://schemas.openxmlformats.org/officeDocument/2006/relationships/slideLayout" Target="/ppt/slideLayouts/slideLayout110.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_rels/slide131.xml.rels>&#65279;<?xml version="1.0" encoding="utf-8"?><Relationships xmlns="http://schemas.openxmlformats.org/package/2006/relationships"><Relationship Type="http://schemas.openxmlformats.org/officeDocument/2006/relationships/slideLayout" Target="/ppt/slideLayouts/slideLayout112.xml" Id="rId1" /></Relationships>
</file>

<file path=ppt/slides/_rels/slide132.xml.rels>&#65279;<?xml version="1.0" encoding="utf-8"?><Relationships xmlns="http://schemas.openxmlformats.org/package/2006/relationships"><Relationship Type="http://schemas.openxmlformats.org/officeDocument/2006/relationships/slideLayout" Target="/ppt/slideLayouts/slideLayout113.xml" Id="rId1" /></Relationships>
</file>

<file path=ppt/slides/_rels/slide133.xml.rels>&#65279;<?xml version="1.0" encoding="utf-8"?><Relationships xmlns="http://schemas.openxmlformats.org/package/2006/relationships"><Relationship Type="http://schemas.openxmlformats.org/officeDocument/2006/relationships/slideLayout" Target="/ppt/slideLayouts/slideLayout113.xml" Id="rId1" /></Relationships>
</file>

<file path=ppt/slides/_rels/slide134.xml.rels>&#65279;<?xml version="1.0" encoding="utf-8"?><Relationships xmlns="http://schemas.openxmlformats.org/package/2006/relationships"><Relationship Type="http://schemas.openxmlformats.org/officeDocument/2006/relationships/slideLayout" Target="/ppt/slideLayouts/slideLayout110.xml" Id="rId1" /></Relationships>
</file>

<file path=ppt/slides/_rels/slide135.xml.rels>&#65279;<?xml version="1.0" encoding="utf-8"?><Relationships xmlns="http://schemas.openxmlformats.org/package/2006/relationships"><Relationship Type="http://schemas.openxmlformats.org/officeDocument/2006/relationships/slideLayout" Target="/ppt/slideLayouts/slideLayout110.xml" Id="rId1" /></Relationships>
</file>

<file path=ppt/slides/_rels/slide136.xml.rels>&#65279;<?xml version="1.0" encoding="utf-8"?><Relationships xmlns="http://schemas.openxmlformats.org/package/2006/relationships"><Relationship Type="http://schemas.openxmlformats.org/officeDocument/2006/relationships/slideLayout" Target="/ppt/slideLayouts/slideLayout110.xml" Id="rId1" /></Relationships>
</file>

<file path=ppt/slides/_rels/slide137.xml.rels>&#65279;<?xml version="1.0" encoding="utf-8"?><Relationships xmlns="http://schemas.openxmlformats.org/package/2006/relationships"><Relationship Type="http://schemas.openxmlformats.org/officeDocument/2006/relationships/image" Target="/ppt/media/image247.jpeg" Id="rId3" /><Relationship Type="http://schemas.openxmlformats.org/officeDocument/2006/relationships/notesSlide" Target="/ppt/notesSlides/notesSlide38.xml" Id="rId2" /><Relationship Type="http://schemas.openxmlformats.org/officeDocument/2006/relationships/slideLayout" Target="/ppt/slideLayouts/slideLayout112.xml" Id="rId1" /></Relationships>
</file>

<file path=ppt/slides/_rels/slide138.xml.rels>&#65279;<?xml version="1.0" encoding="utf-8"?><Relationships xmlns="http://schemas.openxmlformats.org/package/2006/relationships"><Relationship Type="http://schemas.openxmlformats.org/officeDocument/2006/relationships/slideLayout" Target="/ppt/slideLayouts/slideLayout112.xml" Id="rId1" /></Relationships>
</file>

<file path=ppt/slides/_rels/slide139.xml.rels>&#65279;<?xml version="1.0" encoding="utf-8"?><Relationships xmlns="http://schemas.openxmlformats.org/package/2006/relationships"><Relationship Type="http://schemas.openxmlformats.org/officeDocument/2006/relationships/diagramData" Target="/ppt/diagrams/data2.xml" Id="rId3" /><Relationship Type="http://schemas.microsoft.com/office/2007/relationships/diagramDrawing" Target="/ppt/diagrams/drawing2.xml" Id="rId7" /><Relationship Type="http://schemas.openxmlformats.org/officeDocument/2006/relationships/notesSlide" Target="/ppt/notesSlides/notesSlide39.xml" Id="rId2" /><Relationship Type="http://schemas.openxmlformats.org/officeDocument/2006/relationships/slideLayout" Target="/ppt/slideLayouts/slideLayout119.xml" Id="rId1" /><Relationship Type="http://schemas.openxmlformats.org/officeDocument/2006/relationships/diagramColors" Target="/ppt/diagrams/colors2.xml" Id="rId6" /><Relationship Type="http://schemas.openxmlformats.org/officeDocument/2006/relationships/diagramQuickStyle" Target="/ppt/diagrams/quickStyle2.xml" Id="rId5" /><Relationship Type="http://schemas.openxmlformats.org/officeDocument/2006/relationships/diagramLayout" Target="/ppt/diagrams/layout2.xml" Id="rId4" /></Relationships>
</file>

<file path=ppt/slides/_rels/slide14.xml.rels>&#65279;<?xml version="1.0" encoding="utf-8"?><Relationships xmlns="http://schemas.openxmlformats.org/package/2006/relationships"><Relationship Type="http://schemas.openxmlformats.org/officeDocument/2006/relationships/image" Target="/ppt/media/image81.jpeg" Id="rId8" /><Relationship Type="http://schemas.openxmlformats.org/officeDocument/2006/relationships/image" Target="/ppt/media/image76.png" Id="rId3" /><Relationship Type="http://schemas.openxmlformats.org/officeDocument/2006/relationships/image" Target="/ppt/media/image80.jpeg" Id="rId7" /><Relationship Type="http://schemas.openxmlformats.org/officeDocument/2006/relationships/image" Target="/ppt/media/image75.png" Id="rId2" /><Relationship Type="http://schemas.openxmlformats.org/officeDocument/2006/relationships/slideLayout" Target="/ppt/slideLayouts/slideLayout171.xml" Id="rId1" /><Relationship Type="http://schemas.openxmlformats.org/officeDocument/2006/relationships/image" Target="/ppt/media/image79.jpeg" Id="rId6" /><Relationship Type="http://schemas.openxmlformats.org/officeDocument/2006/relationships/image" Target="/ppt/media/image78.jpeg" Id="rId5" /><Relationship Type="http://schemas.openxmlformats.org/officeDocument/2006/relationships/image" Target="/ppt/media/image77.jpeg" Id="rId4" /></Relationships>
</file>

<file path=ppt/slides/_rels/slide140.xml.rels>&#65279;<?xml version="1.0" encoding="utf-8"?><Relationships xmlns="http://schemas.openxmlformats.org/package/2006/relationships"><Relationship Type="http://schemas.openxmlformats.org/officeDocument/2006/relationships/notesSlide" Target="/ppt/notesSlides/notesSlide40.xml" Id="rId2" /><Relationship Type="http://schemas.openxmlformats.org/officeDocument/2006/relationships/slideLayout" Target="/ppt/slideLayouts/slideLayout112.xml" Id="rId1" /></Relationships>
</file>

<file path=ppt/slides/_rels/slide141.xml.rels>&#65279;<?xml version="1.0" encoding="utf-8"?><Relationships xmlns="http://schemas.openxmlformats.org/package/2006/relationships"><Relationship Type="http://schemas.openxmlformats.org/officeDocument/2006/relationships/image" Target="/ppt/media/image248.png" Id="rId2" /><Relationship Type="http://schemas.openxmlformats.org/officeDocument/2006/relationships/slideLayout" Target="/ppt/slideLayouts/slideLayout113.xml" Id="rId1" /></Relationships>
</file>

<file path=ppt/slides/_rels/slide142.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143.xml.rels>&#65279;<?xml version="1.0" encoding="utf-8"?><Relationships xmlns="http://schemas.openxmlformats.org/package/2006/relationships"><Relationship Type="http://schemas.openxmlformats.org/officeDocument/2006/relationships/image" Target="/ppt/media/image249.png" Id="rId2" /><Relationship Type="http://schemas.openxmlformats.org/officeDocument/2006/relationships/slideLayout" Target="/ppt/slideLayouts/slideLayout36.xml" Id="rId1" /></Relationships>
</file>

<file path=ppt/slides/_rels/slide144.xml.rels>&#65279;<?xml version="1.0" encoding="utf-8"?><Relationships xmlns="http://schemas.openxmlformats.org/package/2006/relationships"><Relationship Type="http://schemas.openxmlformats.org/officeDocument/2006/relationships/image" Target="/ppt/media/image250.jpeg" Id="rId2" /><Relationship Type="http://schemas.openxmlformats.org/officeDocument/2006/relationships/slideLayout" Target="/ppt/slideLayouts/slideLayout31.xml" Id="rId1" /></Relationships>
</file>

<file path=ppt/slides/_rels/slide145.xml.rels>&#65279;<?xml version="1.0" encoding="utf-8"?><Relationships xmlns="http://schemas.openxmlformats.org/package/2006/relationships"><Relationship Type="http://schemas.openxmlformats.org/officeDocument/2006/relationships/image" Target="/ppt/media/image251.png" Id="rId2" /><Relationship Type="http://schemas.openxmlformats.org/officeDocument/2006/relationships/slideLayout" Target="/ppt/slideLayouts/slideLayout36.xml" Id="rId1" /></Relationships>
</file>

<file path=ppt/slides/_rels/slide146.xml.rels>&#65279;<?xml version="1.0" encoding="utf-8"?><Relationships xmlns="http://schemas.openxmlformats.org/package/2006/relationships"><Relationship Type="http://schemas.openxmlformats.org/officeDocument/2006/relationships/image" Target="/ppt/media/image252.png" Id="rId2" /><Relationship Type="http://schemas.openxmlformats.org/officeDocument/2006/relationships/slideLayout" Target="/ppt/slideLayouts/slideLayout30.xml" Id="rId1" /></Relationships>
</file>

<file path=ppt/slides/_rels/slide147.xml.rels>&#65279;<?xml version="1.0" encoding="utf-8"?><Relationships xmlns="http://schemas.openxmlformats.org/package/2006/relationships"><Relationship Type="http://schemas.openxmlformats.org/officeDocument/2006/relationships/image" Target="/ppt/media/image254.png" Id="rId3" /><Relationship Type="http://schemas.openxmlformats.org/officeDocument/2006/relationships/image" Target="/ppt/media/image253.png" Id="rId2" /><Relationship Type="http://schemas.openxmlformats.org/officeDocument/2006/relationships/slideLayout" Target="/ppt/slideLayouts/slideLayout34.xml" Id="rId1" /></Relationships>
</file>

<file path=ppt/slides/_rels/slide148.xml.rels>&#65279;<?xml version="1.0" encoding="utf-8"?><Relationships xmlns="http://schemas.openxmlformats.org/package/2006/relationships"><Relationship Type="http://schemas.openxmlformats.org/officeDocument/2006/relationships/image" Target="/ppt/media/image257.jpeg" Id="rId8" /><Relationship Type="http://schemas.openxmlformats.org/officeDocument/2006/relationships/image" Target="/ppt/media/image117.jpeg" Id="rId3" /><Relationship Type="http://schemas.openxmlformats.org/officeDocument/2006/relationships/image" Target="/ppt/media/image256.png" Id="rId7" /><Relationship Type="http://schemas.openxmlformats.org/officeDocument/2006/relationships/notesSlide" Target="/ppt/notesSlides/notesSlide41.xml" Id="rId2" /><Relationship Type="http://schemas.openxmlformats.org/officeDocument/2006/relationships/slideLayout" Target="/ppt/slideLayouts/slideLayout174.xml" Id="rId1" /><Relationship Type="http://schemas.openxmlformats.org/officeDocument/2006/relationships/image" Target="/ppt/media/image255.png" Id="rId6" /><Relationship Type="http://schemas.openxmlformats.org/officeDocument/2006/relationships/image" Target="/ppt/media/image260.jpeg" Id="rId11" /><Relationship Type="http://schemas.openxmlformats.org/officeDocument/2006/relationships/image" Target="/ppt/media/image119.svg" Id="rId5" /><Relationship Type="http://schemas.openxmlformats.org/officeDocument/2006/relationships/image" Target="/ppt/media/image259.jpeg" Id="rId10" /><Relationship Type="http://schemas.openxmlformats.org/officeDocument/2006/relationships/image" Target="/ppt/media/image118.png" Id="rId4" /><Relationship Type="http://schemas.openxmlformats.org/officeDocument/2006/relationships/image" Target="/ppt/media/image258.jpeg" Id="rId9" /></Relationships>
</file>

<file path=ppt/slides/_rels/slide149.xml.rels>&#65279;<?xml version="1.0" encoding="utf-8"?><Relationships xmlns="http://schemas.openxmlformats.org/package/2006/relationships"><Relationship Type="http://schemas.openxmlformats.org/officeDocument/2006/relationships/slideLayout" Target="/ppt/slideLayouts/slideLayout33.xml" Id="rId1"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69.xml" Id="rId1" /></Relationships>
</file>

<file path=ppt/slides/_rels/slide150.xml.rels>&#65279;<?xml version="1.0" encoding="utf-8"?><Relationships xmlns="http://schemas.openxmlformats.org/package/2006/relationships"><Relationship Type="http://schemas.openxmlformats.org/officeDocument/2006/relationships/slideLayout" Target="/ppt/slideLayouts/slideLayout33.xml" Id="rId1" /></Relationships>
</file>

<file path=ppt/slides/_rels/slide151.xml.rels>&#65279;<?xml version="1.0" encoding="utf-8"?><Relationships xmlns="http://schemas.openxmlformats.org/package/2006/relationships"><Relationship Type="http://schemas.openxmlformats.org/officeDocument/2006/relationships/slideLayout" Target="/ppt/slideLayouts/slideLayout33.xml" Id="rId1" /></Relationships>
</file>

<file path=ppt/slides/_rels/slide152.xml.rels>&#65279;<?xml version="1.0" encoding="utf-8"?><Relationships xmlns="http://schemas.openxmlformats.org/package/2006/relationships"><Relationship Type="http://schemas.openxmlformats.org/officeDocument/2006/relationships/slideLayout" Target="/ppt/slideLayouts/slideLayout33.xml" Id="rId1" /></Relationships>
</file>

<file path=ppt/slides/_rels/slide153.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154.xml.rels>&#65279;<?xml version="1.0" encoding="utf-8"?><Relationships xmlns="http://schemas.openxmlformats.org/package/2006/relationships"><Relationship Type="http://schemas.openxmlformats.org/officeDocument/2006/relationships/image" Target="/ppt/media/image261.jpeg" Id="rId2" /><Relationship Type="http://schemas.openxmlformats.org/officeDocument/2006/relationships/slideLayout" Target="/ppt/slideLayouts/slideLayout15.xml" Id="rId1" /></Relationships>
</file>

<file path=ppt/slides/_rels/slide155.xml.rels>&#65279;<?xml version="1.0" encoding="utf-8"?><Relationships xmlns="http://schemas.openxmlformats.org/package/2006/relationships"><Relationship Type="http://schemas.openxmlformats.org/officeDocument/2006/relationships/slideLayout" Target="/ppt/slideLayouts/slideLayout9.xml" Id="rId1" /></Relationships>
</file>

<file path=ppt/slides/_rels/slide156.xml.rels>&#65279;<?xml version="1.0" encoding="utf-8"?><Relationships xmlns="http://schemas.openxmlformats.org/package/2006/relationships"><Relationship Type="http://schemas.openxmlformats.org/officeDocument/2006/relationships/image" Target="/ppt/media/image263.png" Id="rId3" /><Relationship Type="http://schemas.openxmlformats.org/officeDocument/2006/relationships/image" Target="/ppt/media/image262.png" Id="rId2" /><Relationship Type="http://schemas.openxmlformats.org/officeDocument/2006/relationships/slideLayout" Target="/ppt/slideLayouts/slideLayout32.xml" Id="rId1" /><Relationship Type="http://schemas.openxmlformats.org/officeDocument/2006/relationships/image" Target="/ppt/media/image264.png" Id="rId4" /></Relationships>
</file>

<file path=ppt/slides/_rels/slide157.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58.xml.rels>&#65279;<?xml version="1.0" encoding="utf-8"?><Relationships xmlns="http://schemas.openxmlformats.org/package/2006/relationships"><Relationship Type="http://schemas.openxmlformats.org/officeDocument/2006/relationships/image" Target="/ppt/media/image265.png" Id="rId3" /><Relationship Type="http://schemas.openxmlformats.org/officeDocument/2006/relationships/slideLayout" Target="/ppt/slideLayouts/slideLayout32.xml" Id="rId1" /><Relationship Type="http://schemas.openxmlformats.org/officeDocument/2006/relationships/hyperlink" Target="https://transport.ec.europa.eu/document/download/14b2195a-d175-49d9-a0dd-6662232b1370_en?filename=IWT_Digitalisation_Vision.pdf&amp;prefLang=pt" TargetMode="External" Id="rId2" /></Relationships>
</file>

<file path=ppt/slides/_rels/slide159.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6.xml.rels>&#65279;<?xml version="1.0" encoding="utf-8"?><Relationships xmlns="http://schemas.openxmlformats.org/package/2006/relationships"><Relationship Type="http://schemas.openxmlformats.org/officeDocument/2006/relationships/image" Target="/ppt/media/image82.png" Id="rId2" /><Relationship Type="http://schemas.openxmlformats.org/officeDocument/2006/relationships/slideLayout" Target="/ppt/slideLayouts/slideLayout170.xml" Id="rId1" /></Relationships>
</file>

<file path=ppt/slides/_rels/slide160.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61.xml.rels>&#65279;<?xml version="1.0" encoding="utf-8"?><Relationships xmlns="http://schemas.openxmlformats.org/package/2006/relationships"><Relationship Type="http://schemas.openxmlformats.org/officeDocument/2006/relationships/image" Target="/ppt/media/image266.png" Id="rId2" /><Relationship Type="http://schemas.openxmlformats.org/officeDocument/2006/relationships/slideLayout" Target="/ppt/slideLayouts/slideLayout32.xml" Id="rId1" /></Relationships>
</file>

<file path=ppt/slides/_rels/slide162.xml.rels>&#65279;<?xml version="1.0" encoding="utf-8"?><Relationships xmlns="http://schemas.openxmlformats.org/package/2006/relationships"><Relationship Type="http://schemas.openxmlformats.org/officeDocument/2006/relationships/slideLayout" Target="/ppt/slideLayouts/slideLayout32.xml" Id="rId1" /><Relationship Type="http://schemas.openxmlformats.org/officeDocument/2006/relationships/hyperlink" Target="https://green-inland-ports.eu/digital-maturity-assessment-tool" TargetMode="External" Id="rId2" /></Relationships>
</file>

<file path=ppt/slides/_rels/slide163.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64.xml.rels>&#65279;<?xml version="1.0" encoding="utf-8"?><Relationships xmlns="http://schemas.openxmlformats.org/package/2006/relationships"><Relationship Type="http://schemas.openxmlformats.org/officeDocument/2006/relationships/image" Target="/ppt/media/image267.png" Id="rId2" /><Relationship Type="http://schemas.openxmlformats.org/officeDocument/2006/relationships/slideLayout" Target="/ppt/slideLayouts/slideLayout32.xml" Id="rId1" /></Relationships>
</file>

<file path=ppt/slides/_rels/slide165.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66.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67.xml.rels>&#65279;<?xml version="1.0" encoding="utf-8"?><Relationships xmlns="http://schemas.openxmlformats.org/package/2006/relationships"><Relationship Type="http://schemas.openxmlformats.org/officeDocument/2006/relationships/image" Target="/ppt/media/image269.png" Id="rId3" /><Relationship Type="http://schemas.openxmlformats.org/officeDocument/2006/relationships/image" Target="/ppt/media/image268.png" Id="rId2" /><Relationship Type="http://schemas.openxmlformats.org/officeDocument/2006/relationships/slideLayout" Target="/ppt/slideLayouts/slideLayout32.xml" Id="rId1" /></Relationships>
</file>

<file path=ppt/slides/_rels/slide168.xml.rels>&#65279;<?xml version="1.0" encoding="utf-8"?><Relationships xmlns="http://schemas.openxmlformats.org/package/2006/relationships"><Relationship Type="http://schemas.openxmlformats.org/officeDocument/2006/relationships/image" Target="/ppt/media/image270.png" Id="rId2" /><Relationship Type="http://schemas.openxmlformats.org/officeDocument/2006/relationships/slideLayout" Target="/ppt/slideLayouts/slideLayout32.xml" Id="rId1" /></Relationships>
</file>

<file path=ppt/slides/_rels/slide169.xml.rels>&#65279;<?xml version="1.0" encoding="utf-8"?><Relationships xmlns="http://schemas.openxmlformats.org/package/2006/relationships"><Relationship Type="http://schemas.openxmlformats.org/officeDocument/2006/relationships/image" Target="/ppt/media/image271.png" Id="rId2" /><Relationship Type="http://schemas.openxmlformats.org/officeDocument/2006/relationships/slideLayout" Target="/ppt/slideLayouts/slideLayout32.xml" Id="rId1" /></Relationships>
</file>

<file path=ppt/slides/_rels/slide17.xml.rels>&#65279;<?xml version="1.0" encoding="utf-8"?><Relationships xmlns="http://schemas.openxmlformats.org/package/2006/relationships"><Relationship Type="http://schemas.openxmlformats.org/officeDocument/2006/relationships/slideLayout" Target="/ppt/slideLayouts/slideLayout170.xml" Id="rId1" /></Relationships>
</file>

<file path=ppt/slides/_rels/slide170.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71.xml.rels>&#65279;<?xml version="1.0" encoding="utf-8"?><Relationships xmlns="http://schemas.openxmlformats.org/package/2006/relationships"><Relationship Type="http://schemas.openxmlformats.org/officeDocument/2006/relationships/image" Target="/ppt/media/image278.png" Id="rId8" /><Relationship Type="http://schemas.openxmlformats.org/officeDocument/2006/relationships/image" Target="/ppt/media/image273.png" Id="rId3" /><Relationship Type="http://schemas.openxmlformats.org/officeDocument/2006/relationships/image" Target="/ppt/media/image277.png" Id="rId7" /><Relationship Type="http://schemas.openxmlformats.org/officeDocument/2006/relationships/image" Target="/ppt/media/image272.png" Id="rId2" /><Relationship Type="http://schemas.openxmlformats.org/officeDocument/2006/relationships/slideLayout" Target="/ppt/slideLayouts/slideLayout32.xml" Id="rId1" /><Relationship Type="http://schemas.openxmlformats.org/officeDocument/2006/relationships/image" Target="/ppt/media/image276.png" Id="rId6" /><Relationship Type="http://schemas.openxmlformats.org/officeDocument/2006/relationships/image" Target="/ppt/media/image275.png" Id="rId5" /><Relationship Type="http://schemas.openxmlformats.org/officeDocument/2006/relationships/image" Target="/ppt/media/image274.png" Id="rId4" /><Relationship Type="http://schemas.openxmlformats.org/officeDocument/2006/relationships/image" Target="/ppt/media/image279.png" Id="rId9" /></Relationships>
</file>

<file path=ppt/slides/_rels/slide172.xml.rels>&#65279;<?xml version="1.0" encoding="utf-8"?><Relationships xmlns="http://schemas.openxmlformats.org/package/2006/relationships"><Relationship Type="http://schemas.openxmlformats.org/officeDocument/2006/relationships/image" Target="/ppt/media/image286.png" Id="rId8" /><Relationship Type="http://schemas.openxmlformats.org/officeDocument/2006/relationships/image" Target="/ppt/media/image291.png" Id="rId13" /><Relationship Type="http://schemas.openxmlformats.org/officeDocument/2006/relationships/image" Target="/ppt/media/image296.png" Id="rId18" /><Relationship Type="http://schemas.openxmlformats.org/officeDocument/2006/relationships/image" Target="/ppt/media/image281.png" Id="rId3" /><Relationship Type="http://schemas.openxmlformats.org/officeDocument/2006/relationships/image" Target="/ppt/media/image285.png" Id="rId7" /><Relationship Type="http://schemas.openxmlformats.org/officeDocument/2006/relationships/image" Target="/ppt/media/image290.png" Id="rId12" /><Relationship Type="http://schemas.openxmlformats.org/officeDocument/2006/relationships/image" Target="/ppt/media/image295.png" Id="rId17" /><Relationship Type="http://schemas.openxmlformats.org/officeDocument/2006/relationships/image" Target="/ppt/media/image280.png" Id="rId2" /><Relationship Type="http://schemas.openxmlformats.org/officeDocument/2006/relationships/image" Target="/ppt/media/image294.png" Id="rId16" /><Relationship Type="http://schemas.openxmlformats.org/officeDocument/2006/relationships/image" Target="/ppt/media/image298.png" Id="rId20" /><Relationship Type="http://schemas.openxmlformats.org/officeDocument/2006/relationships/slideLayout" Target="/ppt/slideLayouts/slideLayout32.xml" Id="rId1" /><Relationship Type="http://schemas.openxmlformats.org/officeDocument/2006/relationships/image" Target="/ppt/media/image284.png" Id="rId6" /><Relationship Type="http://schemas.openxmlformats.org/officeDocument/2006/relationships/image" Target="/ppt/media/image289.png" Id="rId11" /><Relationship Type="http://schemas.openxmlformats.org/officeDocument/2006/relationships/image" Target="/ppt/media/image283.png" Id="rId5" /><Relationship Type="http://schemas.openxmlformats.org/officeDocument/2006/relationships/image" Target="/ppt/media/image293.png" Id="rId15" /><Relationship Type="http://schemas.openxmlformats.org/officeDocument/2006/relationships/image" Target="/ppt/media/image288.png" Id="rId10" /><Relationship Type="http://schemas.openxmlformats.org/officeDocument/2006/relationships/image" Target="/ppt/media/image297.png" Id="rId19" /><Relationship Type="http://schemas.openxmlformats.org/officeDocument/2006/relationships/image" Target="/ppt/media/image282.png" Id="rId4" /><Relationship Type="http://schemas.openxmlformats.org/officeDocument/2006/relationships/image" Target="/ppt/media/image287.png" Id="rId9" /><Relationship Type="http://schemas.openxmlformats.org/officeDocument/2006/relationships/image" Target="/ppt/media/image292.png" Id="rId14" /></Relationships>
</file>

<file path=ppt/slides/_rels/slide173.xml.rels>&#65279;<?xml version="1.0" encoding="utf-8"?><Relationships xmlns="http://schemas.openxmlformats.org/package/2006/relationships"><Relationship Type="http://schemas.openxmlformats.org/officeDocument/2006/relationships/image" Target="/ppt/media/image300.png" Id="rId3" /><Relationship Type="http://schemas.openxmlformats.org/officeDocument/2006/relationships/image" Target="/ppt/media/image299.png" Id="rId2" /><Relationship Type="http://schemas.openxmlformats.org/officeDocument/2006/relationships/slideLayout" Target="/ppt/slideLayouts/slideLayout32.xml" Id="rId1" /><Relationship Type="http://schemas.openxmlformats.org/officeDocument/2006/relationships/image" Target="/ppt/media/image302.png" Id="rId5" /><Relationship Type="http://schemas.openxmlformats.org/officeDocument/2006/relationships/image" Target="/ppt/media/image301.png" Id="rId4" /></Relationships>
</file>

<file path=ppt/slides/_rels/slide174.xml.rels>&#65279;<?xml version="1.0" encoding="utf-8"?><Relationships xmlns="http://schemas.openxmlformats.org/package/2006/relationships"><Relationship Type="http://schemas.openxmlformats.org/officeDocument/2006/relationships/image" Target="/ppt/media/image309.png" Id="rId8" /><Relationship Type="http://schemas.openxmlformats.org/officeDocument/2006/relationships/image" Target="/ppt/media/image314.png" Id="rId13" /><Relationship Type="http://schemas.openxmlformats.org/officeDocument/2006/relationships/image" Target="/ppt/media/image304.png" Id="rId3" /><Relationship Type="http://schemas.openxmlformats.org/officeDocument/2006/relationships/image" Target="/ppt/media/image308.png" Id="rId7" /><Relationship Type="http://schemas.openxmlformats.org/officeDocument/2006/relationships/image" Target="/ppt/media/image313.png" Id="rId12" /><Relationship Type="http://schemas.openxmlformats.org/officeDocument/2006/relationships/image" Target="/ppt/media/image318.png" Id="rId17" /><Relationship Type="http://schemas.openxmlformats.org/officeDocument/2006/relationships/image" Target="/ppt/media/image303.png" Id="rId2" /><Relationship Type="http://schemas.openxmlformats.org/officeDocument/2006/relationships/image" Target="/ppt/media/image317.png" Id="rId16" /><Relationship Type="http://schemas.openxmlformats.org/officeDocument/2006/relationships/slideLayout" Target="/ppt/slideLayouts/slideLayout32.xml" Id="rId1" /><Relationship Type="http://schemas.openxmlformats.org/officeDocument/2006/relationships/image" Target="/ppt/media/image307.png" Id="rId6" /><Relationship Type="http://schemas.openxmlformats.org/officeDocument/2006/relationships/image" Target="/ppt/media/image312.png" Id="rId11" /><Relationship Type="http://schemas.openxmlformats.org/officeDocument/2006/relationships/image" Target="/ppt/media/image306.png" Id="rId5" /><Relationship Type="http://schemas.openxmlformats.org/officeDocument/2006/relationships/image" Target="/ppt/media/image316.png" Id="rId15" /><Relationship Type="http://schemas.openxmlformats.org/officeDocument/2006/relationships/image" Target="/ppt/media/image311.png" Id="rId10" /><Relationship Type="http://schemas.openxmlformats.org/officeDocument/2006/relationships/image" Target="/ppt/media/image305.png" Id="rId4" /><Relationship Type="http://schemas.openxmlformats.org/officeDocument/2006/relationships/image" Target="/ppt/media/image310.png" Id="rId9" /><Relationship Type="http://schemas.openxmlformats.org/officeDocument/2006/relationships/image" Target="/ppt/media/image315.png" Id="rId14" /></Relationships>
</file>

<file path=ppt/slides/_rels/slide175.xml.rels>&#65279;<?xml version="1.0" encoding="utf-8"?><Relationships xmlns="http://schemas.openxmlformats.org/package/2006/relationships"><Relationship Type="http://schemas.openxmlformats.org/officeDocument/2006/relationships/image" Target="/ppt/media/image319.png" Id="rId2" /><Relationship Type="http://schemas.openxmlformats.org/officeDocument/2006/relationships/slideLayout" Target="/ppt/slideLayouts/slideLayout32.xml" Id="rId1" /></Relationships>
</file>

<file path=ppt/slides/_rels/slide176.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177.xml.rels>&#65279;<?xml version="1.0" encoding="utf-8"?><Relationships xmlns="http://schemas.openxmlformats.org/package/2006/relationships"><Relationship Type="http://schemas.openxmlformats.org/officeDocument/2006/relationships/image" Target="/ppt/media/image321.png" Id="rId3" /><Relationship Type="http://schemas.openxmlformats.org/officeDocument/2006/relationships/image" Target="/ppt/media/image320.jpeg" Id="rId2" /><Relationship Type="http://schemas.openxmlformats.org/officeDocument/2006/relationships/slideLayout" Target="/ppt/slideLayouts/slideLayout121.xml" Id="rId1" /></Relationships>
</file>

<file path=ppt/slides/_rels/slide178.xml.rels>&#65279;<?xml version="1.0" encoding="utf-8"?><Relationships xmlns="http://schemas.openxmlformats.org/package/2006/relationships"><Relationship Type="http://schemas.openxmlformats.org/officeDocument/2006/relationships/image" Target="/ppt/media/image322.jpeg" Id="rId3" /><Relationship Type="http://schemas.openxmlformats.org/officeDocument/2006/relationships/notesSlide" Target="/ppt/notesSlides/notesSlide42.xml" Id="rId2" /><Relationship Type="http://schemas.openxmlformats.org/officeDocument/2006/relationships/slideLayout" Target="/ppt/slideLayouts/slideLayout122.xml" Id="rId1" /><Relationship Type="http://schemas.openxmlformats.org/officeDocument/2006/relationships/image" Target="/ppt/media/image324.png" Id="rId5" /><Relationship Type="http://schemas.openxmlformats.org/officeDocument/2006/relationships/image" Target="/ppt/media/image323.jpeg" Id="rId4" /></Relationships>
</file>

<file path=ppt/slides/_rels/slide179.xml.rels>&#65279;<?xml version="1.0" encoding="utf-8"?><Relationships xmlns="http://schemas.openxmlformats.org/package/2006/relationships"><Relationship Type="http://schemas.openxmlformats.org/officeDocument/2006/relationships/image" Target="/ppt/media/image325.png" Id="rId2" /><Relationship Type="http://schemas.openxmlformats.org/officeDocument/2006/relationships/slideLayout" Target="/ppt/slideLayouts/slideLayout122.xml" Id="rId1" /></Relationships>
</file>

<file path=ppt/slides/_rels/slide18.xml.rels>&#65279;<?xml version="1.0" encoding="utf-8"?><Relationships xmlns="http://schemas.openxmlformats.org/package/2006/relationships"><Relationship Type="http://schemas.openxmlformats.org/officeDocument/2006/relationships/slideLayout" Target="/ppt/slideLayouts/slideLayout170.xml" Id="rId1" /></Relationships>
</file>

<file path=ppt/slides/_rels/slide180.xml.rels>&#65279;<?xml version="1.0" encoding="utf-8"?><Relationships xmlns="http://schemas.openxmlformats.org/package/2006/relationships"><Relationship Type="http://schemas.openxmlformats.org/officeDocument/2006/relationships/image" Target="/ppt/media/image326.png" Id="rId2" /><Relationship Type="http://schemas.openxmlformats.org/officeDocument/2006/relationships/slideLayout" Target="/ppt/slideLayouts/slideLayout122.xml" Id="rId1" /></Relationships>
</file>

<file path=ppt/slides/_rels/slide181.xml.rels>&#65279;<?xml version="1.0" encoding="utf-8"?><Relationships xmlns="http://schemas.openxmlformats.org/package/2006/relationships"><Relationship Type="http://schemas.openxmlformats.org/officeDocument/2006/relationships/image" Target="/ppt/media/image327.jpeg" Id="rId3" /><Relationship Type="http://schemas.openxmlformats.org/officeDocument/2006/relationships/notesSlide" Target="/ppt/notesSlides/notesSlide43.xml" Id="rId2" /><Relationship Type="http://schemas.openxmlformats.org/officeDocument/2006/relationships/slideLayout" Target="/ppt/slideLayouts/slideLayout122.xml" Id="rId1" /></Relationships>
</file>

<file path=ppt/slides/_rels/slide182.xml.rels>&#65279;<?xml version="1.0" encoding="utf-8"?><Relationships xmlns="http://schemas.openxmlformats.org/package/2006/relationships"><Relationship Type="http://schemas.openxmlformats.org/officeDocument/2006/relationships/chart" Target="/ppt/charts/chart3.xml" Id="rId3" /><Relationship Type="http://schemas.openxmlformats.org/officeDocument/2006/relationships/image" Target="/ppt/media/image328.jpeg" Id="rId2" /><Relationship Type="http://schemas.openxmlformats.org/officeDocument/2006/relationships/slideLayout" Target="/ppt/slideLayouts/slideLayout122.xml" Id="rId1" /><Relationship Type="http://schemas.openxmlformats.org/officeDocument/2006/relationships/image" Target="/ppt/media/image331.png" Id="rId6" /><Relationship Type="http://schemas.openxmlformats.org/officeDocument/2006/relationships/image" Target="/ppt/media/image330.png" Id="rId5" /><Relationship Type="http://schemas.openxmlformats.org/officeDocument/2006/relationships/image" Target="/ppt/media/image329.png" Id="rId4" /></Relationships>
</file>

<file path=ppt/slides/_rels/slide183.xml.rels>&#65279;<?xml version="1.0" encoding="utf-8"?><Relationships xmlns="http://schemas.openxmlformats.org/package/2006/relationships"><Relationship Type="http://schemas.openxmlformats.org/officeDocument/2006/relationships/image" Target="/ppt/media/image332.jpeg" Id="rId2" /><Relationship Type="http://schemas.openxmlformats.org/officeDocument/2006/relationships/slideLayout" Target="/ppt/slideLayouts/slideLayout122.xml" Id="rId1" /></Relationships>
</file>

<file path=ppt/slides/_rels/slide184.xml.rels>&#65279;<?xml version="1.0" encoding="utf-8"?><Relationships xmlns="http://schemas.openxmlformats.org/package/2006/relationships"><Relationship Type="http://schemas.openxmlformats.org/officeDocument/2006/relationships/chart" Target="/ppt/charts/chart4.xml" Id="rId3" /><Relationship Type="http://schemas.openxmlformats.org/officeDocument/2006/relationships/image" Target="/ppt/media/image333.jpeg" Id="rId2" /><Relationship Type="http://schemas.openxmlformats.org/officeDocument/2006/relationships/slideLayout" Target="/ppt/slideLayouts/slideLayout122.xml" Id="rId1" /></Relationships>
</file>

<file path=ppt/slides/_rels/slide185.xml.rels>&#65279;<?xml version="1.0" encoding="utf-8"?><Relationships xmlns="http://schemas.openxmlformats.org/package/2006/relationships"><Relationship Type="http://schemas.openxmlformats.org/officeDocument/2006/relationships/image" Target="/ppt/media/image334.jpeg" Id="rId3" /><Relationship Type="http://schemas.openxmlformats.org/officeDocument/2006/relationships/notesSlide" Target="/ppt/notesSlides/notesSlide44.xml" Id="rId2" /><Relationship Type="http://schemas.openxmlformats.org/officeDocument/2006/relationships/slideLayout" Target="/ppt/slideLayouts/slideLayout122.xml" Id="rId1" /></Relationships>
</file>

<file path=ppt/slides/_rels/slide186.xml.rels>&#65279;<?xml version="1.0" encoding="utf-8"?><Relationships xmlns="http://schemas.openxmlformats.org/package/2006/relationships"><Relationship Type="http://schemas.openxmlformats.org/officeDocument/2006/relationships/chart" Target="/ppt/charts/chart5.xml" Id="rId3" /><Relationship Type="http://schemas.openxmlformats.org/officeDocument/2006/relationships/image" Target="/ppt/media/image339.jpeg" Id="rId7" /><Relationship Type="http://schemas.openxmlformats.org/officeDocument/2006/relationships/image" Target="/ppt/media/image335.jpeg" Id="rId2" /><Relationship Type="http://schemas.openxmlformats.org/officeDocument/2006/relationships/slideLayout" Target="/ppt/slideLayouts/slideLayout122.xml" Id="rId1" /><Relationship Type="http://schemas.openxmlformats.org/officeDocument/2006/relationships/image" Target="/ppt/media/image338.jpeg" Id="rId6" /><Relationship Type="http://schemas.openxmlformats.org/officeDocument/2006/relationships/image" Target="/ppt/media/image337.png" Id="rId5" /><Relationship Type="http://schemas.openxmlformats.org/officeDocument/2006/relationships/image" Target="/ppt/media/image336.png" Id="rId4" /></Relationships>
</file>

<file path=ppt/slides/_rels/slide187.xml.rels>&#65279;<?xml version="1.0" encoding="utf-8"?><Relationships xmlns="http://schemas.openxmlformats.org/package/2006/relationships"><Relationship Type="http://schemas.openxmlformats.org/officeDocument/2006/relationships/image" Target="/ppt/media/image334.jpeg" Id="rId3" /><Relationship Type="http://schemas.openxmlformats.org/officeDocument/2006/relationships/slideLayout" Target="/ppt/slideLayouts/slideLayout122.xml" Id="rId2" /><Relationship Type="http://schemas.openxmlformats.org/officeDocument/2006/relationships/themeOverride" Target="/ppt/theme/themeOverride1.xml" Id="rId1" /></Relationships>
</file>

<file path=ppt/slides/_rels/slide188.xml.rels>&#65279;<?xml version="1.0" encoding="utf-8"?><Relationships xmlns="http://schemas.openxmlformats.org/package/2006/relationships"><Relationship Type="http://schemas.openxmlformats.org/officeDocument/2006/relationships/image" Target="/ppt/media/image340.png" Id="rId2" /><Relationship Type="http://schemas.openxmlformats.org/officeDocument/2006/relationships/slideLayout" Target="/ppt/slideLayouts/slideLayout122.xml" Id="rId1" /></Relationships>
</file>

<file path=ppt/slides/_rels/slide189.xml.rels>&#65279;<?xml version="1.0" encoding="utf-8"?><Relationships xmlns="http://schemas.openxmlformats.org/package/2006/relationships"><Relationship Type="http://schemas.openxmlformats.org/officeDocument/2006/relationships/image" Target="/ppt/media/image340.png" Id="rId2" /><Relationship Type="http://schemas.openxmlformats.org/officeDocument/2006/relationships/slideLayout" Target="/ppt/slideLayouts/slideLayout122.xml" Id="rId1" /></Relationships>
</file>

<file path=ppt/slides/_rels/slide19.xml.rels>&#65279;<?xml version="1.0" encoding="utf-8"?><Relationships xmlns="http://schemas.openxmlformats.org/package/2006/relationships"><Relationship Type="http://schemas.openxmlformats.org/officeDocument/2006/relationships/image" Target="/ppt/media/image83.png" Id="rId2" /><Relationship Type="http://schemas.openxmlformats.org/officeDocument/2006/relationships/slideLayout" Target="/ppt/slideLayouts/slideLayout170.xml" Id="rId1" /></Relationships>
</file>

<file path=ppt/slides/_rels/slide190.xml.rels>&#65279;<?xml version="1.0" encoding="utf-8"?><Relationships xmlns="http://schemas.openxmlformats.org/package/2006/relationships"><Relationship Type="http://schemas.openxmlformats.org/officeDocument/2006/relationships/image" Target="/ppt/media/image342.jpeg" Id="rId3" /><Relationship Type="http://schemas.openxmlformats.org/officeDocument/2006/relationships/image" Target="/ppt/media/image341.png" Id="rId2" /><Relationship Type="http://schemas.openxmlformats.org/officeDocument/2006/relationships/slideLayout" Target="/ppt/slideLayouts/slideLayout122.xml" Id="rId1" /><Relationship Type="http://schemas.openxmlformats.org/officeDocument/2006/relationships/image" Target="/ppt/media/image345.jpeg" Id="rId6" /><Relationship Type="http://schemas.openxmlformats.org/officeDocument/2006/relationships/image" Target="/ppt/media/image344.png" Id="rId5" /><Relationship Type="http://schemas.openxmlformats.org/officeDocument/2006/relationships/image" Target="/ppt/media/image343.jpeg" Id="rId4" /></Relationships>
</file>

<file path=ppt/slides/_rels/slide191.xml.rels>&#65279;<?xml version="1.0" encoding="utf-8"?><Relationships xmlns="http://schemas.openxmlformats.org/package/2006/relationships"><Relationship Type="http://schemas.openxmlformats.org/officeDocument/2006/relationships/image" Target="/ppt/media/image346.jpeg" Id="rId3" /><Relationship Type="http://schemas.openxmlformats.org/officeDocument/2006/relationships/notesSlide" Target="/ppt/notesSlides/notesSlide45.xml" Id="rId2" /><Relationship Type="http://schemas.openxmlformats.org/officeDocument/2006/relationships/slideLayout" Target="/ppt/slideLayouts/slideLayout122.xml" Id="rId1" /></Relationships>
</file>

<file path=ppt/slides/_rels/slide192.xml.rels>&#65279;<?xml version="1.0" encoding="utf-8"?><Relationships xmlns="http://schemas.openxmlformats.org/package/2006/relationships"><Relationship Type="http://schemas.openxmlformats.org/officeDocument/2006/relationships/image" Target="/ppt/media/image348.png" Id="rId3" /><Relationship Type="http://schemas.openxmlformats.org/officeDocument/2006/relationships/image" Target="/ppt/media/image347.jpeg" Id="rId2" /><Relationship Type="http://schemas.openxmlformats.org/officeDocument/2006/relationships/slideLayout" Target="/ppt/slideLayouts/slideLayout122.xml" Id="rId1" /></Relationships>
</file>

<file path=ppt/slides/_rels/slide193.xml.rels>&#65279;<?xml version="1.0" encoding="utf-8"?><Relationships xmlns="http://schemas.openxmlformats.org/package/2006/relationships"><Relationship Type="http://schemas.openxmlformats.org/officeDocument/2006/relationships/image" Target="/ppt/media/image352.jpeg" Id="rId8" /><Relationship Type="http://schemas.openxmlformats.org/officeDocument/2006/relationships/image" Target="/ppt/media/image118.png" Id="rId3" /><Relationship Type="http://schemas.openxmlformats.org/officeDocument/2006/relationships/image" Target="/ppt/media/image351.jpeg" Id="rId7" /><Relationship Type="http://schemas.openxmlformats.org/officeDocument/2006/relationships/image" Target="/ppt/media/image117.jpeg" Id="rId2" /><Relationship Type="http://schemas.openxmlformats.org/officeDocument/2006/relationships/slideLayout" Target="/ppt/slideLayouts/slideLayout174.xml" Id="rId1" /><Relationship Type="http://schemas.openxmlformats.org/officeDocument/2006/relationships/image" Target="/ppt/media/image350.jpeg" Id="rId6" /><Relationship Type="http://schemas.openxmlformats.org/officeDocument/2006/relationships/image" Target="/ppt/media/image349.jpeg" Id="rId5" /><Relationship Type="http://schemas.openxmlformats.org/officeDocument/2006/relationships/image" Target="/ppt/media/image119.svg" Id="rId4" /><Relationship Type="http://schemas.openxmlformats.org/officeDocument/2006/relationships/image" Target="/ppt/media/image353.jpeg" Id="rId9" /></Relationships>
</file>

<file path=ppt/slides/_rels/slide194.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195.xml.rels>&#65279;<?xml version="1.0" encoding="utf-8"?><Relationships xmlns="http://schemas.openxmlformats.org/package/2006/relationships"><Relationship Type="http://schemas.openxmlformats.org/officeDocument/2006/relationships/slideLayout" Target="/ppt/slideLayouts/slideLayout15.xml" Id="rId1" /></Relationships>
</file>

<file path=ppt/slides/_rels/slide196.xml.rels>&#65279;<?xml version="1.0" encoding="utf-8"?><Relationships xmlns="http://schemas.openxmlformats.org/package/2006/relationships"><Relationship Type="http://schemas.openxmlformats.org/officeDocument/2006/relationships/image" Target="/ppt/media/image236.png" Id="rId3" /><Relationship Type="http://schemas.openxmlformats.org/officeDocument/2006/relationships/image" Target="/ppt/media/image96.png" Id="rId2" /><Relationship Type="http://schemas.openxmlformats.org/officeDocument/2006/relationships/slideLayout" Target="/ppt/slideLayouts/slideLayout32.xml" Id="rId1" /></Relationships>
</file>

<file path=ppt/slides/_rels/slide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0.xml.rels>&#65279;<?xml version="1.0" encoding="utf-8"?><Relationships xmlns="http://schemas.openxmlformats.org/package/2006/relationships"><Relationship Type="http://schemas.openxmlformats.org/officeDocument/2006/relationships/image" Target="/ppt/media/image84.png" Id="rId3" /><Relationship Type="http://schemas.openxmlformats.org/officeDocument/2006/relationships/notesSlide" Target="/ppt/notesSlides/notesSlide1.xml" Id="rId2" /><Relationship Type="http://schemas.openxmlformats.org/officeDocument/2006/relationships/slideLayout" Target="/ppt/slideLayouts/slideLayout172.xml" Id="rId1" /><Relationship Type="http://schemas.openxmlformats.org/officeDocument/2006/relationships/image" Target="/ppt/media/image87.svg" Id="rId6" /><Relationship Type="http://schemas.openxmlformats.org/officeDocument/2006/relationships/image" Target="/ppt/media/image86.png" Id="rId5" /><Relationship Type="http://schemas.openxmlformats.org/officeDocument/2006/relationships/image" Target="/ppt/media/image85.svg" Id="rId4" /></Relationships>
</file>

<file path=ppt/slides/_rels/slide21.xml.rels>&#65279;<?xml version="1.0" encoding="utf-8"?><Relationships xmlns="http://schemas.openxmlformats.org/package/2006/relationships"><Relationship Type="http://schemas.openxmlformats.org/officeDocument/2006/relationships/slideLayout" Target="/ppt/slideLayouts/slideLayout173.xml" Id="rId1" /></Relationships>
</file>

<file path=ppt/slides/_rels/slide22.xml.rels>&#65279;<?xml version="1.0" encoding="utf-8"?><Relationships xmlns="http://schemas.openxmlformats.org/package/2006/relationships"><Relationship Type="http://schemas.openxmlformats.org/officeDocument/2006/relationships/image" Target="/ppt/media/image89.png" Id="rId3" /><Relationship Type="http://schemas.openxmlformats.org/officeDocument/2006/relationships/image" Target="/ppt/media/image88.png" Id="rId2" /><Relationship Type="http://schemas.openxmlformats.org/officeDocument/2006/relationships/slideLayout" Target="/ppt/slideLayouts/slideLayout170.xml" Id="rId1" /><Relationship Type="http://schemas.openxmlformats.org/officeDocument/2006/relationships/image" Target="/ppt/media/image90.png" Id="rId4" /></Relationships>
</file>

<file path=ppt/slides/_rels/slide23.xml.rels>&#65279;<?xml version="1.0" encoding="utf-8"?><Relationships xmlns="http://schemas.openxmlformats.org/package/2006/relationships"><Relationship Type="http://schemas.openxmlformats.org/officeDocument/2006/relationships/slideLayout" Target="/ppt/slideLayouts/slideLayout170.xml" Id="rId1" /><Relationship Type="http://schemas.openxmlformats.org/officeDocument/2006/relationships/hyperlink" Target="http://www.ebu-uenf.org/" TargetMode="External" Id="rId2" /></Relationships>
</file>

<file path=ppt/slides/_rels/slide24.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25.xml.rels>&#65279;<?xml version="1.0" encoding="utf-8"?><Relationships xmlns="http://schemas.openxmlformats.org/package/2006/relationships"><Relationship Type="http://schemas.openxmlformats.org/officeDocument/2006/relationships/image" Target="/ppt/media/image91.png" Id="rId3" /><Relationship Type="http://schemas.openxmlformats.org/officeDocument/2006/relationships/notesSlide" Target="/ppt/notesSlides/notesSlide2.xml" Id="rId2" /><Relationship Type="http://schemas.openxmlformats.org/officeDocument/2006/relationships/slideLayout" Target="/ppt/slideLayouts/slideLayout32.xml" Id="rId1" /></Relationships>
</file>

<file path=ppt/slides/_rels/slide26.xml.rels>&#65279;<?xml version="1.0" encoding="utf-8"?><Relationships xmlns="http://schemas.openxmlformats.org/package/2006/relationships"><Relationship Type="http://schemas.openxmlformats.org/officeDocument/2006/relationships/image" Target="/ppt/media/image92.png" Id="rId3" /><Relationship Type="http://schemas.openxmlformats.org/officeDocument/2006/relationships/notesSlide" Target="/ppt/notesSlides/notesSlide3.xml" Id="rId2" /><Relationship Type="http://schemas.openxmlformats.org/officeDocument/2006/relationships/slideLayout" Target="/ppt/slideLayouts/slideLayout32.xml" Id="rId1" /><Relationship Type="http://schemas.openxmlformats.org/officeDocument/2006/relationships/image" Target="/ppt/media/image95.png" Id="rId6" /><Relationship Type="http://schemas.openxmlformats.org/officeDocument/2006/relationships/image" Target="/ppt/media/image94.png" Id="rId5" /><Relationship Type="http://schemas.openxmlformats.org/officeDocument/2006/relationships/image" Target="/ppt/media/image93.png" Id="rId4" /></Relationships>
</file>

<file path=ppt/slides/_rels/slide27.xml.rels>&#65279;<?xml version="1.0" encoding="utf-8"?><Relationships xmlns="http://schemas.openxmlformats.org/package/2006/relationships"><Relationship Type="http://schemas.openxmlformats.org/officeDocument/2006/relationships/image" Target="/ppt/media/image96.png" Id="rId3" /><Relationship Type="http://schemas.openxmlformats.org/officeDocument/2006/relationships/slideLayout" Target="/ppt/slideLayouts/slideLayout32.xml" Id="rId1" /><Relationship Type="http://schemas.openxmlformats.org/officeDocument/2006/relationships/image" Target="/ppt/media/image91.png" Id="rId4" /><Relationship Type="http://schemas.openxmlformats.org/officeDocument/2006/relationships/hyperlink" Target="https://green-inland-ports.eu/" TargetMode="External" Id="rId2" /></Relationships>
</file>

<file path=ppt/slides/_rels/slide28.xml.rels>&#65279;<?xml version="1.0" encoding="utf-8"?><Relationships xmlns="http://schemas.openxmlformats.org/package/2006/relationships"><Relationship Type="http://schemas.openxmlformats.org/officeDocument/2006/relationships/image" Target="/ppt/media/image97.png" Id="rId2" /><Relationship Type="http://schemas.openxmlformats.org/officeDocument/2006/relationships/slideLayout" Target="/ppt/slideLayouts/slideLayout31.xml" Id="rId1" /></Relationships>
</file>

<file path=ppt/slides/_rels/slide29.xml.rels>&#65279;<?xml version="1.0" encoding="utf-8"?><Relationships xmlns="http://schemas.openxmlformats.org/package/2006/relationships"><Relationship Type="http://schemas.openxmlformats.org/officeDocument/2006/relationships/notesSlide" Target="/ppt/notesSlides/notesSlide4.xml" Id="rId2" /><Relationship Type="http://schemas.openxmlformats.org/officeDocument/2006/relationships/slideLayout" Target="/ppt/slideLayouts/slideLayout37.xml" Id="rId1" /></Relationships>
</file>

<file path=ppt/slides/_rels/slide3.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30.xml.rels>&#65279;<?xml version="1.0" encoding="utf-8"?><Relationships xmlns="http://schemas.openxmlformats.org/package/2006/relationships"><Relationship Type="http://schemas.openxmlformats.org/officeDocument/2006/relationships/image" Target="/ppt/media/image98.png" Id="rId3" /><Relationship Type="http://schemas.openxmlformats.org/officeDocument/2006/relationships/notesSlide" Target="/ppt/notesSlides/notesSlide5.xml" Id="rId2" /><Relationship Type="http://schemas.openxmlformats.org/officeDocument/2006/relationships/slideLayout" Target="/ppt/slideLayouts/slideLayout34.xml" Id="rId1" /></Relationships>
</file>

<file path=ppt/slides/_rels/slide31.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32.xml.rels>&#65279;<?xml version="1.0" encoding="utf-8"?><Relationships xmlns="http://schemas.openxmlformats.org/package/2006/relationships"><Relationship Type="http://schemas.openxmlformats.org/officeDocument/2006/relationships/slideLayout" Target="/ppt/slideLayouts/slideLayout31.xml" Id="rId1" /></Relationships>
</file>

<file path=ppt/slides/_rels/slide33.xml.rels>&#65279;<?xml version="1.0" encoding="utf-8"?><Relationships xmlns="http://schemas.openxmlformats.org/package/2006/relationships"><Relationship Type="http://schemas.openxmlformats.org/officeDocument/2006/relationships/slideLayout" Target="/ppt/slideLayouts/slideLayout34.xml" Id="rId1" /></Relationships>
</file>

<file path=ppt/slides/_rels/slide34.xml.rels>&#65279;<?xml version="1.0" encoding="utf-8"?><Relationships xmlns="http://schemas.openxmlformats.org/package/2006/relationships"><Relationship Type="http://schemas.openxmlformats.org/officeDocument/2006/relationships/slideLayout" Target="/ppt/slideLayouts/slideLayout35.xml" Id="rId1" /></Relationships>
</file>

<file path=ppt/slides/_rels/slide35.xml.rels>&#65279;<?xml version="1.0" encoding="utf-8"?><Relationships xmlns="http://schemas.openxmlformats.org/package/2006/relationships"><Relationship Type="http://schemas.openxmlformats.org/officeDocument/2006/relationships/slideLayout" Target="/ppt/slideLayouts/slideLayout35.xml" Id="rId1" /></Relationships>
</file>

<file path=ppt/slides/_rels/slide36.xml.rels>&#65279;<?xml version="1.0" encoding="utf-8"?><Relationships xmlns="http://schemas.openxmlformats.org/package/2006/relationships"><Relationship Type="http://schemas.openxmlformats.org/officeDocument/2006/relationships/slideLayout" Target="/ppt/slideLayouts/slideLayout10.xml" Id="rId1" /></Relationships>
</file>

<file path=ppt/slides/_rels/slide37.xml.rels>&#65279;<?xml version="1.0" encoding="utf-8"?><Relationships xmlns="http://schemas.openxmlformats.org/package/2006/relationships"><Relationship Type="http://schemas.openxmlformats.org/officeDocument/2006/relationships/slideLayout" Target="/ppt/slideLayouts/slideLayout35.xml" Id="rId1" /></Relationships>
</file>

<file path=ppt/slides/_rels/slide38.xml.rels>&#65279;<?xml version="1.0" encoding="utf-8"?><Relationships xmlns="http://schemas.openxmlformats.org/package/2006/relationships"><Relationship Type="http://schemas.openxmlformats.org/officeDocument/2006/relationships/slideLayout" Target="/ppt/slideLayouts/slideLayout35.xml" Id="rId1" /></Relationships>
</file>

<file path=ppt/slides/_rels/slide39.xml.rels>&#65279;<?xml version="1.0" encoding="utf-8"?><Relationships xmlns="http://schemas.openxmlformats.org/package/2006/relationships"><Relationship Type="http://schemas.openxmlformats.org/officeDocument/2006/relationships/notesSlide" Target="/ppt/notesSlides/notesSlide6.xml" Id="rId2" /><Relationship Type="http://schemas.openxmlformats.org/officeDocument/2006/relationships/slideLayout" Target="/ppt/slideLayouts/slideLayout33.xml" Id="rId1" /></Relationships>
</file>

<file path=ppt/slides/_rels/slide4.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40.xml.rels>&#65279;<?xml version="1.0" encoding="utf-8"?><Relationships xmlns="http://schemas.openxmlformats.org/package/2006/relationships"><Relationship Type="http://schemas.openxmlformats.org/officeDocument/2006/relationships/slideLayout" Target="/ppt/slideLayouts/slideLayout35.xml" Id="rId1" /></Relationships>
</file>

<file path=ppt/slides/_rels/slide41.xml.rels>&#65279;<?xml version="1.0" encoding="utf-8"?><Relationships xmlns="http://schemas.openxmlformats.org/package/2006/relationships"><Relationship Type="http://schemas.openxmlformats.org/officeDocument/2006/relationships/image" Target="/ppt/media/image99.png" Id="rId2" /><Relationship Type="http://schemas.openxmlformats.org/officeDocument/2006/relationships/slideLayout" Target="/ppt/slideLayouts/slideLayout33.xml" Id="rId1" /></Relationships>
</file>

<file path=ppt/slides/_rels/slide42.xml.rels>&#65279;<?xml version="1.0" encoding="utf-8"?><Relationships xmlns="http://schemas.openxmlformats.org/package/2006/relationships"><Relationship Type="http://schemas.openxmlformats.org/officeDocument/2006/relationships/image" Target="/ppt/media/image100.png" Id="rId2" /><Relationship Type="http://schemas.openxmlformats.org/officeDocument/2006/relationships/slideLayout" Target="/ppt/slideLayouts/slideLayout33.xml" Id="rId1" /></Relationships>
</file>

<file path=ppt/slides/_rels/slide43.xml.rels>&#65279;<?xml version="1.0" encoding="utf-8"?><Relationships xmlns="http://schemas.openxmlformats.org/package/2006/relationships"><Relationship Type="http://schemas.openxmlformats.org/officeDocument/2006/relationships/image" Target="/ppt/media/image101.png" Id="rId2" /><Relationship Type="http://schemas.openxmlformats.org/officeDocument/2006/relationships/slideLayout" Target="/ppt/slideLayouts/slideLayout33.xml" Id="rId1" /></Relationships>
</file>

<file path=ppt/slides/_rels/slide44.xml.rels>&#65279;<?xml version="1.0" encoding="utf-8"?><Relationships xmlns="http://schemas.openxmlformats.org/package/2006/relationships"><Relationship Type="http://schemas.openxmlformats.org/officeDocument/2006/relationships/slideLayout" Target="/ppt/slideLayouts/slideLayout35.xml" Id="rId1" /></Relationships>
</file>

<file path=ppt/slides/_rels/slide45.xml.rels>&#65279;<?xml version="1.0" encoding="utf-8"?><Relationships xmlns="http://schemas.openxmlformats.org/package/2006/relationships"><Relationship Type="http://schemas.openxmlformats.org/officeDocument/2006/relationships/slideLayout" Target="/ppt/slideLayouts/slideLayout43.xml" Id="rId1" /></Relationships>
</file>

<file path=ppt/slides/_rels/slide46.xml.rels>&#65279;<?xml version="1.0" encoding="utf-8"?><Relationships xmlns="http://schemas.openxmlformats.org/package/2006/relationships"><Relationship Type="http://schemas.openxmlformats.org/officeDocument/2006/relationships/slideLayout" Target="/ppt/slideLayouts/slideLayout12.xml" Id="rId1" /></Relationships>
</file>

<file path=ppt/slides/_rels/slide47.xml.rels>&#65279;<?xml version="1.0" encoding="utf-8"?><Relationships xmlns="http://schemas.openxmlformats.org/package/2006/relationships"><Relationship Type="http://schemas.openxmlformats.org/officeDocument/2006/relationships/image" Target="/ppt/media/image102.jpeg" Id="rId2" /><Relationship Type="http://schemas.openxmlformats.org/officeDocument/2006/relationships/slideLayout" Target="/ppt/slideLayouts/slideLayout36.xml" Id="rId1" /></Relationships>
</file>

<file path=ppt/slides/_rels/slide48.xml.rels>&#65279;<?xml version="1.0" encoding="utf-8"?><Relationships xmlns="http://schemas.openxmlformats.org/package/2006/relationships"><Relationship Type="http://schemas.openxmlformats.org/officeDocument/2006/relationships/image" Target="/ppt/media/image103.jpeg" Id="rId2" /><Relationship Type="http://schemas.openxmlformats.org/officeDocument/2006/relationships/slideLayout" Target="/ppt/slideLayouts/slideLayout36.xml" Id="rId1" /></Relationships>
</file>

<file path=ppt/slides/_rels/slide49.xml.rels>&#65279;<?xml version="1.0" encoding="utf-8"?><Relationships xmlns="http://schemas.openxmlformats.org/package/2006/relationships"><Relationship Type="http://schemas.openxmlformats.org/officeDocument/2006/relationships/image" Target="/ppt/media/image105.png" Id="rId3" /><Relationship Type="http://schemas.openxmlformats.org/officeDocument/2006/relationships/image" Target="/ppt/media/image104.png" Id="rId2" /><Relationship Type="http://schemas.openxmlformats.org/officeDocument/2006/relationships/slideLayout" Target="/ppt/slideLayouts/slideLayout36.xml" Id="rId1" /><Relationship Type="http://schemas.openxmlformats.org/officeDocument/2006/relationships/image" Target="/ppt/media/image107.png" Id="rId5" /><Relationship Type="http://schemas.openxmlformats.org/officeDocument/2006/relationships/image" Target="/ppt/media/image106.png" Id="rId4" /></Relationships>
</file>

<file path=ppt/slides/_rels/slide5.xml.rels>&#65279;<?xml version="1.0" encoding="utf-8"?><Relationships xmlns="http://schemas.openxmlformats.org/package/2006/relationships"><Relationship Type="http://schemas.openxmlformats.org/officeDocument/2006/relationships/image" Target="/ppt/media/image72.png" Id="rId2" /><Relationship Type="http://schemas.openxmlformats.org/officeDocument/2006/relationships/slideLayout" Target="/ppt/slideLayouts/slideLayout30.xml" Id="rId1" /></Relationships>
</file>

<file path=ppt/slides/_rels/slide50.xml.rels>&#65279;<?xml version="1.0" encoding="utf-8"?><Relationships xmlns="http://schemas.openxmlformats.org/package/2006/relationships"><Relationship Type="http://schemas.openxmlformats.org/officeDocument/2006/relationships/chart" Target="/ppt/charts/chart1.xml" Id="rId3" /><Relationship Type="http://schemas.openxmlformats.org/officeDocument/2006/relationships/image" Target="/ppt/media/image108.png" Id="rId2" /><Relationship Type="http://schemas.openxmlformats.org/officeDocument/2006/relationships/slideLayout" Target="/ppt/slideLayouts/slideLayout36.xml" Id="rId1" /><Relationship Type="http://schemas.openxmlformats.org/officeDocument/2006/relationships/image" Target="/ppt/media/image109.png" Id="rId4" /></Relationships>
</file>

<file path=ppt/slides/_rels/slide51.xml.rels>&#65279;<?xml version="1.0" encoding="utf-8"?><Relationships xmlns="http://schemas.openxmlformats.org/package/2006/relationships"><Relationship Type="http://schemas.openxmlformats.org/officeDocument/2006/relationships/image" Target="/ppt/media/image111.png" Id="rId3" /><Relationship Type="http://schemas.openxmlformats.org/officeDocument/2006/relationships/image" Target="/ppt/media/image110.png" Id="rId2" /><Relationship Type="http://schemas.openxmlformats.org/officeDocument/2006/relationships/slideLayout" Target="/ppt/slideLayouts/slideLayout36.xml" Id="rId1" /><Relationship Type="http://schemas.openxmlformats.org/officeDocument/2006/relationships/image" Target="/ppt/media/image113.png" Id="rId6" /><Relationship Type="http://schemas.openxmlformats.org/officeDocument/2006/relationships/chart" Target="/ppt/charts/chart2.xml" Id="rId5" /><Relationship Type="http://schemas.openxmlformats.org/officeDocument/2006/relationships/image" Target="/ppt/media/image112.png" Id="rId4" /></Relationships>
</file>

<file path=ppt/slides/_rels/slide52.xml.rels>&#65279;<?xml version="1.0" encoding="utf-8"?><Relationships xmlns="http://schemas.openxmlformats.org/package/2006/relationships"><Relationship Type="http://schemas.openxmlformats.org/officeDocument/2006/relationships/image" Target="/ppt/media/image115.png" Id="rId3" /><Relationship Type="http://schemas.openxmlformats.org/officeDocument/2006/relationships/image" Target="/ppt/media/image114.png" Id="rId2" /><Relationship Type="http://schemas.openxmlformats.org/officeDocument/2006/relationships/slideLayout" Target="/ppt/slideLayouts/slideLayout36.xml" Id="rId1" /></Relationships>
</file>

<file path=ppt/slides/_rels/slide53.xml.rels>&#65279;<?xml version="1.0" encoding="utf-8"?><Relationships xmlns="http://schemas.openxmlformats.org/package/2006/relationships"><Relationship Type="http://schemas.openxmlformats.org/officeDocument/2006/relationships/image" Target="/ppt/media/image116.png" Id="rId2" /><Relationship Type="http://schemas.openxmlformats.org/officeDocument/2006/relationships/slideLayout" Target="/ppt/slideLayouts/slideLayout36.xml" Id="rId1" /></Relationships>
</file>

<file path=ppt/slides/_rels/slide54.xml.rels>&#65279;<?xml version="1.0" encoding="utf-8"?><Relationships xmlns="http://schemas.openxmlformats.org/package/2006/relationships"><Relationship Type="http://schemas.openxmlformats.org/officeDocument/2006/relationships/image" Target="/ppt/media/image123.jpeg" Id="rId8" /><Relationship Type="http://schemas.openxmlformats.org/officeDocument/2006/relationships/image" Target="/ppt/media/image118.png" Id="rId3" /><Relationship Type="http://schemas.openxmlformats.org/officeDocument/2006/relationships/image" Target="/ppt/media/image122.jpeg" Id="rId7" /><Relationship Type="http://schemas.openxmlformats.org/officeDocument/2006/relationships/image" Target="/ppt/media/image117.jpeg" Id="rId2" /><Relationship Type="http://schemas.openxmlformats.org/officeDocument/2006/relationships/slideLayout" Target="/ppt/slideLayouts/slideLayout174.xml" Id="rId1" /><Relationship Type="http://schemas.openxmlformats.org/officeDocument/2006/relationships/image" Target="/ppt/media/image121.jpeg" Id="rId6" /><Relationship Type="http://schemas.openxmlformats.org/officeDocument/2006/relationships/image" Target="/ppt/media/image120.jpeg" Id="rId5" /><Relationship Type="http://schemas.openxmlformats.org/officeDocument/2006/relationships/image" Target="/ppt/media/image119.svg" Id="rId4" /><Relationship Type="http://schemas.openxmlformats.org/officeDocument/2006/relationships/image" Target="/ppt/media/image124.jpeg" Id="rId9" /></Relationships>
</file>

<file path=ppt/slides/_rels/slide55.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56.xml.rels>&#65279;<?xml version="1.0" encoding="utf-8"?><Relationships xmlns="http://schemas.openxmlformats.org/package/2006/relationships"><Relationship Type="http://schemas.openxmlformats.org/officeDocument/2006/relationships/image" Target="/ppt/media/image125.png" Id="rId2" /><Relationship Type="http://schemas.openxmlformats.org/officeDocument/2006/relationships/slideLayout" Target="/ppt/slideLayouts/slideLayout13.xml" Id="rId1" /></Relationships>
</file>

<file path=ppt/slides/_rels/slide57.xml.rels>&#65279;<?xml version="1.0" encoding="utf-8"?><Relationships xmlns="http://schemas.openxmlformats.org/package/2006/relationships"><Relationship Type="http://schemas.openxmlformats.org/officeDocument/2006/relationships/slideLayout" Target="/ppt/slideLayouts/slideLayout10.xml" Id="rId1" /></Relationships>
</file>

<file path=ppt/slides/_rels/slide58.xml.rels>&#65279;<?xml version="1.0" encoding="utf-8"?><Relationships xmlns="http://schemas.openxmlformats.org/package/2006/relationships"><Relationship Type="http://schemas.openxmlformats.org/officeDocument/2006/relationships/image" Target="/ppt/media/image126.png" Id="rId3" /><Relationship Type="http://schemas.openxmlformats.org/officeDocument/2006/relationships/notesSlide" Target="/ppt/notesSlides/notesSlide7.xml" Id="rId2" /><Relationship Type="http://schemas.openxmlformats.org/officeDocument/2006/relationships/slideLayout" Target="/ppt/slideLayouts/slideLayout32.xml" Id="rId1" /></Relationships>
</file>

<file path=ppt/slides/_rels/slide59.xml.rels>&#65279;<?xml version="1.0" encoding="utf-8"?><Relationships xmlns="http://schemas.openxmlformats.org/package/2006/relationships"><Relationship Type="http://schemas.openxmlformats.org/officeDocument/2006/relationships/image" Target="/ppt/media/image127.jpeg" Id="rId2" /><Relationship Type="http://schemas.openxmlformats.org/officeDocument/2006/relationships/slideLayout" Target="/ppt/slideLayouts/slideLayout32.xml" Id="rId1" /></Relationships>
</file>

<file path=ppt/slides/_rels/slide6.xml.rels>&#65279;<?xml version="1.0" encoding="utf-8"?><Relationships xmlns="http://schemas.openxmlformats.org/package/2006/relationships"><Relationship Type="http://schemas.openxmlformats.org/officeDocument/2006/relationships/image" Target="/ppt/media/image73.png" Id="rId2" /><Relationship Type="http://schemas.openxmlformats.org/officeDocument/2006/relationships/slideLayout" Target="/ppt/slideLayouts/slideLayout31.xml" Id="rId1" /></Relationships>
</file>

<file path=ppt/slides/_rels/slide60.xml.rels>&#65279;<?xml version="1.0" encoding="utf-8"?><Relationships xmlns="http://schemas.openxmlformats.org/package/2006/relationships"><Relationship Type="http://schemas.openxmlformats.org/officeDocument/2006/relationships/image" Target="/ppt/media/image128.png" Id="rId2" /><Relationship Type="http://schemas.openxmlformats.org/officeDocument/2006/relationships/slideLayout" Target="/ppt/slideLayouts/slideLayout34.xml" Id="rId1" /></Relationships>
</file>

<file path=ppt/slides/_rels/slide61.xml.rels>&#65279;<?xml version="1.0" encoding="utf-8"?><Relationships xmlns="http://schemas.openxmlformats.org/package/2006/relationships"><Relationship Type="http://schemas.openxmlformats.org/officeDocument/2006/relationships/notesSlide" Target="/ppt/notesSlides/notesSlide8.xml" Id="rId2" /><Relationship Type="http://schemas.openxmlformats.org/officeDocument/2006/relationships/slideLayout" Target="/ppt/slideLayouts/slideLayout32.xml" Id="rId1" /></Relationships>
</file>

<file path=ppt/slides/_rels/slide62.xml.rels>&#65279;<?xml version="1.0" encoding="utf-8"?><Relationships xmlns="http://schemas.openxmlformats.org/package/2006/relationships"><Relationship Type="http://schemas.openxmlformats.org/officeDocument/2006/relationships/notesSlide" Target="/ppt/notesSlides/notesSlide9.xml" Id="rId2" /><Relationship Type="http://schemas.openxmlformats.org/officeDocument/2006/relationships/slideLayout" Target="/ppt/slideLayouts/slideLayout32.xml" Id="rId1" /></Relationships>
</file>

<file path=ppt/slides/_rels/slide63.xml.rels>&#65279;<?xml version="1.0" encoding="utf-8"?><Relationships xmlns="http://schemas.openxmlformats.org/package/2006/relationships"><Relationship Type="http://schemas.openxmlformats.org/officeDocument/2006/relationships/image" Target="/ppt/media/image129.png" Id="rId3" /><Relationship Type="http://schemas.openxmlformats.org/officeDocument/2006/relationships/notesSlide" Target="/ppt/notesSlides/notesSlide10.xml" Id="rId2" /><Relationship Type="http://schemas.openxmlformats.org/officeDocument/2006/relationships/slideLayout" Target="/ppt/slideLayouts/slideLayout32.xml" Id="rId1" /></Relationships>
</file>

<file path=ppt/slides/_rels/slide64.xml.rels>&#65279;<?xml version="1.0" encoding="utf-8"?><Relationships xmlns="http://schemas.openxmlformats.org/package/2006/relationships"><Relationship Type="http://schemas.openxmlformats.org/officeDocument/2006/relationships/image" Target="/ppt/media/image129.png" Id="rId2" /><Relationship Type="http://schemas.openxmlformats.org/officeDocument/2006/relationships/slideLayout" Target="/ppt/slideLayouts/slideLayout32.xml" Id="rId1" /></Relationships>
</file>

<file path=ppt/slides/_rels/slide65.xml.rels>&#65279;<?xml version="1.0" encoding="utf-8"?><Relationships xmlns="http://schemas.openxmlformats.org/package/2006/relationships"><Relationship Type="http://schemas.openxmlformats.org/officeDocument/2006/relationships/image" Target="/ppt/media/image126.png" Id="rId2" /><Relationship Type="http://schemas.openxmlformats.org/officeDocument/2006/relationships/slideLayout" Target="/ppt/slideLayouts/slideLayout32.xml" Id="rId1" /></Relationships>
</file>

<file path=ppt/slides/_rels/slide66.xml.rels>&#65279;<?xml version="1.0" encoding="utf-8"?><Relationships xmlns="http://schemas.openxmlformats.org/package/2006/relationships"><Relationship Type="http://schemas.openxmlformats.org/officeDocument/2006/relationships/slideLayout" Target="/ppt/slideLayouts/slideLayout32.xml" Id="rId1" /></Relationships>
</file>

<file path=ppt/slides/_rels/slide67.xml.rels>&#65279;<?xml version="1.0" encoding="utf-8"?><Relationships xmlns="http://schemas.openxmlformats.org/package/2006/relationships"><Relationship Type="http://schemas.openxmlformats.org/officeDocument/2006/relationships/slideLayout" Target="/ppt/slideLayouts/slideLayout44.xml" Id="rId1" /></Relationships>
</file>

<file path=ppt/slides/_rels/slide68.xml.rels>&#65279;<?xml version="1.0" encoding="utf-8"?><Relationships xmlns="http://schemas.openxmlformats.org/package/2006/relationships"><Relationship Type="http://schemas.openxmlformats.org/officeDocument/2006/relationships/image" Target="/ppt/media/image131.png" Id="rId3" /><Relationship Type="http://schemas.openxmlformats.org/officeDocument/2006/relationships/image" Target="/ppt/media/image135.png" Id="rId7" /><Relationship Type="http://schemas.openxmlformats.org/officeDocument/2006/relationships/image" Target="/ppt/media/image130.png" Id="rId2" /><Relationship Type="http://schemas.openxmlformats.org/officeDocument/2006/relationships/slideLayout" Target="/ppt/slideLayouts/slideLayout44.xml" Id="rId1" /><Relationship Type="http://schemas.openxmlformats.org/officeDocument/2006/relationships/image" Target="/ppt/media/image134.png" Id="rId6" /><Relationship Type="http://schemas.openxmlformats.org/officeDocument/2006/relationships/image" Target="/ppt/media/image133.png" Id="rId5" /><Relationship Type="http://schemas.openxmlformats.org/officeDocument/2006/relationships/image" Target="/ppt/media/image132.png" Id="rId4" /></Relationships>
</file>

<file path=ppt/slides/_rels/slide69.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11.xml" Id="rId2" /><Relationship Type="http://schemas.openxmlformats.org/officeDocument/2006/relationships/slideLayout" Target="/ppt/slideLayouts/slideLayout45.xml" Id="rId1" /></Relationships>
</file>

<file path=ppt/slides/_rels/slide7.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70.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12.xml" Id="rId2" /><Relationship Type="http://schemas.openxmlformats.org/officeDocument/2006/relationships/slideLayout" Target="/ppt/slideLayouts/slideLayout45.xml" Id="rId1" /></Relationships>
</file>

<file path=ppt/slides/_rels/slide71.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13.xml" Id="rId2" /><Relationship Type="http://schemas.openxmlformats.org/officeDocument/2006/relationships/slideLayout" Target="/ppt/slideLayouts/slideLayout45.xml" Id="rId1" /></Relationships>
</file>

<file path=ppt/slides/_rels/slide72.xml.rels>&#65279;<?xml version="1.0" encoding="utf-8"?><Relationships xmlns="http://schemas.openxmlformats.org/package/2006/relationships"><Relationship Type="http://schemas.openxmlformats.org/officeDocument/2006/relationships/image" Target="/ppt/media/image136.png" Id="rId3" /><Relationship Type="http://schemas.openxmlformats.org/officeDocument/2006/relationships/notesSlide" Target="/ppt/notesSlides/notesSlide14.xml" Id="rId2" /><Relationship Type="http://schemas.openxmlformats.org/officeDocument/2006/relationships/slideLayout" Target="/ppt/slideLayouts/slideLayout45.xml" Id="rId1" /><Relationship Type="http://schemas.openxmlformats.org/officeDocument/2006/relationships/image" Target="/ppt/media/image137.png" Id="rId5" /><Relationship Type="http://schemas.openxmlformats.org/officeDocument/2006/relationships/image" Target="/ppt/media/image135.png" Id="rId4" /></Relationships>
</file>

<file path=ppt/slides/_rels/slide73.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15.xml" Id="rId2" /><Relationship Type="http://schemas.openxmlformats.org/officeDocument/2006/relationships/slideLayout" Target="/ppt/slideLayouts/slideLayout45.xml" Id="rId1" /></Relationships>
</file>

<file path=ppt/slides/_rels/slide74.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16.xml" Id="rId2" /><Relationship Type="http://schemas.openxmlformats.org/officeDocument/2006/relationships/slideLayout" Target="/ppt/slideLayouts/slideLayout45.xml" Id="rId1" /></Relationships>
</file>

<file path=ppt/slides/_rels/slide75.xml.rels>&#65279;<?xml version="1.0" encoding="utf-8"?><Relationships xmlns="http://schemas.openxmlformats.org/package/2006/relationships"><Relationship Type="http://schemas.openxmlformats.org/officeDocument/2006/relationships/image" Target="/ppt/media/image138.png" Id="rId3" /><Relationship Type="http://schemas.openxmlformats.org/officeDocument/2006/relationships/notesSlide" Target="/ppt/notesSlides/notesSlide17.xml" Id="rId2" /><Relationship Type="http://schemas.openxmlformats.org/officeDocument/2006/relationships/slideLayout" Target="/ppt/slideLayouts/slideLayout56.xml" Id="rId1" /><Relationship Type="http://schemas.openxmlformats.org/officeDocument/2006/relationships/image" Target="/ppt/media/image135.png" Id="rId5" /><Relationship Type="http://schemas.openxmlformats.org/officeDocument/2006/relationships/image" Target="/ppt/media/image139.svg" Id="rId4" /></Relationships>
</file>

<file path=ppt/slides/_rels/slide76.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18.xml" Id="rId2" /><Relationship Type="http://schemas.openxmlformats.org/officeDocument/2006/relationships/slideLayout" Target="/ppt/slideLayouts/slideLayout56.xml" Id="rId1" /></Relationships>
</file>

<file path=ppt/slides/_rels/slide77.xml.rels>&#65279;<?xml version="1.0" encoding="utf-8"?><Relationships xmlns="http://schemas.openxmlformats.org/package/2006/relationships"><Relationship Type="http://schemas.openxmlformats.org/officeDocument/2006/relationships/image" Target="/ppt/media/image144.png" Id="rId8" /><Relationship Type="http://schemas.openxmlformats.org/officeDocument/2006/relationships/image" Target="/ppt/media/image135.png" Id="rId3" /><Relationship Type="http://schemas.openxmlformats.org/officeDocument/2006/relationships/image" Target="/ppt/media/image143.svg" Id="rId7" /><Relationship Type="http://schemas.openxmlformats.org/officeDocument/2006/relationships/notesSlide" Target="/ppt/notesSlides/notesSlide19.xml" Id="rId2" /><Relationship Type="http://schemas.openxmlformats.org/officeDocument/2006/relationships/slideLayout" Target="/ppt/slideLayouts/slideLayout56.xml" Id="rId1" /><Relationship Type="http://schemas.openxmlformats.org/officeDocument/2006/relationships/image" Target="/ppt/media/image142.png" Id="rId6" /><Relationship Type="http://schemas.openxmlformats.org/officeDocument/2006/relationships/image" Target="/ppt/media/image141.svg" Id="rId5" /><Relationship Type="http://schemas.openxmlformats.org/officeDocument/2006/relationships/image" Target="/ppt/media/image140.png" Id="rId4" /><Relationship Type="http://schemas.openxmlformats.org/officeDocument/2006/relationships/image" Target="/ppt/media/image145.svg" Id="rId9" /></Relationships>
</file>

<file path=ppt/slides/_rels/slide78.xml.rels>&#65279;<?xml version="1.0" encoding="utf-8"?><Relationships xmlns="http://schemas.openxmlformats.org/package/2006/relationships"><Relationship Type="http://schemas.openxmlformats.org/officeDocument/2006/relationships/image" Target="/ppt/media/image150.png" Id="rId8" /><Relationship Type="http://schemas.openxmlformats.org/officeDocument/2006/relationships/image" Target="/ppt/media/image155.png" Id="rId13" /><Relationship Type="http://schemas.openxmlformats.org/officeDocument/2006/relationships/image" Target="/ppt/media/image135.png" Id="rId3" /><Relationship Type="http://schemas.openxmlformats.org/officeDocument/2006/relationships/image" Target="/ppt/media/image149.png" Id="rId7" /><Relationship Type="http://schemas.openxmlformats.org/officeDocument/2006/relationships/image" Target="/ppt/media/image154.png" Id="rId12" /><Relationship Type="http://schemas.openxmlformats.org/officeDocument/2006/relationships/image" Target="/ppt/media/image159.png" Id="rId17" /><Relationship Type="http://schemas.openxmlformats.org/officeDocument/2006/relationships/notesSlide" Target="/ppt/notesSlides/notesSlide20.xml" Id="rId2" /><Relationship Type="http://schemas.openxmlformats.org/officeDocument/2006/relationships/image" Target="/ppt/media/image158.png" Id="rId16" /><Relationship Type="http://schemas.openxmlformats.org/officeDocument/2006/relationships/slideLayout" Target="/ppt/slideLayouts/slideLayout56.xml" Id="rId1" /><Relationship Type="http://schemas.openxmlformats.org/officeDocument/2006/relationships/image" Target="/ppt/media/image148.png" Id="rId6" /><Relationship Type="http://schemas.openxmlformats.org/officeDocument/2006/relationships/image" Target="/ppt/media/image153.png" Id="rId11" /><Relationship Type="http://schemas.openxmlformats.org/officeDocument/2006/relationships/image" Target="/ppt/media/image147.png" Id="rId5" /><Relationship Type="http://schemas.openxmlformats.org/officeDocument/2006/relationships/image" Target="/ppt/media/image157.png" Id="rId15" /><Relationship Type="http://schemas.openxmlformats.org/officeDocument/2006/relationships/image" Target="/ppt/media/image152.png" Id="rId10" /><Relationship Type="http://schemas.openxmlformats.org/officeDocument/2006/relationships/image" Target="/ppt/media/image146.png" Id="rId4" /><Relationship Type="http://schemas.openxmlformats.org/officeDocument/2006/relationships/image" Target="/ppt/media/image151.png" Id="rId9" /><Relationship Type="http://schemas.openxmlformats.org/officeDocument/2006/relationships/image" Target="/ppt/media/image156.png" Id="rId14" /></Relationships>
</file>

<file path=ppt/slides/_rels/slide79.xml.rels>&#65279;<?xml version="1.0" encoding="utf-8"?><Relationships xmlns="http://schemas.openxmlformats.org/package/2006/relationships"><Relationship Type="http://schemas.openxmlformats.org/officeDocument/2006/relationships/image" Target="/ppt/media/image166.png" Id="rId8" /><Relationship Type="http://schemas.openxmlformats.org/officeDocument/2006/relationships/image" Target="/ppt/media/image171.png" Id="rId13" /><Relationship Type="http://schemas.openxmlformats.org/officeDocument/2006/relationships/image" Target="/ppt/media/image176.png" Id="rId18" /><Relationship Type="http://schemas.openxmlformats.org/officeDocument/2006/relationships/image" Target="/ppt/media/image184.png" Id="rId26" /><Relationship Type="http://schemas.openxmlformats.org/officeDocument/2006/relationships/image" Target="/ppt/media/image161.png" Id="rId3" /><Relationship Type="http://schemas.openxmlformats.org/officeDocument/2006/relationships/image" Target="/ppt/media/image179.png" Id="rId21" /><Relationship Type="http://schemas.openxmlformats.org/officeDocument/2006/relationships/image" Target="/ppt/media/image165.png" Id="rId7" /><Relationship Type="http://schemas.openxmlformats.org/officeDocument/2006/relationships/image" Target="/ppt/media/image170.png" Id="rId12" /><Relationship Type="http://schemas.openxmlformats.org/officeDocument/2006/relationships/image" Target="/ppt/media/image175.png" Id="rId17" /><Relationship Type="http://schemas.openxmlformats.org/officeDocument/2006/relationships/image" Target="/ppt/media/image183.png" Id="rId25" /><Relationship Type="http://schemas.openxmlformats.org/officeDocument/2006/relationships/image" Target="/ppt/media/image160.png" Id="rId2" /><Relationship Type="http://schemas.openxmlformats.org/officeDocument/2006/relationships/image" Target="/ppt/media/image174.png" Id="rId16" /><Relationship Type="http://schemas.openxmlformats.org/officeDocument/2006/relationships/image" Target="/ppt/media/image178.png" Id="rId20" /><Relationship Type="http://schemas.openxmlformats.org/officeDocument/2006/relationships/slideLayout" Target="/ppt/slideLayouts/slideLayout45.xml" Id="rId1" /><Relationship Type="http://schemas.openxmlformats.org/officeDocument/2006/relationships/image" Target="/ppt/media/image164.png" Id="rId6" /><Relationship Type="http://schemas.openxmlformats.org/officeDocument/2006/relationships/image" Target="/ppt/media/image169.png" Id="rId11" /><Relationship Type="http://schemas.openxmlformats.org/officeDocument/2006/relationships/image" Target="/ppt/media/image182.png" Id="rId24" /><Relationship Type="http://schemas.openxmlformats.org/officeDocument/2006/relationships/image" Target="/ppt/media/image163.png" Id="rId5" /><Relationship Type="http://schemas.openxmlformats.org/officeDocument/2006/relationships/image" Target="/ppt/media/image173.png" Id="rId15" /><Relationship Type="http://schemas.openxmlformats.org/officeDocument/2006/relationships/image" Target="/ppt/media/image181.png" Id="rId23" /><Relationship Type="http://schemas.openxmlformats.org/officeDocument/2006/relationships/image" Target="/ppt/media/image186.png" Id="rId28" /><Relationship Type="http://schemas.openxmlformats.org/officeDocument/2006/relationships/image" Target="/ppt/media/image168.png" Id="rId10" /><Relationship Type="http://schemas.openxmlformats.org/officeDocument/2006/relationships/image" Target="/ppt/media/image177.png" Id="rId19" /><Relationship Type="http://schemas.openxmlformats.org/officeDocument/2006/relationships/image" Target="/ppt/media/image162.png" Id="rId4" /><Relationship Type="http://schemas.openxmlformats.org/officeDocument/2006/relationships/image" Target="/ppt/media/image167.png" Id="rId9" /><Relationship Type="http://schemas.openxmlformats.org/officeDocument/2006/relationships/image" Target="/ppt/media/image172.png" Id="rId14" /><Relationship Type="http://schemas.openxmlformats.org/officeDocument/2006/relationships/image" Target="/ppt/media/image180.png" Id="rId22" /><Relationship Type="http://schemas.openxmlformats.org/officeDocument/2006/relationships/image" Target="/ppt/media/image185.png" Id="rId27" /></Relationships>
</file>

<file path=ppt/slides/_rels/slide8.xml.rels>&#65279;<?xml version="1.0" encoding="utf-8"?><Relationships xmlns="http://schemas.openxmlformats.org/package/2006/relationships"><Relationship Type="http://schemas.openxmlformats.org/officeDocument/2006/relationships/slideLayout" Target="/ppt/slideLayouts/slideLayout30.xml" Id="rId1" /></Relationships>
</file>

<file path=ppt/slides/_rels/slide80.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1.xml" Id="rId2" /><Relationship Type="http://schemas.openxmlformats.org/officeDocument/2006/relationships/slideLayout" Target="/ppt/slideLayouts/slideLayout45.xml" Id="rId1" /></Relationships>
</file>

<file path=ppt/slides/_rels/slide81.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2.xml" Id="rId2" /><Relationship Type="http://schemas.openxmlformats.org/officeDocument/2006/relationships/slideLayout" Target="/ppt/slideLayouts/slideLayout45.xml" Id="rId1" /></Relationships>
</file>

<file path=ppt/slides/_rels/slide82.xml.rels>&#65279;<?xml version="1.0" encoding="utf-8"?><Relationships xmlns="http://schemas.openxmlformats.org/package/2006/relationships"><Relationship Type="http://schemas.openxmlformats.org/officeDocument/2006/relationships/image" Target="/ppt/media/image191.png" Id="rId8" /><Relationship Type="http://schemas.openxmlformats.org/officeDocument/2006/relationships/image" Target="/ppt/media/image135.png" Id="rId3" /><Relationship Type="http://schemas.openxmlformats.org/officeDocument/2006/relationships/image" Target="/ppt/media/image190.svg" Id="rId7" /><Relationship Type="http://schemas.openxmlformats.org/officeDocument/2006/relationships/notesSlide" Target="/ppt/notesSlides/notesSlide23.xml" Id="rId2" /><Relationship Type="http://schemas.openxmlformats.org/officeDocument/2006/relationships/slideLayout" Target="/ppt/slideLayouts/slideLayout45.xml" Id="rId1" /><Relationship Type="http://schemas.openxmlformats.org/officeDocument/2006/relationships/image" Target="/ppt/media/image189.png" Id="rId6" /><Relationship Type="http://schemas.openxmlformats.org/officeDocument/2006/relationships/image" Target="/ppt/media/image194.svg" Id="rId11" /><Relationship Type="http://schemas.openxmlformats.org/officeDocument/2006/relationships/image" Target="/ppt/media/image188.svg" Id="rId5" /><Relationship Type="http://schemas.openxmlformats.org/officeDocument/2006/relationships/image" Target="/ppt/media/image193.png" Id="rId10" /><Relationship Type="http://schemas.openxmlformats.org/officeDocument/2006/relationships/image" Target="/ppt/media/image187.png" Id="rId4" /><Relationship Type="http://schemas.openxmlformats.org/officeDocument/2006/relationships/image" Target="/ppt/media/image192.svg" Id="rId9" /></Relationships>
</file>

<file path=ppt/slides/_rels/slide83.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4.xml" Id="rId2" /><Relationship Type="http://schemas.openxmlformats.org/officeDocument/2006/relationships/slideLayout" Target="/ppt/slideLayouts/slideLayout45.xml" Id="rId1" /></Relationships>
</file>

<file path=ppt/slides/_rels/slide84.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5.xml" Id="rId2" /><Relationship Type="http://schemas.openxmlformats.org/officeDocument/2006/relationships/slideLayout" Target="/ppt/slideLayouts/slideLayout45.xml" Id="rId1" /></Relationships>
</file>

<file path=ppt/slides/_rels/slide85.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6.xml" Id="rId2" /><Relationship Type="http://schemas.openxmlformats.org/officeDocument/2006/relationships/slideLayout" Target="/ppt/slideLayouts/slideLayout45.xml" Id="rId1" /></Relationships>
</file>

<file path=ppt/slides/_rels/slide86.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7.xml" Id="rId2" /><Relationship Type="http://schemas.openxmlformats.org/officeDocument/2006/relationships/slideLayout" Target="/ppt/slideLayouts/slideLayout45.xml" Id="rId1" /></Relationships>
</file>

<file path=ppt/slides/_rels/slide87.xml.rels>&#65279;<?xml version="1.0" encoding="utf-8"?><Relationships xmlns="http://schemas.openxmlformats.org/package/2006/relationships"><Relationship Type="http://schemas.openxmlformats.org/officeDocument/2006/relationships/image" Target="/ppt/media/image135.png" Id="rId3" /><Relationship Type="http://schemas.openxmlformats.org/officeDocument/2006/relationships/notesSlide" Target="/ppt/notesSlides/notesSlide28.xml" Id="rId2" /><Relationship Type="http://schemas.openxmlformats.org/officeDocument/2006/relationships/slideLayout" Target="/ppt/slideLayouts/slideLayout45.xml" Id="rId1" /></Relationships>
</file>

<file path=ppt/slides/_rels/slide88.xml.rels>&#65279;<?xml version="1.0" encoding="utf-8"?><Relationships xmlns="http://schemas.openxmlformats.org/package/2006/relationships"><Relationship Type="http://schemas.openxmlformats.org/officeDocument/2006/relationships/slideLayout" Target="/ppt/slideLayouts/slideLayout45.xml" Id="rId1" /><Relationship Type="http://schemas.openxmlformats.org/officeDocument/2006/relationships/hyperlink" Target="mailto:boile@unipi.gr" TargetMode="External" Id="rId3" /><Relationship Type="http://schemas.openxmlformats.org/officeDocument/2006/relationships/hyperlink" Target="mailto:stheofanis@theofanis.eu" TargetMode="External" Id="rId2" /></Relationships>
</file>

<file path=ppt/slides/_rels/slide89.xml.rels>&#65279;<?xml version="1.0" encoding="utf-8"?><Relationships xmlns="http://schemas.openxmlformats.org/package/2006/relationships"><Relationship Type="http://schemas.openxmlformats.org/officeDocument/2006/relationships/image" Target="/ppt/media/image198.png" Id="rId8" /><Relationship Type="http://schemas.openxmlformats.org/officeDocument/2006/relationships/image" Target="/ppt/media/image118.png" Id="rId3" /><Relationship Type="http://schemas.openxmlformats.org/officeDocument/2006/relationships/image" Target="/ppt/media/image197.jpeg" Id="rId7" /><Relationship Type="http://schemas.openxmlformats.org/officeDocument/2006/relationships/image" Target="/ppt/media/image117.jpeg" Id="rId2" /><Relationship Type="http://schemas.openxmlformats.org/officeDocument/2006/relationships/slideLayout" Target="/ppt/slideLayouts/slideLayout174.xml" Id="rId1" /><Relationship Type="http://schemas.openxmlformats.org/officeDocument/2006/relationships/image" Target="/ppt/media/image196.jpeg" Id="rId6" /><Relationship Type="http://schemas.openxmlformats.org/officeDocument/2006/relationships/image" Target="/ppt/media/image195.jpeg" Id="rId5" /><Relationship Type="http://schemas.openxmlformats.org/officeDocument/2006/relationships/image" Target="/ppt/media/image119.svg" Id="rId4" /></Relationships>
</file>

<file path=ppt/slides/_rels/slide9.xml.rels>&#65279;<?xml version="1.0" encoding="utf-8"?><Relationships xmlns="http://schemas.openxmlformats.org/package/2006/relationships"><Relationship Type="http://schemas.openxmlformats.org/officeDocument/2006/relationships/image" Target="/ppt/media/image74.png" Id="rId2" /><Relationship Type="http://schemas.openxmlformats.org/officeDocument/2006/relationships/slideLayout" Target="/ppt/slideLayouts/slideLayout167.xml" Id="rId1" /></Relationships>
</file>

<file path=ppt/slides/_rels/slide90.xml.rels>&#65279;<?xml version="1.0" encoding="utf-8"?><Relationships xmlns="http://schemas.openxmlformats.org/package/2006/relationships"><Relationship Type="http://schemas.openxmlformats.org/officeDocument/2006/relationships/image" Target="/ppt/media/image200.svg" Id="rId3" /><Relationship Type="http://schemas.openxmlformats.org/officeDocument/2006/relationships/image" Target="/ppt/media/image199.png" Id="rId2" /><Relationship Type="http://schemas.openxmlformats.org/officeDocument/2006/relationships/slideLayout" Target="/ppt/slideLayouts/slideLayout29.xml" Id="rId1" /><Relationship Type="http://schemas.openxmlformats.org/officeDocument/2006/relationships/image" Target="/ppt/media/image201.png" Id="rId4" /><Relationship Type="http://schemas.openxmlformats.org/officeDocument/2006/relationships/hyperlink" Target="https://vvkd.lt/en/piers/marveles-cargo-port/" TargetMode="External" Id="rId5" /></Relationships>
</file>

<file path=ppt/slides/_rels/slide91.xml.rels>&#65279;<?xml version="1.0" encoding="utf-8"?><Relationships xmlns="http://schemas.openxmlformats.org/package/2006/relationships"><Relationship Type="http://schemas.openxmlformats.org/officeDocument/2006/relationships/image" Target="/ppt/media/image202.jpeg" Id="rId2" /><Relationship Type="http://schemas.openxmlformats.org/officeDocument/2006/relationships/slideLayout" Target="/ppt/slideLayouts/slideLayout29.xml" Id="rId1" /></Relationships>
</file>

<file path=ppt/slides/_rels/slide92.xml.rels>&#65279;<?xml version="1.0" encoding="utf-8"?><Relationships xmlns="http://schemas.openxmlformats.org/package/2006/relationships"><Relationship Type="http://schemas.openxmlformats.org/officeDocument/2006/relationships/image" Target="/ppt/media/image204.png" Id="rId3" /><Relationship Type="http://schemas.openxmlformats.org/officeDocument/2006/relationships/image" Target="/ppt/media/image207.png" Id="rId7" /><Relationship Type="http://schemas.openxmlformats.org/officeDocument/2006/relationships/image" Target="/ppt/media/image203.png" Id="rId2" /><Relationship Type="http://schemas.openxmlformats.org/officeDocument/2006/relationships/slideLayout" Target="/ppt/slideLayouts/slideLayout29.xml" Id="rId1" /><Relationship Type="http://schemas.openxmlformats.org/officeDocument/2006/relationships/image" Target="/ppt/media/image206.jpeg" Id="rId6" /><Relationship Type="http://schemas.openxmlformats.org/officeDocument/2006/relationships/image" Target="/ppt/media/image205.jpeg" Id="rId5" /><Relationship Type="http://schemas.openxmlformats.org/officeDocument/2006/relationships/image" Target="/ppt/media/image201.png" Id="rId4" /></Relationships>
</file>

<file path=ppt/slides/_rels/slide93.xml.rels>&#65279;<?xml version="1.0" encoding="utf-8"?><Relationships xmlns="http://schemas.openxmlformats.org/package/2006/relationships"><Relationship Type="http://schemas.openxmlformats.org/officeDocument/2006/relationships/image" Target="/ppt/media/image209.png" Id="rId3" /><Relationship Type="http://schemas.openxmlformats.org/officeDocument/2006/relationships/image" Target="/ppt/media/image208.jpeg" Id="rId2" /><Relationship Type="http://schemas.openxmlformats.org/officeDocument/2006/relationships/slideLayout" Target="/ppt/slideLayouts/slideLayout29.xml" Id="rId1" /></Relationships>
</file>

<file path=ppt/slides/_rels/slide94.xml.rels>&#65279;<?xml version="1.0" encoding="utf-8"?><Relationships xmlns="http://schemas.openxmlformats.org/package/2006/relationships"><Relationship Type="http://schemas.openxmlformats.org/officeDocument/2006/relationships/image" Target="/ppt/media/image210.png" Id="rId2" /><Relationship Type="http://schemas.openxmlformats.org/officeDocument/2006/relationships/slideLayout" Target="/ppt/slideLayouts/slideLayout34.xml" Id="rId1" /></Relationships>
</file>

<file path=ppt/slides/_rels/slide95.xml.rels>&#65279;<?xml version="1.0" encoding="utf-8"?><Relationships xmlns="http://schemas.openxmlformats.org/package/2006/relationships"><Relationship Type="http://schemas.openxmlformats.org/officeDocument/2006/relationships/oleObject" Target="/ppt/embeddings/oleObject2.bin" Id="rId3" /><Relationship Type="http://schemas.openxmlformats.org/officeDocument/2006/relationships/notesSlide" Target="/ppt/notesSlides/notesSlide29.xml" Id="rId2" /><Relationship Type="http://schemas.openxmlformats.org/officeDocument/2006/relationships/slideLayout" Target="/ppt/slideLayouts/slideLayout34.xml" Id="rId1" /><Relationship Type="http://schemas.openxmlformats.org/officeDocument/2006/relationships/image" Target="/ppt/media/image211.emf" Id="rId4" /></Relationships>
</file>

<file path=ppt/slides/_rels/slide96.xml.rels>&#65279;<?xml version="1.0" encoding="utf-8"?><Relationships xmlns="http://schemas.openxmlformats.org/package/2006/relationships"><Relationship Type="http://schemas.openxmlformats.org/officeDocument/2006/relationships/image" Target="/ppt/media/image212.png" Id="rId3" /><Relationship Type="http://schemas.openxmlformats.org/officeDocument/2006/relationships/notesSlide" Target="/ppt/notesSlides/notesSlide30.xml" Id="rId2" /><Relationship Type="http://schemas.openxmlformats.org/officeDocument/2006/relationships/slideLayout" Target="/ppt/slideLayouts/slideLayout34.xml" Id="rId1" /></Relationships>
</file>

<file path=ppt/slides/_rels/slide97.xml.rels>&#65279;<?xml version="1.0" encoding="utf-8"?><Relationships xmlns="http://schemas.openxmlformats.org/package/2006/relationships"><Relationship Type="http://schemas.openxmlformats.org/officeDocument/2006/relationships/image" Target="/ppt/media/image219.png" Id="rId8" /><Relationship Type="http://schemas.openxmlformats.org/officeDocument/2006/relationships/image" Target="/ppt/media/image224.png" Id="rId13" /><Relationship Type="http://schemas.openxmlformats.org/officeDocument/2006/relationships/image" Target="/ppt/media/image214.png" Id="rId3" /><Relationship Type="http://schemas.openxmlformats.org/officeDocument/2006/relationships/image" Target="/ppt/media/image218.png" Id="rId7" /><Relationship Type="http://schemas.openxmlformats.org/officeDocument/2006/relationships/image" Target="/ppt/media/image223.png" Id="rId12" /><Relationship Type="http://schemas.openxmlformats.org/officeDocument/2006/relationships/image" Target="/ppt/media/image213.png" Id="rId2" /><Relationship Type="http://schemas.openxmlformats.org/officeDocument/2006/relationships/slideLayout" Target="/ppt/slideLayouts/slideLayout132.xml" Id="rId1" /><Relationship Type="http://schemas.openxmlformats.org/officeDocument/2006/relationships/image" Target="/ppt/media/image217.png" Id="rId6" /><Relationship Type="http://schemas.openxmlformats.org/officeDocument/2006/relationships/image" Target="/ppt/media/image222.png" Id="rId11" /><Relationship Type="http://schemas.openxmlformats.org/officeDocument/2006/relationships/image" Target="/ppt/media/image216.png" Id="rId5" /><Relationship Type="http://schemas.openxmlformats.org/officeDocument/2006/relationships/image" Target="/ppt/media/image221.png" Id="rId10" /><Relationship Type="http://schemas.openxmlformats.org/officeDocument/2006/relationships/image" Target="/ppt/media/image215.emf" Id="rId4" /><Relationship Type="http://schemas.openxmlformats.org/officeDocument/2006/relationships/image" Target="/ppt/media/image220.png" Id="rId9" /></Relationships>
</file>

<file path=ppt/slides/_rels/slide98.xml.rels>&#65279;<?xml version="1.0" encoding="utf-8"?><Relationships xmlns="http://schemas.openxmlformats.org/package/2006/relationships"><Relationship Type="http://schemas.openxmlformats.org/officeDocument/2006/relationships/image" Target="/ppt/media/image226.png" Id="rId3" /><Relationship Type="http://schemas.openxmlformats.org/officeDocument/2006/relationships/image" Target="/ppt/media/image228.png" Id="rId7" /><Relationship Type="http://schemas.openxmlformats.org/officeDocument/2006/relationships/image" Target="/ppt/media/image225.png" Id="rId2" /><Relationship Type="http://schemas.openxmlformats.org/officeDocument/2006/relationships/slideLayout" Target="/ppt/slideLayouts/slideLayout137.xml" Id="rId1" /><Relationship Type="http://schemas.openxmlformats.org/officeDocument/2006/relationships/image" Target="/ppt/media/image227.png" Id="rId6" /><Relationship Type="http://schemas.openxmlformats.org/officeDocument/2006/relationships/image" Target="/ppt/media/image215.emf" Id="rId5" /><Relationship Type="http://schemas.openxmlformats.org/officeDocument/2006/relationships/image" Target="/ppt/media/image214.png" Id="rId4" /></Relationships>
</file>

<file path=ppt/slides/_rels/slide99.xml.rels>&#65279;<?xml version="1.0" encoding="utf-8"?><Relationships xmlns="http://schemas.openxmlformats.org/package/2006/relationships"><Relationship Type="http://schemas.openxmlformats.org/officeDocument/2006/relationships/image" Target="/ppt/media/image215.emf" Id="rId3" /><Relationship Type="http://schemas.openxmlformats.org/officeDocument/2006/relationships/image" Target="/ppt/media/image229.png" Id="rId2" /><Relationship Type="http://schemas.openxmlformats.org/officeDocument/2006/relationships/slideLayout" Target="/ppt/slideLayouts/slideLayout132.xml" Id="rId1" /><Relationship Type="http://schemas.openxmlformats.org/officeDocument/2006/relationships/image" Target="/ppt/media/image230.png" Id="rId4"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A7FD-F4C6-034F-4885-D9D0D0C38A43}"/>
              </a:ext>
            </a:extLst>
          </p:cNvPr>
          <p:cNvSpPr>
            <a:spLocks noGrp="1"/>
          </p:cNvSpPr>
          <p:nvPr>
            <p:ph type="title"/>
          </p:nvPr>
        </p:nvSpPr>
        <p:spPr>
          <a:xfrm>
            <a:off x="346825" y="2264609"/>
            <a:ext cx="7987706" cy="1138157"/>
          </a:xfrm>
        </p:spPr>
        <p:txBody>
          <a:bodyPr lIns="91440" tIns="45720" rIns="91440" bIns="45720" anchor="t"/>
          <a:lstStyle/>
          <a:p>
            <a:r>
              <a:rPr lang="en-GB" sz="2400"/>
              <a:t>Welcome to the Green Inland Ports Final Conference</a:t>
            </a:r>
            <a:br>
              <a:rPr lang="en-GB" sz="2400"/>
            </a:br>
            <a:br>
              <a:rPr lang="en-GB" sz="2400"/>
            </a:br>
            <a:r>
              <a:rPr lang="en-GB" sz="2400"/>
              <a:t>Enjoy your lunch!</a:t>
            </a:r>
          </a:p>
        </p:txBody>
      </p:sp>
      <p:sp>
        <p:nvSpPr>
          <p:cNvPr id="3" name="Text Placeholder 2">
            <a:extLst>
              <a:ext uri="{FF2B5EF4-FFF2-40B4-BE49-F238E27FC236}">
                <a16:creationId xmlns:a16="http://schemas.microsoft.com/office/drawing/2014/main" id="{5BB2A5C1-BD5E-C056-BE64-7754D2179617}"/>
              </a:ext>
            </a:extLst>
          </p:cNvPr>
          <p:cNvSpPr>
            <a:spLocks noGrp="1"/>
          </p:cNvSpPr>
          <p:nvPr>
            <p:ph type="body" sz="quarter" idx="10"/>
          </p:nvPr>
        </p:nvSpPr>
        <p:spPr>
          <a:xfrm>
            <a:off x="346825" y="3477717"/>
            <a:ext cx="4136275" cy="292100"/>
          </a:xfrm>
        </p:spPr>
        <p:txBody>
          <a:bodyPr lIns="91440" tIns="45720" rIns="91440" bIns="45720" anchor="t"/>
          <a:lstStyle/>
          <a:p>
            <a:r>
              <a:rPr lang="en-GB"/>
              <a:t>26 – 27 November, </a:t>
            </a:r>
            <a:r>
              <a:rPr lang="en-GB" err="1"/>
              <a:t>thinkport</a:t>
            </a:r>
            <a:r>
              <a:rPr lang="en-GB"/>
              <a:t> Vienna</a:t>
            </a:r>
          </a:p>
        </p:txBody>
      </p:sp>
    </p:spTree>
    <p:extLst>
      <p:ext uri="{BB962C8B-B14F-4D97-AF65-F5344CB8AC3E}">
        <p14:creationId xmlns:p14="http://schemas.microsoft.com/office/powerpoint/2010/main" val="311889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791D6-4B63-D003-A4A0-DA9D8C928441}"/>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E6BE468A-A5F0-E467-2D09-717F4DCD4401}"/>
              </a:ext>
            </a:extLst>
          </p:cNvPr>
          <p:cNvSpPr>
            <a:spLocks noGrp="1"/>
          </p:cNvSpPr>
          <p:nvPr>
            <p:ph type="title"/>
          </p:nvPr>
        </p:nvSpPr>
        <p:spPr>
          <a:xfrm>
            <a:off x="897954" y="1705332"/>
            <a:ext cx="7348093" cy="618044"/>
          </a:xfrm>
        </p:spPr>
        <p:txBody>
          <a:bodyPr/>
          <a:lstStyle/>
          <a:p>
            <a:pPr algn="ctr"/>
            <a:r>
              <a:rPr lang="en-US" sz="4050"/>
              <a:t>Keynote speech</a:t>
            </a:r>
            <a:endParaRPr lang="en-GB" sz="4050"/>
          </a:p>
        </p:txBody>
      </p:sp>
      <p:sp>
        <p:nvSpPr>
          <p:cNvPr id="6" name="TextBox 5">
            <a:extLst>
              <a:ext uri="{FF2B5EF4-FFF2-40B4-BE49-F238E27FC236}">
                <a16:creationId xmlns:a16="http://schemas.microsoft.com/office/drawing/2014/main" id="{ADB53A62-0E9C-4A4D-1EA0-C6A873519B97}"/>
              </a:ext>
            </a:extLst>
          </p:cNvPr>
          <p:cNvSpPr txBox="1"/>
          <p:nvPr/>
        </p:nvSpPr>
        <p:spPr>
          <a:xfrm>
            <a:off x="542908" y="2488926"/>
            <a:ext cx="8058183" cy="1338828"/>
          </a:xfrm>
          <a:prstGeom prst="rect">
            <a:avLst/>
          </a:prstGeom>
          <a:noFill/>
        </p:spPr>
        <p:txBody>
          <a:bodyPr wrap="square" rtlCol="0">
            <a:spAutoFit/>
          </a:bodyPr>
          <a:lstStyle/>
          <a:p>
            <a:pPr algn="ctr" defTabSz="914378"/>
            <a:r>
              <a:rPr lang="en-US" sz="2700" b="1" i="1">
                <a:solidFill>
                  <a:schemeClr val="accent3">
                    <a:lumMod val="50000"/>
                  </a:schemeClr>
                </a:solidFill>
                <a:latin typeface="Poppins" panose="00000500000000000000" pitchFamily="2" charset="0"/>
                <a:cs typeface="Poppins" panose="00000500000000000000" pitchFamily="2" charset="0"/>
              </a:rPr>
              <a:t>Theresia Hacksteiner</a:t>
            </a:r>
          </a:p>
          <a:p>
            <a:pPr algn="ctr" defTabSz="914378"/>
            <a:r>
              <a:rPr lang="en-US" sz="2700" i="1" noProof="0">
                <a:solidFill>
                  <a:schemeClr val="accent3">
                    <a:lumMod val="50000"/>
                  </a:schemeClr>
                </a:solidFill>
                <a:latin typeface="Poppins" panose="00000500000000000000" pitchFamily="2" charset="0"/>
                <a:cs typeface="Poppins" panose="00000500000000000000" pitchFamily="2" charset="0"/>
              </a:rPr>
              <a:t>Secretary General</a:t>
            </a:r>
          </a:p>
          <a:p>
            <a:pPr algn="ctr" defTabSz="914378"/>
            <a:r>
              <a:rPr lang="en-US" sz="2700" i="1" noProof="0">
                <a:solidFill>
                  <a:schemeClr val="accent3">
                    <a:lumMod val="50000"/>
                  </a:schemeClr>
                </a:solidFill>
                <a:latin typeface="Poppins" panose="00000500000000000000" pitchFamily="2" charset="0"/>
                <a:cs typeface="Poppins" panose="00000500000000000000" pitchFamily="2" charset="0"/>
              </a:rPr>
              <a:t>European Barge Union (EBU)</a:t>
            </a:r>
            <a:endParaRPr lang="de-DE" sz="2700" i="1" noProof="0">
              <a:solidFill>
                <a:schemeClr val="accent3">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478154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48FE0-38AC-1F10-1BD0-813B072BBAD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06894BD-37D9-6A41-ECA5-BCCAA0423F6B}"/>
              </a:ext>
            </a:extLst>
          </p:cNvPr>
          <p:cNvPicPr>
            <a:picLocks noChangeAspect="1"/>
          </p:cNvPicPr>
          <p:nvPr/>
        </p:nvPicPr>
        <p:blipFill>
          <a:blip r:embed="rId2"/>
          <a:srcRect l="7339" t="21135" r="1247" b="1727"/>
          <a:stretch>
            <a:fillRect/>
          </a:stretch>
        </p:blipFill>
        <p:spPr>
          <a:xfrm>
            <a:off x="0" y="0"/>
            <a:ext cx="9144000" cy="5143500"/>
          </a:xfrm>
          <a:custGeom>
            <a:avLst/>
            <a:gdLst>
              <a:gd name="connsiteX0" fmla="*/ -1307 w 6695397"/>
              <a:gd name="connsiteY0" fmla="*/ -729 h 4463151"/>
              <a:gd name="connsiteX1" fmla="*/ 6694091 w 6695397"/>
              <a:gd name="connsiteY1" fmla="*/ -729 h 4463151"/>
              <a:gd name="connsiteX2" fmla="*/ 6694091 w 6695397"/>
              <a:gd name="connsiteY2" fmla="*/ 4462423 h 4463151"/>
              <a:gd name="connsiteX3" fmla="*/ -1307 w 6695397"/>
              <a:gd name="connsiteY3" fmla="*/ 4462423 h 4463151"/>
            </a:gdLst>
            <a:ahLst/>
            <a:cxnLst>
              <a:cxn ang="0">
                <a:pos x="connsiteX0" y="connsiteY0"/>
              </a:cxn>
              <a:cxn ang="0">
                <a:pos x="connsiteX1" y="connsiteY1"/>
              </a:cxn>
              <a:cxn ang="0">
                <a:pos x="connsiteX2" y="connsiteY2"/>
              </a:cxn>
              <a:cxn ang="0">
                <a:pos x="connsiteX3" y="connsiteY3"/>
              </a:cxn>
            </a:cxnLst>
            <a:rect l="l" t="t" r="r" b="b"/>
            <a:pathLst>
              <a:path w="6695397" h="4463151">
                <a:moveTo>
                  <a:pt x="-1307" y="-729"/>
                </a:moveTo>
                <a:lnTo>
                  <a:pt x="6694091" y="-729"/>
                </a:lnTo>
                <a:lnTo>
                  <a:pt x="6694091" y="4462423"/>
                </a:lnTo>
                <a:lnTo>
                  <a:pt x="-1307" y="4462423"/>
                </a:lnTo>
                <a:close/>
              </a:path>
            </a:pathLst>
          </a:custGeom>
        </p:spPr>
      </p:pic>
      <p:sp>
        <p:nvSpPr>
          <p:cNvPr id="49" name="Freeform: Shape 48">
            <a:extLst>
              <a:ext uri="{FF2B5EF4-FFF2-40B4-BE49-F238E27FC236}">
                <a16:creationId xmlns:a16="http://schemas.microsoft.com/office/drawing/2014/main" id="{CEC769A0-3C90-5141-AE9F-8D16132F01D3}"/>
              </a:ext>
            </a:extLst>
          </p:cNvPr>
          <p:cNvSpPr>
            <a:spLocks noGrp="1" noRot="1" noMove="1" noResize="1" noEditPoints="1" noAdjustHandles="1" noChangeArrowheads="1" noChangeShapeType="1"/>
          </p:cNvSpPr>
          <p:nvPr/>
        </p:nvSpPr>
        <p:spPr>
          <a:xfrm>
            <a:off x="-4061" y="-13686"/>
            <a:ext cx="9144000" cy="5157186"/>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8000">
                <a:srgbClr val="000000">
                  <a:alpha val="69804"/>
                </a:srgbClr>
              </a:gs>
              <a:gs pos="80000">
                <a:srgbClr val="000000">
                  <a:alpha val="14902"/>
                </a:srgbClr>
              </a:gs>
              <a:gs pos="88000">
                <a:srgbClr val="000000">
                  <a:alpha val="0"/>
                </a:srgbClr>
              </a:gs>
            </a:gsLst>
            <a:lin ang="20214218" scaled="1"/>
          </a:gradFill>
          <a:ln w="318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3F8D7228-358D-623A-B442-DFD8EF3AF25B}"/>
              </a:ext>
            </a:extLst>
          </p:cNvPr>
          <p:cNvSpPr>
            <a:spLocks noGrp="1" noRot="1" noMove="1" noResize="1" noEditPoints="1" noAdjustHandles="1" noChangeArrowheads="1" noChangeShapeType="1"/>
          </p:cNvSpPr>
          <p:nvPr/>
        </p:nvSpPr>
        <p:spPr>
          <a:xfrm>
            <a:off x="-8123" y="-1"/>
            <a:ext cx="9152123" cy="5143500"/>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0">
                <a:srgbClr val="045266"/>
              </a:gs>
              <a:gs pos="100000">
                <a:srgbClr val="01405C">
                  <a:alpha val="40000"/>
                </a:srgbClr>
              </a:gs>
            </a:gsLst>
            <a:lin ang="2400000" scaled="0"/>
          </a:gradFill>
          <a:ln w="318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2" name="Graphic 71">
            <a:extLst>
              <a:ext uri="{FF2B5EF4-FFF2-40B4-BE49-F238E27FC236}">
                <a16:creationId xmlns:a16="http://schemas.microsoft.com/office/drawing/2014/main" id="{E7550CDB-5E1A-2F22-A1C4-52A749862586}"/>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86954" y="394428"/>
            <a:ext cx="8370093" cy="418986"/>
          </a:xfrm>
          <a:prstGeom prst="rect">
            <a:avLst/>
          </a:prstGeom>
        </p:spPr>
      </p:pic>
      <p:sp>
        <p:nvSpPr>
          <p:cNvPr id="206" name="TextBox 205">
            <a:extLst>
              <a:ext uri="{FF2B5EF4-FFF2-40B4-BE49-F238E27FC236}">
                <a16:creationId xmlns:a16="http://schemas.microsoft.com/office/drawing/2014/main" id="{82FFE988-A5E9-F6D9-BD7D-1088020DA272}"/>
              </a:ext>
            </a:extLst>
          </p:cNvPr>
          <p:cNvSpPr txBox="1"/>
          <p:nvPr/>
        </p:nvSpPr>
        <p:spPr>
          <a:xfrm>
            <a:off x="403228" y="1354277"/>
            <a:ext cx="998991"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solidFill>
                  <a:srgbClr val="42BCB0"/>
                </a:solidFill>
                <a:effectLst/>
                <a:uLnTx/>
                <a:uFillTx/>
                <a:latin typeface="Poppins"/>
                <a:ea typeface="+mn-ea"/>
                <a:cs typeface="Poppins"/>
                <a:sym typeface="Poppins"/>
                <a:rtl val="0"/>
              </a:rPr>
              <a:t>DAY ONE</a:t>
            </a:r>
          </a:p>
        </p:txBody>
      </p:sp>
      <p:sp>
        <p:nvSpPr>
          <p:cNvPr id="212" name="TextBox 211">
            <a:extLst>
              <a:ext uri="{FF2B5EF4-FFF2-40B4-BE49-F238E27FC236}">
                <a16:creationId xmlns:a16="http://schemas.microsoft.com/office/drawing/2014/main" id="{041A1A47-814D-7EFB-B563-D3149B307EF9}"/>
              </a:ext>
            </a:extLst>
          </p:cNvPr>
          <p:cNvSpPr txBox="1"/>
          <p:nvPr/>
        </p:nvSpPr>
        <p:spPr>
          <a:xfrm>
            <a:off x="386953" y="1768382"/>
            <a:ext cx="4477655"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a:ln/>
                <a:solidFill>
                  <a:prstClr val="white"/>
                </a:solidFill>
                <a:effectLst/>
                <a:uLnTx/>
                <a:uFillTx/>
                <a:latin typeface="Poppins"/>
                <a:ea typeface="+mn-ea"/>
                <a:cs typeface="Poppins"/>
                <a:sym typeface="Poppins"/>
                <a:rtl val="0"/>
              </a:rPr>
              <a:t>Environmental and Sustainable Management Systems</a:t>
            </a:r>
          </a:p>
        </p:txBody>
      </p:sp>
      <p:sp>
        <p:nvSpPr>
          <p:cNvPr id="213" name="TextBox 212">
            <a:extLst>
              <a:ext uri="{FF2B5EF4-FFF2-40B4-BE49-F238E27FC236}">
                <a16:creationId xmlns:a16="http://schemas.microsoft.com/office/drawing/2014/main" id="{AD06EEC1-A127-E85B-6617-BB06A88DDD26}"/>
              </a:ext>
            </a:extLst>
          </p:cNvPr>
          <p:cNvSpPr txBox="1"/>
          <p:nvPr/>
        </p:nvSpPr>
        <p:spPr>
          <a:xfrm>
            <a:off x="403228" y="3211084"/>
            <a:ext cx="364489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solidFill>
                  <a:prstClr val="white"/>
                </a:solidFill>
                <a:effectLst/>
                <a:uLnTx/>
                <a:uFillTx/>
                <a:latin typeface="Poppins"/>
                <a:ea typeface="+mn-ea"/>
                <a:cs typeface="Poppins"/>
                <a:sym typeface="Poppins"/>
                <a:rtl val="0"/>
              </a:rPr>
              <a:t>Assisting ports design their sustainability journey</a:t>
            </a:r>
          </a:p>
        </p:txBody>
      </p:sp>
      <p:pic>
        <p:nvPicPr>
          <p:cNvPr id="227" name="Picture 226">
            <a:extLst>
              <a:ext uri="{FF2B5EF4-FFF2-40B4-BE49-F238E27FC236}">
                <a16:creationId xmlns:a16="http://schemas.microsoft.com/office/drawing/2014/main" id="{58324542-A397-89C0-0791-F0C344C5E199}"/>
              </a:ext>
            </a:extLst>
          </p:cNvPr>
          <p:cNvPicPr>
            <a:picLocks noChangeAspect="1"/>
          </p:cNvPicPr>
          <p:nvPr/>
        </p:nvPicPr>
        <p:blipFill rotWithShape="1">
          <a:blip r:embed="rId5">
            <a:extLst>
              <a:ext uri="{28A0092B-C50C-407E-A947-70E740481C1C}">
                <a14:useLocalDpi xmlns:a14="http://schemas.microsoft.com/office/drawing/2010/main" val="0"/>
              </a:ext>
            </a:extLst>
          </a:blip>
          <a:srcRect l="2291" t="6262" r="9006" b="5036"/>
          <a:stretch>
            <a:fillRect/>
          </a:stretch>
        </p:blipFill>
        <p:spPr>
          <a:xfrm>
            <a:off x="5424899" y="1354277"/>
            <a:ext cx="1026000" cy="1026000"/>
          </a:xfrm>
          <a:prstGeom prst="ellipse">
            <a:avLst/>
          </a:prstGeom>
          <a:ln w="12700">
            <a:solidFill>
              <a:srgbClr val="42BCB0"/>
            </a:solidFill>
          </a:ln>
        </p:spPr>
      </p:pic>
      <p:pic>
        <p:nvPicPr>
          <p:cNvPr id="261" name="Picture 260">
            <a:extLst>
              <a:ext uri="{FF2B5EF4-FFF2-40B4-BE49-F238E27FC236}">
                <a16:creationId xmlns:a16="http://schemas.microsoft.com/office/drawing/2014/main" id="{96D4A5A9-CE31-1DFA-4834-F20CC72A0CB0}"/>
              </a:ext>
            </a:extLst>
          </p:cNvPr>
          <p:cNvPicPr>
            <a:picLocks noChangeAspect="1"/>
          </p:cNvPicPr>
          <p:nvPr/>
        </p:nvPicPr>
        <p:blipFill rotWithShape="1">
          <a:blip r:embed="rId6"/>
          <a:srcRect l="30082" t="6621" r="28738" b="62493"/>
          <a:stretch>
            <a:fillRect/>
          </a:stretch>
        </p:blipFill>
        <p:spPr>
          <a:xfrm>
            <a:off x="6923921" y="1354277"/>
            <a:ext cx="1026000" cy="1026000"/>
          </a:xfrm>
          <a:prstGeom prst="ellipse">
            <a:avLst/>
          </a:prstGeom>
          <a:ln w="12700">
            <a:solidFill>
              <a:srgbClr val="42BCB0"/>
            </a:solidFill>
          </a:ln>
        </p:spPr>
      </p:pic>
      <p:pic>
        <p:nvPicPr>
          <p:cNvPr id="262" name="Picture 261">
            <a:extLst>
              <a:ext uri="{FF2B5EF4-FFF2-40B4-BE49-F238E27FC236}">
                <a16:creationId xmlns:a16="http://schemas.microsoft.com/office/drawing/2014/main" id="{CD8DB215-63FA-EB4F-5679-BD12607D9926}"/>
              </a:ext>
            </a:extLst>
          </p:cNvPr>
          <p:cNvPicPr>
            <a:picLocks noChangeAspect="1"/>
          </p:cNvPicPr>
          <p:nvPr/>
        </p:nvPicPr>
        <p:blipFill rotWithShape="1">
          <a:blip r:embed="rId7">
            <a:extLst>
              <a:ext uri="{28A0092B-C50C-407E-A947-70E740481C1C}">
                <a14:useLocalDpi xmlns:a14="http://schemas.microsoft.com/office/drawing/2010/main" val="0"/>
              </a:ext>
            </a:extLst>
          </a:blip>
          <a:srcRect l="33263" t="32625" r="33964" b="42795"/>
          <a:stretch>
            <a:fillRect/>
          </a:stretch>
        </p:blipFill>
        <p:spPr>
          <a:xfrm>
            <a:off x="5424899" y="2964454"/>
            <a:ext cx="1026000" cy="1026000"/>
          </a:xfrm>
          <a:prstGeom prst="ellipse">
            <a:avLst/>
          </a:prstGeom>
          <a:ln w="12700">
            <a:solidFill>
              <a:srgbClr val="42BCB0"/>
            </a:solidFill>
          </a:ln>
        </p:spPr>
      </p:pic>
      <p:pic>
        <p:nvPicPr>
          <p:cNvPr id="263" name="Picture 262">
            <a:extLst>
              <a:ext uri="{FF2B5EF4-FFF2-40B4-BE49-F238E27FC236}">
                <a16:creationId xmlns:a16="http://schemas.microsoft.com/office/drawing/2014/main" id="{44F68B96-C484-4DCC-091E-832D7182313E}"/>
              </a:ext>
            </a:extLst>
          </p:cNvPr>
          <p:cNvPicPr>
            <a:picLocks noChangeAspect="1"/>
          </p:cNvPicPr>
          <p:nvPr/>
        </p:nvPicPr>
        <p:blipFill rotWithShape="1">
          <a:blip r:embed="rId8">
            <a:extLst>
              <a:ext uri="{28A0092B-C50C-407E-A947-70E740481C1C}">
                <a14:useLocalDpi xmlns:a14="http://schemas.microsoft.com/office/drawing/2010/main" val="0"/>
              </a:ext>
            </a:extLst>
          </a:blip>
          <a:srcRect l="13836" r="32675" b="35052"/>
          <a:stretch>
            <a:fillRect/>
          </a:stretch>
        </p:blipFill>
        <p:spPr>
          <a:xfrm>
            <a:off x="6923921" y="2964454"/>
            <a:ext cx="1026000" cy="1026000"/>
          </a:xfrm>
          <a:prstGeom prst="ellipse">
            <a:avLst/>
          </a:prstGeom>
          <a:ln w="12700">
            <a:solidFill>
              <a:srgbClr val="42BCB0"/>
            </a:solidFill>
          </a:ln>
        </p:spPr>
      </p:pic>
      <p:sp>
        <p:nvSpPr>
          <p:cNvPr id="264" name="TextBox 263">
            <a:extLst>
              <a:ext uri="{FF2B5EF4-FFF2-40B4-BE49-F238E27FC236}">
                <a16:creationId xmlns:a16="http://schemas.microsoft.com/office/drawing/2014/main" id="{072856C5-E71B-CC8F-DF1E-22DA4399BD6B}"/>
              </a:ext>
            </a:extLst>
          </p:cNvPr>
          <p:cNvSpPr txBox="1"/>
          <p:nvPr/>
        </p:nvSpPr>
        <p:spPr>
          <a:xfrm>
            <a:off x="5157216" y="2438811"/>
            <a:ext cx="1526700" cy="3924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solidFill>
                  <a:prstClr val="white"/>
                </a:solidFill>
                <a:effectLst/>
                <a:uLnTx/>
                <a:uFillTx/>
                <a:latin typeface="Poppins"/>
                <a:ea typeface="+mn-ea"/>
                <a:cs typeface="Poppins"/>
                <a:sym typeface="Poppins"/>
                <a:rtl val="0"/>
              </a:rPr>
              <a:t>Ioanna Kourounioti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solidFill>
                  <a:prstClr val="white"/>
                </a:solidFill>
                <a:effectLst/>
                <a:uLnTx/>
                <a:uFillTx/>
                <a:latin typeface="Poppins"/>
                <a:ea typeface="+mn-ea"/>
                <a:cs typeface="Poppins"/>
                <a:sym typeface="Poppins"/>
                <a:rtl val="0"/>
              </a:rPr>
              <a:t>Panteia</a:t>
            </a:r>
            <a:endParaRPr kumimoji="0" lang="en-GB" sz="900" b="0" i="0" u="none" strike="noStrike" kern="1200" cap="none" spc="0" normalizeH="0" baseline="0" noProof="0">
              <a:ln/>
              <a:solidFill>
                <a:prstClr val="white"/>
              </a:solidFill>
              <a:effectLst/>
              <a:uLnTx/>
              <a:uFillTx/>
              <a:latin typeface="Poppins"/>
              <a:ea typeface="+mn-ea"/>
              <a:cs typeface="Poppins"/>
              <a:sym typeface="Poppins"/>
              <a:rtl val="0"/>
            </a:endParaRPr>
          </a:p>
        </p:txBody>
      </p:sp>
      <p:sp>
        <p:nvSpPr>
          <p:cNvPr id="265" name="TextBox 264">
            <a:extLst>
              <a:ext uri="{FF2B5EF4-FFF2-40B4-BE49-F238E27FC236}">
                <a16:creationId xmlns:a16="http://schemas.microsoft.com/office/drawing/2014/main" id="{A28AACA9-E4D6-0103-3CCF-33B0279E0A74}"/>
              </a:ext>
            </a:extLst>
          </p:cNvPr>
          <p:cNvSpPr txBox="1"/>
          <p:nvPr/>
        </p:nvSpPr>
        <p:spPr>
          <a:xfrm>
            <a:off x="6730702" y="2432798"/>
            <a:ext cx="1412441" cy="3924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sv-SE" sz="1050" b="1" i="0" u="none" strike="noStrike" kern="1200" cap="none" spc="0" normalizeH="0" baseline="0" noProof="0">
                <a:ln/>
                <a:solidFill>
                  <a:prstClr val="white"/>
                </a:solidFill>
                <a:effectLst/>
                <a:uLnTx/>
                <a:uFillTx/>
                <a:latin typeface="Poppins"/>
                <a:ea typeface="+mn-ea"/>
                <a:cs typeface="Poppins"/>
                <a:sym typeface="Poppins"/>
                <a:rtl val="0"/>
              </a:rPr>
              <a:t>Meda Dyfartaitė</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solidFill>
                  <a:prstClr val="white"/>
                </a:solidFill>
                <a:effectLst/>
                <a:uLnTx/>
                <a:uFillTx/>
                <a:latin typeface="Poppins"/>
                <a:ea typeface="+mn-ea"/>
                <a:cs typeface="Poppins"/>
                <a:sym typeface="Poppins"/>
                <a:rtl val="0"/>
              </a:rPr>
              <a:t>LIWA / Port of Kaunas</a:t>
            </a:r>
            <a:endParaRPr kumimoji="0" lang="en-GB" sz="900" b="0" i="0" u="none" strike="noStrike" kern="1200" cap="none" spc="0" normalizeH="0" baseline="0" noProof="0">
              <a:ln/>
              <a:solidFill>
                <a:prstClr val="white"/>
              </a:solidFill>
              <a:effectLst/>
              <a:uLnTx/>
              <a:uFillTx/>
              <a:latin typeface="Poppins"/>
              <a:ea typeface="+mn-ea"/>
              <a:cs typeface="Poppins"/>
              <a:sym typeface="Poppins"/>
              <a:rtl val="0"/>
            </a:endParaRPr>
          </a:p>
        </p:txBody>
      </p:sp>
      <p:sp>
        <p:nvSpPr>
          <p:cNvPr id="266" name="TextBox 265">
            <a:extLst>
              <a:ext uri="{FF2B5EF4-FFF2-40B4-BE49-F238E27FC236}">
                <a16:creationId xmlns:a16="http://schemas.microsoft.com/office/drawing/2014/main" id="{0ADDC1C5-1155-7A6D-DBB7-65F0F1FE3920}"/>
              </a:ext>
            </a:extLst>
          </p:cNvPr>
          <p:cNvSpPr txBox="1"/>
          <p:nvPr/>
        </p:nvSpPr>
        <p:spPr>
          <a:xfrm>
            <a:off x="5231679" y="4040821"/>
            <a:ext cx="1412441" cy="3924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a:ln/>
                <a:solidFill>
                  <a:prstClr val="white"/>
                </a:solidFill>
                <a:effectLst/>
                <a:uLnTx/>
                <a:uFillTx/>
                <a:latin typeface="Poppins"/>
                <a:ea typeface="+mn-ea"/>
                <a:cs typeface="Poppins"/>
                <a:sym typeface="Poppins"/>
                <a:rtl val="0"/>
              </a:rPr>
              <a:t>Peter van </a:t>
            </a:r>
            <a:r>
              <a:rPr kumimoji="0" lang="nl-NL" sz="1050" b="1" i="0" u="none" strike="noStrike" kern="1200" cap="none" spc="0" normalizeH="0" baseline="0" noProof="0" err="1">
                <a:ln/>
                <a:solidFill>
                  <a:prstClr val="white"/>
                </a:solidFill>
                <a:effectLst/>
                <a:uLnTx/>
                <a:uFillTx/>
                <a:latin typeface="Poppins"/>
                <a:ea typeface="+mn-ea"/>
                <a:cs typeface="Poppins"/>
                <a:sym typeface="Poppins"/>
                <a:rtl val="0"/>
              </a:rPr>
              <a:t>Wijlick</a:t>
            </a:r>
            <a:endParaRPr kumimoji="0" lang="nl-NL" sz="1050" b="1" i="0" u="none" strike="noStrike" kern="1200" cap="none" spc="0" normalizeH="0" baseline="0" noProof="0">
              <a:ln/>
              <a:solidFill>
                <a:prstClr val="white"/>
              </a:solidFill>
              <a:effectLst/>
              <a:uLnTx/>
              <a:uFillTx/>
              <a:latin typeface="Poppins"/>
              <a:ea typeface="+mn-ea"/>
              <a:cs typeface="Poppins"/>
              <a:sym typeface="Poppins"/>
              <a:rtl val="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a:ln/>
                <a:solidFill>
                  <a:prstClr val="white"/>
                </a:solidFill>
                <a:effectLst/>
                <a:uLnTx/>
                <a:uFillTx/>
                <a:latin typeface="Poppins"/>
                <a:ea typeface="+mn-ea"/>
                <a:cs typeface="Poppins"/>
                <a:sym typeface="Poppins"/>
                <a:rtl val="0"/>
              </a:rPr>
              <a:t>Port of Venlo</a:t>
            </a:r>
            <a:endParaRPr kumimoji="0" lang="en-GB" sz="900" b="0" i="0" u="none" strike="noStrike" kern="1200" cap="none" spc="0" normalizeH="0" baseline="0" noProof="0">
              <a:ln/>
              <a:solidFill>
                <a:prstClr val="white"/>
              </a:solidFill>
              <a:effectLst/>
              <a:uLnTx/>
              <a:uFillTx/>
              <a:latin typeface="Poppins"/>
              <a:ea typeface="+mn-ea"/>
              <a:cs typeface="Poppins"/>
              <a:sym typeface="Poppins"/>
              <a:rtl val="0"/>
            </a:endParaRPr>
          </a:p>
        </p:txBody>
      </p:sp>
      <p:sp>
        <p:nvSpPr>
          <p:cNvPr id="267" name="TextBox 266">
            <a:extLst>
              <a:ext uri="{FF2B5EF4-FFF2-40B4-BE49-F238E27FC236}">
                <a16:creationId xmlns:a16="http://schemas.microsoft.com/office/drawing/2014/main" id="{6843342A-7A7B-9662-B7BD-0D6AC01B930F}"/>
              </a:ext>
            </a:extLst>
          </p:cNvPr>
          <p:cNvSpPr txBox="1"/>
          <p:nvPr/>
        </p:nvSpPr>
        <p:spPr>
          <a:xfrm>
            <a:off x="6730702" y="4034809"/>
            <a:ext cx="1412441" cy="53091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solidFill>
                  <a:prstClr val="white"/>
                </a:solidFill>
                <a:effectLst/>
                <a:uLnTx/>
                <a:uFillTx/>
                <a:latin typeface="Poppins"/>
                <a:ea typeface="+mn-ea"/>
                <a:cs typeface="Poppins"/>
                <a:sym typeface="Poppins"/>
                <a:rtl val="0"/>
              </a:rPr>
              <a:t>Benjamin Treitler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err="1">
                <a:ln/>
                <a:solidFill>
                  <a:prstClr val="white"/>
                </a:solidFill>
                <a:effectLst/>
                <a:uLnTx/>
                <a:uFillTx/>
                <a:latin typeface="Poppins"/>
                <a:ea typeface="+mn-ea"/>
                <a:cs typeface="Poppins"/>
                <a:sym typeface="Poppins"/>
                <a:rtl val="0"/>
              </a:rPr>
              <a:t>WienCont</a:t>
            </a:r>
            <a:r>
              <a:rPr kumimoji="0" lang="en-GB" sz="900" b="0" i="0" u="none" strike="noStrike" kern="1200" cap="none" spc="0" normalizeH="0" baseline="0" noProof="0">
                <a:ln/>
                <a:solidFill>
                  <a:prstClr val="white"/>
                </a:solidFill>
                <a:effectLst/>
                <a:uLnTx/>
                <a:uFillTx/>
                <a:latin typeface="Poppins"/>
                <a:ea typeface="+mn-ea"/>
                <a:cs typeface="Poppins"/>
                <a:sym typeface="Poppins"/>
                <a:rtl val="0"/>
              </a:rPr>
              <a:t> Container Terminal GmbH</a:t>
            </a:r>
          </a:p>
        </p:txBody>
      </p:sp>
    </p:spTree>
    <p:extLst>
      <p:ext uri="{BB962C8B-B14F-4D97-AF65-F5344CB8AC3E}">
        <p14:creationId xmlns:p14="http://schemas.microsoft.com/office/powerpoint/2010/main" val="39591733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593810" y="3813331"/>
            <a:ext cx="7783402" cy="682142"/>
          </a:xfrm>
          <a:prstGeom prst="rect">
            <a:avLst/>
          </a:prstGeom>
          <a:noFill/>
          <a:ln>
            <a:noFill/>
          </a:ln>
        </p:spPr>
        <p:txBody>
          <a:bodyPr lIns="0" tIns="0" rIns="0" bIns="0" anchor="t"/>
          <a:lstStyle/>
          <a:p>
            <a:pPr marL="0" marR="0" lvl="0" indent="0" algn="r" defTabSz="829452"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1" normalizeH="0" baseline="0" noProof="0">
                <a:ln>
                  <a:noFill/>
                </a:ln>
                <a:solidFill>
                  <a:srgbClr val="FFFFFF"/>
                </a:solidFill>
                <a:effectLst/>
                <a:uLnTx/>
                <a:uFillTx/>
                <a:latin typeface="Arial"/>
                <a:cs typeface="Arial"/>
              </a:rPr>
              <a:t>Dimo Dimov, the Permanent Secretariat of the Transport Community</a:t>
            </a:r>
            <a:endParaRPr kumimoji="0" lang="en-US" sz="1633" b="0" i="0" u="none" strike="noStrike" kern="1200" cap="none" spc="0" normalizeH="0" baseline="0" noProof="0">
              <a:ln>
                <a:noFill/>
              </a:ln>
              <a:solidFill>
                <a:prstClr val="black"/>
              </a:solidFill>
              <a:effectLst/>
              <a:uLnTx/>
              <a:uFillTx/>
              <a:latin typeface="Arial"/>
            </a:endParaRPr>
          </a:p>
        </p:txBody>
      </p:sp>
      <p:sp>
        <p:nvSpPr>
          <p:cNvPr id="218" name="TextShape 2"/>
          <p:cNvSpPr txBox="1"/>
          <p:nvPr/>
        </p:nvSpPr>
        <p:spPr>
          <a:xfrm>
            <a:off x="593810" y="2571174"/>
            <a:ext cx="7783402" cy="930965"/>
          </a:xfrm>
          <a:prstGeom prst="rect">
            <a:avLst/>
          </a:prstGeom>
          <a:noFill/>
          <a:ln>
            <a:noFill/>
          </a:ln>
        </p:spPr>
        <p:txBody>
          <a:bodyPr lIns="0" tIns="0" rIns="0" bIns="0" anchor="t"/>
          <a:lstStyle/>
          <a:p>
            <a:pPr marL="0" marR="0" lvl="0" indent="0" algn="r" defTabSz="829452" rtl="0" eaLnBrk="1" fontAlgn="auto" latinLnBrk="0" hangingPunct="1">
              <a:lnSpc>
                <a:spcPct val="100000"/>
              </a:lnSpc>
              <a:spcBef>
                <a:spcPts val="0"/>
              </a:spcBef>
              <a:spcAft>
                <a:spcPts val="0"/>
              </a:spcAft>
              <a:buClrTx/>
              <a:buSzTx/>
              <a:buFontTx/>
              <a:buNone/>
              <a:tabLst/>
              <a:defRPr/>
            </a:pPr>
            <a:r>
              <a:rPr kumimoji="0" lang="en-US" sz="3266" b="1" i="0" u="none" strike="noStrike" kern="1200" cap="none" spc="-1" normalizeH="0" baseline="0" noProof="0">
                <a:ln>
                  <a:noFill/>
                </a:ln>
                <a:solidFill>
                  <a:srgbClr val="FFFFFF"/>
                </a:solidFill>
                <a:effectLst/>
                <a:uLnTx/>
                <a:uFillTx/>
                <a:latin typeface="Arial"/>
                <a:cs typeface="Arial"/>
              </a:rPr>
              <a:t>Financing the Green Transition of Inland Waterway Infrastructure</a:t>
            </a:r>
            <a:endParaRPr kumimoji="0" lang="en-US" sz="3266" b="1"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Line 3"/>
          <p:cNvSpPr/>
          <p:nvPr/>
        </p:nvSpPr>
        <p:spPr>
          <a:xfrm>
            <a:off x="6228579" y="3601733"/>
            <a:ext cx="2148632" cy="0"/>
          </a:xfrm>
          <a:prstGeom prst="line">
            <a:avLst/>
          </a:prstGeom>
          <a:ln w="29160">
            <a:solidFill>
              <a:srgbClr val="FFFFFF"/>
            </a:solidFill>
            <a:round/>
          </a:ln>
        </p:spPr>
        <p:style>
          <a:lnRef idx="0">
            <a:scrgbClr r="0" g="0" b="0"/>
          </a:lnRef>
          <a:fillRef idx="0">
            <a:scrgbClr r="0" g="0" b="0"/>
          </a:fillRef>
          <a:effectRef idx="0">
            <a:scrgbClr r="0" g="0" b="0"/>
          </a:effectRef>
          <a:fontRef idx="minor"/>
        </p:style>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Arial"/>
            </a:endParaRPr>
          </a:p>
        </p:txBody>
      </p:sp>
      <p:sp>
        <p:nvSpPr>
          <p:cNvPr id="220" name="CustomShape 4"/>
          <p:cNvSpPr/>
          <p:nvPr/>
        </p:nvSpPr>
        <p:spPr>
          <a:xfrm>
            <a:off x="160" y="3797658"/>
            <a:ext cx="2010179" cy="414705"/>
          </a:xfrm>
          <a:prstGeom prst="rect">
            <a:avLst/>
          </a:prstGeom>
          <a:solidFill>
            <a:srgbClr val="F9C84D"/>
          </a:solidFill>
          <a:ln>
            <a:noFill/>
          </a:ln>
        </p:spPr>
        <p:style>
          <a:lnRef idx="0">
            <a:scrgbClr r="0" g="0" b="0"/>
          </a:lnRef>
          <a:fillRef idx="0">
            <a:scrgbClr r="0" g="0" b="0"/>
          </a:fillRef>
          <a:effectRef idx="0">
            <a:scrgbClr r="0" g="0" b="0"/>
          </a:effectRef>
          <a:fontRef idx="minor"/>
        </p:style>
        <p:txBody>
          <a:bodyPr wrap="none" lIns="81635" tIns="40817" rIns="81635" bIns="40817" anchor="ctr"/>
          <a:lstStyle/>
          <a:p>
            <a:pPr marL="0" marR="0" lvl="0" indent="0" algn="ctr" defTabSz="829452"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1" normalizeH="0" baseline="0" noProof="0">
                <a:ln>
                  <a:noFill/>
                </a:ln>
                <a:solidFill>
                  <a:srgbClr val="004490"/>
                </a:solidFill>
                <a:effectLst/>
                <a:uLnTx/>
                <a:uFillTx/>
                <a:latin typeface="Arial"/>
                <a:cs typeface="Arial"/>
              </a:rPr>
              <a:t>26/11/2025, Vienna</a:t>
            </a:r>
            <a:endParaRPr kumimoji="0" lang="en-US" sz="1633"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descr="A black background with white text&#10;&#10;AI-generated content may be incorrect.">
            <a:extLst>
              <a:ext uri="{FF2B5EF4-FFF2-40B4-BE49-F238E27FC236}">
                <a16:creationId xmlns:a16="http://schemas.microsoft.com/office/drawing/2014/main" id="{C4BF8752-1BAC-2240-5B54-88F9329AB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3" y="394142"/>
            <a:ext cx="3061844" cy="682142"/>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10240" y="499"/>
            <a:ext cx="4561760" cy="5143001"/>
          </a:xfrm>
          <a:prstGeom prst="rect">
            <a:avLst/>
          </a:prstGeom>
          <a:solidFill>
            <a:srgbClr val="004490"/>
          </a:solidFill>
          <a:ln>
            <a:solidFill>
              <a:srgbClr val="3465A4"/>
            </a:solidFill>
          </a:ln>
        </p:spPr>
        <p:style>
          <a:lnRef idx="0">
            <a:scrgbClr r="0" g="0" b="0"/>
          </a:lnRef>
          <a:fillRef idx="0">
            <a:scrgbClr r="0" g="0" b="0"/>
          </a:fillRef>
          <a:effectRef idx="0">
            <a:scrgbClr r="0" g="0" b="0"/>
          </a:effectRef>
          <a:fontRef idx="minor"/>
        </p:style>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Arial"/>
            </a:endParaRPr>
          </a:p>
        </p:txBody>
      </p:sp>
      <p:sp>
        <p:nvSpPr>
          <p:cNvPr id="223" name="TextShape 2"/>
          <p:cNvSpPr txBox="1"/>
          <p:nvPr/>
        </p:nvSpPr>
        <p:spPr>
          <a:xfrm>
            <a:off x="4810744" y="995293"/>
            <a:ext cx="3875047" cy="858800"/>
          </a:xfrm>
          <a:prstGeom prst="rect">
            <a:avLst/>
          </a:prstGeom>
          <a:noFill/>
          <a:ln>
            <a:noFill/>
          </a:ln>
        </p:spPr>
        <p:txBody>
          <a:bodyPr lIns="0" tIns="0" rIns="0" bIns="0" anchor="ctr"/>
          <a:lstStyle/>
          <a:p>
            <a:pPr marL="0" marR="0" lvl="0" indent="0" algn="l" defTabSz="829452" rtl="0" eaLnBrk="1" fontAlgn="auto" latinLnBrk="0" hangingPunct="1">
              <a:lnSpc>
                <a:spcPct val="100000"/>
              </a:lnSpc>
              <a:spcBef>
                <a:spcPts val="0"/>
              </a:spcBef>
              <a:spcAft>
                <a:spcPts val="0"/>
              </a:spcAft>
              <a:buClrTx/>
              <a:buSzTx/>
              <a:buFontTx/>
              <a:buNone/>
              <a:tabLst/>
              <a:defRPr/>
            </a:pPr>
            <a:r>
              <a:rPr kumimoji="0" lang="en-US" sz="2903"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Introduction</a:t>
            </a:r>
            <a:endParaRPr kumimoji="0" lang="en-US" sz="2903" b="1"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4" name="TextShape 3"/>
          <p:cNvSpPr txBox="1"/>
          <p:nvPr/>
        </p:nvSpPr>
        <p:spPr>
          <a:xfrm>
            <a:off x="746630" y="1990586"/>
            <a:ext cx="3400585" cy="1442653"/>
          </a:xfrm>
          <a:prstGeom prst="rect">
            <a:avLst/>
          </a:prstGeom>
          <a:noFill/>
          <a:ln>
            <a:noFill/>
          </a:ln>
        </p:spPr>
        <p:txBody>
          <a:bodyPr lIns="0" tIns="0" rIns="0" bIns="0">
            <a:normAutofit/>
          </a:bodyPr>
          <a:lstStyle/>
          <a:p>
            <a:pPr marL="0" marR="0" lvl="0" indent="0" algn="l" defTabSz="829452" rtl="0" eaLnBrk="1" fontAlgn="auto" latinLnBrk="0" hangingPunct="1">
              <a:lnSpc>
                <a:spcPct val="150000"/>
              </a:lnSpc>
              <a:spcBef>
                <a:spcPts val="908"/>
              </a:spcBef>
              <a:spcAft>
                <a:spcPts val="0"/>
              </a:spcAft>
              <a:buClrTx/>
              <a:buSzTx/>
              <a:buFontTx/>
              <a:buNone/>
              <a:tabLst/>
              <a:defRPr/>
            </a:pPr>
            <a:endParaRPr kumimoji="0" lang="en-US" sz="1633"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TextShape 4"/>
          <p:cNvSpPr txBox="1"/>
          <p:nvPr/>
        </p:nvSpPr>
        <p:spPr>
          <a:xfrm>
            <a:off x="4976626" y="2073527"/>
            <a:ext cx="3964008" cy="2654115"/>
          </a:xfrm>
          <a:prstGeom prst="rect">
            <a:avLst/>
          </a:prstGeom>
          <a:noFill/>
          <a:ln>
            <a:noFill/>
          </a:ln>
        </p:spPr>
        <p:txBody>
          <a:bodyPr lIns="0" tIns="0" rIns="0" bIns="0">
            <a:normAutofit/>
          </a:bodyPr>
          <a:lstStyle/>
          <a:p>
            <a:pPr marL="0" marR="0" lvl="0" indent="0" algn="l" defTabSz="829452" rtl="0" eaLnBrk="1" fontAlgn="auto" latinLnBrk="0" hangingPunct="1">
              <a:lnSpc>
                <a:spcPct val="150000"/>
              </a:lnSpc>
              <a:spcBef>
                <a:spcPts val="908"/>
              </a:spcBef>
              <a:spcAft>
                <a:spcPts val="0"/>
              </a:spcAft>
              <a:buClrTx/>
              <a:buSzTx/>
              <a:buFontTx/>
              <a:buNone/>
              <a:tabLst/>
              <a:defRPr/>
            </a:pPr>
            <a:r>
              <a:rPr kumimoji="0" lang="en-US" sz="1451"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1. </a:t>
            </a:r>
            <a:r>
              <a:rPr kumimoji="0" lang="en-US"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Context:</a:t>
            </a:r>
            <a:r>
              <a:rPr kumimoji="0" lang="en-US" sz="1451"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 Importance of Inland waterways in sustainable transport</a:t>
            </a:r>
            <a:endParaRPr kumimoji="0" lang="en-US" sz="1451"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829452" rtl="0" eaLnBrk="1" fontAlgn="auto" latinLnBrk="0" hangingPunct="1">
              <a:lnSpc>
                <a:spcPct val="150000"/>
              </a:lnSpc>
              <a:spcBef>
                <a:spcPts val="908"/>
              </a:spcBef>
              <a:spcAft>
                <a:spcPts val="0"/>
              </a:spcAft>
              <a:buClrTx/>
              <a:buSzTx/>
              <a:buFontTx/>
              <a:buNone/>
              <a:tabLst/>
              <a:defRPr/>
            </a:pPr>
            <a:r>
              <a:rPr kumimoji="0" lang="en-US" sz="1451"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2. </a:t>
            </a:r>
            <a:r>
              <a:rPr kumimoji="0" lang="en-US"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Objective: </a:t>
            </a:r>
            <a:r>
              <a:rPr kumimoji="0" lang="en-US" sz="1451"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Explore funding models that enable green infrastructure development</a:t>
            </a:r>
            <a:endParaRPr kumimoji="0" lang="en-US" sz="1451"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829452" rtl="0" eaLnBrk="1" fontAlgn="auto" latinLnBrk="0" hangingPunct="1">
              <a:lnSpc>
                <a:spcPct val="150000"/>
              </a:lnSpc>
              <a:spcBef>
                <a:spcPts val="908"/>
              </a:spcBef>
              <a:spcAft>
                <a:spcPts val="0"/>
              </a:spcAft>
              <a:buClrTx/>
              <a:buSzTx/>
              <a:buFontTx/>
              <a:buNone/>
              <a:tabLst/>
              <a:defRPr/>
            </a:pPr>
            <a:r>
              <a:rPr kumimoji="0" lang="en-US" sz="1451"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3. </a:t>
            </a:r>
            <a:r>
              <a:rPr kumimoji="0" lang="en-US"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EU Policy Alignment</a:t>
            </a:r>
            <a:r>
              <a:rPr kumimoji="0" lang="en-US" sz="1451"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 TEN-T, Green Deal, and Climate Resilience Goals</a:t>
            </a:r>
            <a:endParaRPr kumimoji="0" lang="en-US" sz="1451"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8" name="Line 5"/>
          <p:cNvSpPr/>
          <p:nvPr/>
        </p:nvSpPr>
        <p:spPr>
          <a:xfrm flipV="1">
            <a:off x="4843398" y="1877603"/>
            <a:ext cx="0" cy="2601216"/>
          </a:xfrm>
          <a:prstGeom prst="line">
            <a:avLst/>
          </a:prstGeom>
          <a:ln w="19080">
            <a:solidFill>
              <a:srgbClr val="004490"/>
            </a:solidFill>
            <a:round/>
          </a:ln>
        </p:spPr>
        <p:style>
          <a:lnRef idx="0">
            <a:scrgbClr r="0" g="0" b="0"/>
          </a:lnRef>
          <a:fillRef idx="0">
            <a:scrgbClr r="0" g="0" b="0"/>
          </a:fillRef>
          <a:effectRef idx="0">
            <a:scrgbClr r="0" g="0" b="0"/>
          </a:effectRef>
          <a:fontRef idx="minor"/>
        </p:style>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Arial"/>
            </a:endParaRPr>
          </a:p>
        </p:txBody>
      </p:sp>
      <p:pic>
        <p:nvPicPr>
          <p:cNvPr id="3" name="Picture 2" descr="A black background with white text&#10;&#10;AI-generated content may be incorrect.">
            <a:extLst>
              <a:ext uri="{FF2B5EF4-FFF2-40B4-BE49-F238E27FC236}">
                <a16:creationId xmlns:a16="http://schemas.microsoft.com/office/drawing/2014/main" id="{F2CF6DED-7B8E-0701-265C-D28A8E235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44" y="265041"/>
            <a:ext cx="2087398" cy="465047"/>
          </a:xfrm>
          <a:prstGeom prst="rect">
            <a:avLst/>
          </a:prstGeom>
        </p:spPr>
      </p:pic>
      <p:pic>
        <p:nvPicPr>
          <p:cNvPr id="2" name="Picture 1">
            <a:extLst>
              <a:ext uri="{FF2B5EF4-FFF2-40B4-BE49-F238E27FC236}">
                <a16:creationId xmlns:a16="http://schemas.microsoft.com/office/drawing/2014/main" id="{05625AF0-1D64-221F-42EA-40BB5234AF32}"/>
              </a:ext>
            </a:extLst>
          </p:cNvPr>
          <p:cNvPicPr>
            <a:picLocks noChangeAspect="1"/>
          </p:cNvPicPr>
          <p:nvPr/>
        </p:nvPicPr>
        <p:blipFill>
          <a:blip r:embed="rId4"/>
          <a:stretch>
            <a:fillRect/>
          </a:stretch>
        </p:blipFill>
        <p:spPr>
          <a:xfrm>
            <a:off x="532416" y="1778284"/>
            <a:ext cx="3614799" cy="2626174"/>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extShape 2"/>
          <p:cNvSpPr txBox="1"/>
          <p:nvPr/>
        </p:nvSpPr>
        <p:spPr>
          <a:xfrm>
            <a:off x="4757987" y="730088"/>
            <a:ext cx="4119731" cy="858800"/>
          </a:xfrm>
          <a:prstGeom prst="rect">
            <a:avLst/>
          </a:prstGeom>
          <a:noFill/>
          <a:ln>
            <a:noFill/>
          </a:ln>
        </p:spPr>
        <p:txBody>
          <a:bodyPr lIns="0" tIns="0" rIns="0" bIns="0" anchor="ctr"/>
          <a:lstStyle/>
          <a:p>
            <a:pPr marL="0" marR="0" lvl="0" indent="0" algn="l" defTabSz="829452"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Why Greening Inland Waterways?</a:t>
            </a:r>
            <a:r>
              <a:rPr kumimoji="0" lang="en-US" sz="2540" b="0" i="0" u="none" strike="noStrike" kern="1200" cap="none" spc="-1" normalizeH="0" baseline="0" noProof="0">
                <a:ln>
                  <a:noFill/>
                </a:ln>
                <a:solidFill>
                  <a:srgbClr val="FFFFFF"/>
                </a:solidFill>
                <a:effectLst/>
                <a:uLnTx/>
                <a:uFillTx/>
                <a:latin typeface="Arial"/>
                <a:cs typeface="Arial"/>
              </a:rPr>
              <a:t>	</a:t>
            </a:r>
            <a:endParaRPr kumimoji="0" lang="en-US" sz="2540"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TextShape 4"/>
          <p:cNvSpPr txBox="1"/>
          <p:nvPr/>
        </p:nvSpPr>
        <p:spPr>
          <a:xfrm>
            <a:off x="4757987" y="1595323"/>
            <a:ext cx="4222692" cy="3379850"/>
          </a:xfrm>
          <a:prstGeom prst="rect">
            <a:avLst/>
          </a:prstGeom>
          <a:noFill/>
          <a:ln>
            <a:noFill/>
          </a:ln>
        </p:spPr>
        <p:txBody>
          <a:bodyPr lIns="0" tIns="0" rIns="0" bIns="0">
            <a:noAutofit/>
          </a:bodyPr>
          <a:lstStyle/>
          <a:p>
            <a:pPr marL="207363" marR="0" lvl="0" indent="-207363" algn="just" defTabSz="829452" rtl="0" eaLnBrk="1" fontAlgn="auto" latinLnBrk="0" hangingPunct="1">
              <a:lnSpc>
                <a:spcPct val="150000"/>
              </a:lnSpc>
              <a:spcBef>
                <a:spcPts val="908"/>
              </a:spcBef>
              <a:spcAft>
                <a:spcPts val="0"/>
              </a:spcAft>
              <a:buClrTx/>
              <a:buSzTx/>
              <a:buFont typeface="+mj-lt"/>
              <a:buAutoNum type="arabicPeriod"/>
              <a:tabLst/>
              <a:defRPr/>
            </a:pPr>
            <a:r>
              <a:rPr kumimoji="0" lang="en-US" sz="1089"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Climate Adaptation </a:t>
            </a:r>
            <a:r>
              <a:rPr kumimoji="0" lang="en-US" sz="1089"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(flood and storm resilience, bank and shoreline reinforcement, water level and navigability management, infrastructure strengthening, emergency preparedness).</a:t>
            </a:r>
          </a:p>
          <a:p>
            <a:pPr marL="207363" marR="0" lvl="0" indent="-207363" algn="just" defTabSz="829452" rtl="0" eaLnBrk="1" fontAlgn="auto" latinLnBrk="0" hangingPunct="1">
              <a:lnSpc>
                <a:spcPct val="150000"/>
              </a:lnSpc>
              <a:spcBef>
                <a:spcPts val="908"/>
              </a:spcBef>
              <a:spcAft>
                <a:spcPts val="0"/>
              </a:spcAft>
              <a:buClrTx/>
              <a:buSzTx/>
              <a:buFont typeface="+mj-lt"/>
              <a:buAutoNum type="arabicPeriod"/>
              <a:tabLst/>
              <a:defRPr/>
            </a:pPr>
            <a:r>
              <a:rPr kumimoji="0" lang="en-US" sz="1089"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Emission Reduction (</a:t>
            </a:r>
            <a:r>
              <a:rPr kumimoji="0" lang="en-US" sz="1089"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shift freight from road to waterborne to cut CO2 emissions).</a:t>
            </a:r>
          </a:p>
          <a:p>
            <a:pPr marL="207363" marR="0" lvl="0" indent="-207363" algn="just" defTabSz="829452" rtl="0" eaLnBrk="1" fontAlgn="auto" latinLnBrk="0" hangingPunct="1">
              <a:lnSpc>
                <a:spcPct val="150000"/>
              </a:lnSpc>
              <a:spcBef>
                <a:spcPts val="908"/>
              </a:spcBef>
              <a:spcAft>
                <a:spcPts val="0"/>
              </a:spcAft>
              <a:buClrTx/>
              <a:buSzTx/>
              <a:buFont typeface="+mj-lt"/>
              <a:buAutoNum type="arabicPeriod"/>
              <a:tabLst/>
              <a:defRPr/>
            </a:pPr>
            <a:r>
              <a:rPr kumimoji="0" lang="en-US" sz="1089"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Biodiversity Protection </a:t>
            </a:r>
            <a:r>
              <a:rPr kumimoji="0" lang="en-US" sz="1089"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(designing and operating waterways in ways that preserve and enhance ecosystems).</a:t>
            </a:r>
          </a:p>
          <a:p>
            <a:pPr marL="207363" marR="0" lvl="0" indent="-207363" algn="just" defTabSz="829452" rtl="0" eaLnBrk="1" fontAlgn="auto" latinLnBrk="0" hangingPunct="1">
              <a:lnSpc>
                <a:spcPct val="150000"/>
              </a:lnSpc>
              <a:spcBef>
                <a:spcPts val="908"/>
              </a:spcBef>
              <a:spcAft>
                <a:spcPts val="0"/>
              </a:spcAft>
              <a:buClrTx/>
              <a:buSzTx/>
              <a:buFont typeface="+mj-lt"/>
              <a:buAutoNum type="arabicPeriod"/>
              <a:tabLst/>
              <a:defRPr/>
            </a:pPr>
            <a:r>
              <a:rPr kumimoji="0" lang="en-US" sz="1089"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Renewable Energy Integration </a:t>
            </a:r>
            <a:r>
              <a:rPr kumimoji="0" lang="en-US" sz="1089" b="0"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(incorporating clean energy technologies into the design and operation of ports, locks, and terminals to reduce the carbon footprint and improve sustainability). </a:t>
            </a:r>
            <a:endParaRPr kumimoji="0" lang="en-US" sz="1089"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p:txBody>
      </p:sp>
      <p:sp>
        <p:nvSpPr>
          <p:cNvPr id="235" name="TextShape 6"/>
          <p:cNvSpPr txBox="1"/>
          <p:nvPr/>
        </p:nvSpPr>
        <p:spPr>
          <a:xfrm>
            <a:off x="824347" y="3599121"/>
            <a:ext cx="2405292" cy="1027947"/>
          </a:xfrm>
          <a:prstGeom prst="rect">
            <a:avLst/>
          </a:prstGeom>
          <a:noFill/>
          <a:ln>
            <a:noFill/>
          </a:ln>
        </p:spPr>
        <p:txBody>
          <a:bodyPr lIns="0" tIns="0" rIns="0" bIns="0">
            <a:normAutofit/>
          </a:bodyPr>
          <a:lstStyle/>
          <a:p>
            <a:pPr marL="0" marR="0" lvl="0" indent="0" algn="l" defTabSz="829452" rtl="0" eaLnBrk="1" fontAlgn="auto" latinLnBrk="0" hangingPunct="1">
              <a:lnSpc>
                <a:spcPct val="150000"/>
              </a:lnSpc>
              <a:spcBef>
                <a:spcPts val="908"/>
              </a:spcBef>
              <a:spcAft>
                <a:spcPts val="0"/>
              </a:spcAft>
              <a:buClrTx/>
              <a:buSzTx/>
              <a:buFontTx/>
              <a:buNone/>
              <a:tabLst/>
              <a:defRPr/>
            </a:pPr>
            <a:endParaRPr kumimoji="0" lang="en-US" sz="1270" b="0"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descr="A black background with white text&#10;&#10;AI-generated content may be incorrect.">
            <a:extLst>
              <a:ext uri="{FF2B5EF4-FFF2-40B4-BE49-F238E27FC236}">
                <a16:creationId xmlns:a16="http://schemas.microsoft.com/office/drawing/2014/main" id="{904C75D5-80D0-30DB-216B-3BADA7D45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44" y="265041"/>
            <a:ext cx="2087398" cy="465047"/>
          </a:xfrm>
          <a:prstGeom prst="rect">
            <a:avLst/>
          </a:prstGeom>
        </p:spPr>
      </p:pic>
      <p:pic>
        <p:nvPicPr>
          <p:cNvPr id="4" name="Picture 3" descr="Images of a solar panels placed to use sunlight to produce clean energy, the importance of renewable energy.">
            <a:extLst>
              <a:ext uri="{FF2B5EF4-FFF2-40B4-BE49-F238E27FC236}">
                <a16:creationId xmlns:a16="http://schemas.microsoft.com/office/drawing/2014/main" id="{664357A2-0077-D934-1193-C8275BA7F5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059" y="1206937"/>
            <a:ext cx="3595436" cy="3123160"/>
          </a:xfrm>
          <a:prstGeom prst="rect">
            <a:avLst/>
          </a:prstGeom>
          <a:noFill/>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160" y="165882"/>
            <a:ext cx="7630581" cy="580588"/>
          </a:xfrm>
          <a:prstGeom prst="rect">
            <a:avLst/>
          </a:prstGeom>
          <a:solidFill>
            <a:srgbClr val="004490"/>
          </a:solidFill>
          <a:ln>
            <a:solidFill>
              <a:srgbClr val="3465A4"/>
            </a:solidFill>
          </a:ln>
        </p:spPr>
        <p:style>
          <a:lnRef idx="0">
            <a:scrgbClr r="0" g="0" b="0"/>
          </a:lnRef>
          <a:fillRef idx="0">
            <a:scrgbClr r="0" g="0" b="0"/>
          </a:fillRef>
          <a:effectRef idx="0">
            <a:scrgbClr r="0" g="0" b="0"/>
          </a:effectRef>
          <a:fontRef idx="minor"/>
        </p:style>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Arial"/>
            </a:endParaRPr>
          </a:p>
        </p:txBody>
      </p:sp>
      <p:sp>
        <p:nvSpPr>
          <p:cNvPr id="265" name="CustomShape 18"/>
          <p:cNvSpPr/>
          <p:nvPr/>
        </p:nvSpPr>
        <p:spPr>
          <a:xfrm rot="10800000">
            <a:off x="7361673" y="4615639"/>
            <a:ext cx="409807" cy="353969"/>
          </a:xfrm>
          <a:custGeom>
            <a:avLst/>
            <a:gdLst/>
            <a:ahLst/>
            <a:cxnLst/>
            <a:rect l="l" t="t" r="r" b="b"/>
            <a:pathLst>
              <a:path w="781430" h="675409">
                <a:moveTo>
                  <a:pt x="428339" y="675314"/>
                </a:moveTo>
                <a:lnTo>
                  <a:pt x="781431" y="322972"/>
                </a:lnTo>
                <a:cubicBezTo>
                  <a:pt x="565690" y="107689"/>
                  <a:pt x="282797" y="0"/>
                  <a:pt x="0" y="0"/>
                </a:cubicBezTo>
                <a:lnTo>
                  <a:pt x="0" y="498335"/>
                </a:lnTo>
                <a:cubicBezTo>
                  <a:pt x="154972" y="498335"/>
                  <a:pt x="310039" y="557360"/>
                  <a:pt x="428339" y="675409"/>
                </a:cubicBez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Arial"/>
            </a:endParaRPr>
          </a:p>
        </p:txBody>
      </p:sp>
      <p:pic>
        <p:nvPicPr>
          <p:cNvPr id="2" name="Picture 1" descr="A black background with white text&#10;&#10;AI-generated content may be incorrect.">
            <a:extLst>
              <a:ext uri="{FF2B5EF4-FFF2-40B4-BE49-F238E27FC236}">
                <a16:creationId xmlns:a16="http://schemas.microsoft.com/office/drawing/2014/main" id="{BC7ACC92-0CB9-F9C8-6227-BFB8CF1D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44" y="265041"/>
            <a:ext cx="2087398" cy="465047"/>
          </a:xfrm>
          <a:prstGeom prst="rect">
            <a:avLst/>
          </a:prstGeom>
        </p:spPr>
      </p:pic>
      <p:sp>
        <p:nvSpPr>
          <p:cNvPr id="3" name="TextBox 2">
            <a:extLst>
              <a:ext uri="{FF2B5EF4-FFF2-40B4-BE49-F238E27FC236}">
                <a16:creationId xmlns:a16="http://schemas.microsoft.com/office/drawing/2014/main" id="{8A45789A-F120-62C4-950C-60013B8376A5}"/>
              </a:ext>
            </a:extLst>
          </p:cNvPr>
          <p:cNvSpPr txBox="1"/>
          <p:nvPr/>
        </p:nvSpPr>
        <p:spPr>
          <a:xfrm>
            <a:off x="1043860" y="1258417"/>
            <a:ext cx="6143361" cy="427361"/>
          </a:xfrm>
          <a:prstGeom prst="rect">
            <a:avLst/>
          </a:prstGeom>
          <a:noFill/>
        </p:spPr>
        <p:txBody>
          <a:bodyPr wrap="square" rtlCol="0">
            <a:spAutoFit/>
          </a:bodyPr>
          <a:lstStyle/>
          <a:p>
            <a:pPr marL="0" marR="0" lvl="0" indent="0" algn="ctr" defTabSz="829452"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Key Funding Models</a:t>
            </a:r>
            <a:endParaRPr kumimoji="0" lang="en-GB" sz="2177"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5EAA4F-9B5F-E819-CAF9-D65F89F9AEFD}"/>
              </a:ext>
            </a:extLst>
          </p:cNvPr>
          <p:cNvSpPr txBox="1"/>
          <p:nvPr/>
        </p:nvSpPr>
        <p:spPr>
          <a:xfrm>
            <a:off x="497808" y="2013467"/>
            <a:ext cx="8265509" cy="2660344"/>
          </a:xfrm>
          <a:prstGeom prst="rect">
            <a:avLst/>
          </a:prstGeom>
          <a:noFill/>
        </p:spPr>
        <p:txBody>
          <a:bodyPr wrap="square" rtlCol="0">
            <a:spAutoFit/>
          </a:bodyPr>
          <a:lstStyle/>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Public Budget Allocations (both national and regional);</a:t>
            </a: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33" b="0" i="0" u="none" strike="noStrike" kern="1200" cap="none" spc="0" normalizeH="0" baseline="0" noProof="0">
              <a:ln>
                <a:noFill/>
              </a:ln>
              <a:solidFill>
                <a:prstClr val="black"/>
              </a:solidFill>
              <a:effectLst/>
              <a:uLnTx/>
              <a:uFillTx/>
              <a:latin typeface="Arial"/>
            </a:endParaRP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EU, National and Regional Grants (non-repayable funds);</a:t>
            </a: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33" b="0" i="0" u="none" strike="noStrike" kern="1200" cap="none" spc="0" normalizeH="0" baseline="0" noProof="0">
              <a:ln>
                <a:noFill/>
              </a:ln>
              <a:solidFill>
                <a:prstClr val="black"/>
              </a:solidFill>
              <a:effectLst/>
              <a:uLnTx/>
              <a:uFillTx/>
              <a:latin typeface="Arial"/>
            </a:endParaRP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Public – Private Partnerships (PPPs);</a:t>
            </a: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Revenue-Generation Models (user fees, leases and concessions, ancillary services);</a:t>
            </a: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33" b="0" i="0" u="none" strike="noStrike" kern="1200" cap="none" spc="0" normalizeH="0" baseline="0" noProof="0">
              <a:ln>
                <a:noFill/>
              </a:ln>
              <a:solidFill>
                <a:prstClr val="black"/>
              </a:solidFill>
              <a:effectLst/>
              <a:uLnTx/>
              <a:uFillTx/>
              <a:latin typeface="Arial"/>
            </a:endParaRP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Blended Finance Models (combining Grants with Loans or Equity).</a:t>
            </a: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633" b="0" i="0" u="none" strike="noStrike" kern="1200" cap="none" spc="0" normalizeH="0" baseline="0" noProof="0">
              <a:ln>
                <a:noFill/>
              </a:ln>
              <a:solidFill>
                <a:prstClr val="black"/>
              </a:solidFill>
              <a:effectLst/>
              <a:uLnTx/>
              <a:uFillTx/>
              <a:latin typeface="Arial"/>
            </a:endParaRPr>
          </a:p>
          <a:p>
            <a:pPr marL="259204" marR="0" lvl="0" indent="-259204"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51"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Innovative mechanisms (Commercial Value Capture and Land Value Capture)</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1320306" y="165882"/>
            <a:ext cx="6310435" cy="580588"/>
          </a:xfrm>
          <a:prstGeom prst="rect">
            <a:avLst/>
          </a:prstGeom>
          <a:solidFill>
            <a:srgbClr val="004490"/>
          </a:solidFill>
          <a:ln>
            <a:solidFill>
              <a:srgbClr val="3465A4"/>
            </a:solidFill>
          </a:ln>
        </p:spPr>
        <p:style>
          <a:lnRef idx="0">
            <a:scrgbClr r="0" g="0" b="0"/>
          </a:lnRef>
          <a:fillRef idx="0">
            <a:scrgbClr r="0" g="0" b="0"/>
          </a:fillRef>
          <a:effectRef idx="0">
            <a:scrgbClr r="0" g="0" b="0"/>
          </a:effectRef>
          <a:fontRef idx="minor"/>
        </p:style>
        <p:txBody>
          <a:bodyPr/>
          <a:lstStyle/>
          <a:p>
            <a:pPr marL="0" marR="0" lvl="0" indent="0" algn="l" defTabSz="829452"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Arial"/>
            </a:endParaRPr>
          </a:p>
        </p:txBody>
      </p:sp>
      <p:pic>
        <p:nvPicPr>
          <p:cNvPr id="2" name="Picture 1" descr="A black background with white text&#10;&#10;AI-generated content may be incorrect.">
            <a:extLst>
              <a:ext uri="{FF2B5EF4-FFF2-40B4-BE49-F238E27FC236}">
                <a16:creationId xmlns:a16="http://schemas.microsoft.com/office/drawing/2014/main" id="{344D3AF7-88A5-77EF-BAEA-E13E39067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8" y="223653"/>
            <a:ext cx="2087398" cy="465047"/>
          </a:xfrm>
          <a:prstGeom prst="rect">
            <a:avLst/>
          </a:prstGeom>
        </p:spPr>
      </p:pic>
      <p:sp>
        <p:nvSpPr>
          <p:cNvPr id="3" name="TextBox 2">
            <a:extLst>
              <a:ext uri="{FF2B5EF4-FFF2-40B4-BE49-F238E27FC236}">
                <a16:creationId xmlns:a16="http://schemas.microsoft.com/office/drawing/2014/main" id="{4BA5D4EA-8C46-AB88-7A91-0897E04F4BF5}"/>
              </a:ext>
            </a:extLst>
          </p:cNvPr>
          <p:cNvSpPr txBox="1"/>
          <p:nvPr/>
        </p:nvSpPr>
        <p:spPr>
          <a:xfrm>
            <a:off x="333635" y="1000965"/>
            <a:ext cx="8362515" cy="3889206"/>
          </a:xfrm>
          <a:prstGeom prst="rect">
            <a:avLst/>
          </a:prstGeom>
          <a:noFill/>
        </p:spPr>
        <p:txBody>
          <a:bodyPr wrap="square" rtlCol="0">
            <a:spAutoFit/>
          </a:bodyPr>
          <a:lstStyle/>
          <a:p>
            <a:pPr marL="0" marR="0" lvl="0" indent="0" algn="ctr" defTabSz="829452" rtl="0" eaLnBrk="1" fontAlgn="auto" latinLnBrk="0" hangingPunct="1">
              <a:lnSpc>
                <a:spcPct val="100000"/>
              </a:lnSpc>
              <a:spcBef>
                <a:spcPts val="0"/>
              </a:spcBef>
              <a:spcAft>
                <a:spcPts val="0"/>
              </a:spcAft>
              <a:buClrTx/>
              <a:buSzTx/>
              <a:buFontTx/>
              <a:buNone/>
              <a:tabLst/>
              <a:defRPr/>
            </a:pPr>
            <a:r>
              <a:rPr kumimoji="0" lang="en-US" sz="2177"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Case Studies and Good Practices:</a:t>
            </a:r>
          </a:p>
          <a:p>
            <a:pPr marL="0" marR="0" lvl="0" indent="0" algn="ctr" defTabSz="829452" rtl="0" eaLnBrk="1" fontAlgn="auto" latinLnBrk="0" hangingPunct="1">
              <a:lnSpc>
                <a:spcPct val="100000"/>
              </a:lnSpc>
              <a:spcBef>
                <a:spcPts val="0"/>
              </a:spcBef>
              <a:spcAft>
                <a:spcPts val="0"/>
              </a:spcAft>
              <a:buClrTx/>
              <a:buSzTx/>
              <a:buFontTx/>
              <a:buNone/>
              <a:tabLst/>
              <a:defRPr/>
            </a:pPr>
            <a:endParaRPr kumimoji="0" lang="en-US" sz="2177"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a:p>
            <a:pPr marL="311045" marR="0" lvl="0" indent="-311045"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Green Inland Ports Initiative (</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hlinkClick r:id="rId3"/>
              </a:rPr>
              <a:t>https://green-inland-ports.eu/</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a:t>
            </a:r>
          </a:p>
          <a:p>
            <a:pPr marL="311045" marR="0" lvl="0" indent="-311045"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a:p>
            <a:pPr marL="311045" marR="0" lvl="0" indent="-311045"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MERLIN Project (Nature-Based Solutions) ((</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hlinkClick r:id="rId4"/>
              </a:rPr>
              <a:t>https://project-merlin.eu</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a:t>
            </a:r>
          </a:p>
          <a:p>
            <a:pPr marL="0" marR="0" lvl="0" indent="0" algn="just" defTabSz="829452" rtl="0" eaLnBrk="1" fontAlgn="auto" latinLnBrk="0" hangingPunct="1">
              <a:lnSpc>
                <a:spcPct val="100000"/>
              </a:lnSpc>
              <a:spcBef>
                <a:spcPts val="0"/>
              </a:spcBef>
              <a:spcAft>
                <a:spcPts val="0"/>
              </a:spcAft>
              <a:buClrTx/>
              <a:buSzTx/>
              <a:buFontTx/>
              <a:buNone/>
              <a:tabLst/>
              <a:defRPr/>
            </a:pPr>
            <a:endPar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a:p>
            <a:pPr marL="311045" marR="0" lvl="0" indent="-311045"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 </a:t>
            </a:r>
            <a:r>
              <a:rPr kumimoji="0" lang="en-US" sz="1814" b="1" i="0" u="none" strike="noStrike" kern="1200" cap="none" spc="-1" normalizeH="0" baseline="0" noProof="0" err="1">
                <a:ln>
                  <a:noFill/>
                </a:ln>
                <a:solidFill>
                  <a:srgbClr val="004490"/>
                </a:solidFill>
                <a:effectLst/>
                <a:uLnTx/>
                <a:uFillTx/>
                <a:latin typeface="Arial" panose="020B0604020202020204" pitchFamily="34" charset="0"/>
                <a:cs typeface="Arial" panose="020B0604020202020204" pitchFamily="34" charset="0"/>
              </a:rPr>
              <a:t>FAIRway</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 Danube II  Project (</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hlinkClick r:id="rId5"/>
              </a:rPr>
              <a:t>https://www.viadonau.org/en/company/project-database/fairway-danube-ii</a:t>
            </a: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a:t>
            </a:r>
          </a:p>
          <a:p>
            <a:pPr marL="311045" marR="0" lvl="0" indent="-311045"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a:p>
            <a:pPr marL="311045" marR="0" lvl="0" indent="-311045" algn="just" defTabSz="82945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rPr>
              <a:t>Flanders: Quay wall construction funded via PPP</a:t>
            </a:r>
          </a:p>
          <a:p>
            <a:pPr marL="0" marR="0" lvl="0" indent="0" algn="just" defTabSz="829452" rtl="0" eaLnBrk="1" fontAlgn="auto" latinLnBrk="0" hangingPunct="1">
              <a:lnSpc>
                <a:spcPct val="100000"/>
              </a:lnSpc>
              <a:spcBef>
                <a:spcPts val="0"/>
              </a:spcBef>
              <a:spcAft>
                <a:spcPts val="0"/>
              </a:spcAft>
              <a:buClrTx/>
              <a:buSzTx/>
              <a:buFontTx/>
              <a:buNone/>
              <a:tabLst/>
              <a:defRPr/>
            </a:pPr>
            <a:endParaRPr kumimoji="0" lang="en-US" sz="1814"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a:p>
            <a:pPr marL="0" marR="0" lvl="0" indent="0" algn="just" defTabSz="829452" rtl="0" eaLnBrk="1" fontAlgn="auto" latinLnBrk="0" hangingPunct="1">
              <a:lnSpc>
                <a:spcPct val="100000"/>
              </a:lnSpc>
              <a:spcBef>
                <a:spcPts val="0"/>
              </a:spcBef>
              <a:spcAft>
                <a:spcPts val="0"/>
              </a:spcAft>
              <a:buClrTx/>
              <a:buSzTx/>
              <a:buFontTx/>
              <a:buNone/>
              <a:tabLst/>
              <a:defRPr/>
            </a:pPr>
            <a:endParaRPr kumimoji="0" lang="en-GB" sz="2177" b="1" i="0" u="none" strike="noStrike" kern="1200" cap="none" spc="-1" normalizeH="0" baseline="0" noProof="0">
              <a:ln>
                <a:noFill/>
              </a:ln>
              <a:solidFill>
                <a:srgbClr val="00449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1C419-A9E0-AC5F-A083-2C58A56DA658}"/>
            </a:ext>
          </a:extLst>
        </p:cNvPr>
        <p:cNvGrpSpPr/>
        <p:nvPr/>
      </p:nvGrpSpPr>
      <p:grpSpPr>
        <a:xfrm>
          <a:off x="0" y="0"/>
          <a:ext cx="0" cy="0"/>
          <a:chOff x="0" y="0"/>
          <a:chExt cx="0" cy="0"/>
        </a:xfrm>
      </p:grpSpPr>
      <p:sp>
        <p:nvSpPr>
          <p:cNvPr id="218" name="TextShape 2">
            <a:extLst>
              <a:ext uri="{FF2B5EF4-FFF2-40B4-BE49-F238E27FC236}">
                <a16:creationId xmlns:a16="http://schemas.microsoft.com/office/drawing/2014/main" id="{DD1DFB14-8325-11ED-8C2B-3D74FFEF328F}"/>
              </a:ext>
            </a:extLst>
          </p:cNvPr>
          <p:cNvSpPr txBox="1"/>
          <p:nvPr/>
        </p:nvSpPr>
        <p:spPr>
          <a:xfrm>
            <a:off x="593810" y="2571174"/>
            <a:ext cx="7783402" cy="930965"/>
          </a:xfrm>
          <a:prstGeom prst="rect">
            <a:avLst/>
          </a:prstGeom>
          <a:noFill/>
          <a:ln>
            <a:noFill/>
          </a:ln>
        </p:spPr>
        <p:txBody>
          <a:bodyPr lIns="0" tIns="0" rIns="0" bIns="0" anchor="t"/>
          <a:lstStyle/>
          <a:p>
            <a:pPr marL="0" marR="0" lvl="0" indent="0" algn="ctr" defTabSz="829452" rtl="0" eaLnBrk="1" fontAlgn="auto" latinLnBrk="0" hangingPunct="1">
              <a:lnSpc>
                <a:spcPct val="100000"/>
              </a:lnSpc>
              <a:spcBef>
                <a:spcPts val="0"/>
              </a:spcBef>
              <a:spcAft>
                <a:spcPts val="0"/>
              </a:spcAft>
              <a:buClrTx/>
              <a:buSzTx/>
              <a:buFontTx/>
              <a:buNone/>
              <a:tabLst/>
              <a:defRPr/>
            </a:pPr>
            <a:r>
              <a:rPr kumimoji="0" lang="en-US" sz="3266" b="1" i="0" u="none" strike="noStrike" kern="1200" cap="none" spc="-1" normalizeH="0" baseline="0" noProof="0">
                <a:ln>
                  <a:noFill/>
                </a:ln>
                <a:solidFill>
                  <a:srgbClr val="FFFFFF"/>
                </a:solidFill>
                <a:effectLst/>
                <a:uLnTx/>
                <a:uFillTx/>
                <a:latin typeface="Arial"/>
                <a:cs typeface="Arial"/>
              </a:rPr>
              <a:t>Thank You for Your Attention</a:t>
            </a:r>
            <a:endParaRPr kumimoji="0" lang="en-US" sz="3266" b="1" i="0" u="none" strike="noStrike" kern="1200" cap="none" spc="-1"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descr="A black background with white text&#10;&#10;AI-generated content may be incorrect.">
            <a:extLst>
              <a:ext uri="{FF2B5EF4-FFF2-40B4-BE49-F238E27FC236}">
                <a16:creationId xmlns:a16="http://schemas.microsoft.com/office/drawing/2014/main" id="{52902D48-DF7D-AE1C-6A50-7630B5CF8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73" y="394142"/>
            <a:ext cx="3061844" cy="682142"/>
          </a:xfrm>
          <a:prstGeom prst="rect">
            <a:avLst/>
          </a:prstGeom>
        </p:spPr>
      </p:pic>
    </p:spTree>
    <p:extLst>
      <p:ext uri="{BB962C8B-B14F-4D97-AF65-F5344CB8AC3E}">
        <p14:creationId xmlns:p14="http://schemas.microsoft.com/office/powerpoint/2010/main" val="13647633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FB27E-0A83-BD4B-E486-6407F265B623}"/>
              </a:ext>
            </a:extLst>
          </p:cNvPr>
          <p:cNvSpPr>
            <a:spLocks noGrp="1"/>
          </p:cNvSpPr>
          <p:nvPr>
            <p:ph idx="1"/>
          </p:nvPr>
        </p:nvSpPr>
        <p:spPr>
          <a:xfrm>
            <a:off x="117043" y="1347613"/>
            <a:ext cx="3686861" cy="3143919"/>
          </a:xfrm>
        </p:spPr>
        <p:txBody>
          <a:bodyPr/>
          <a:lstStyle/>
          <a:p>
            <a:r>
              <a:rPr lang="en-US" sz="1600"/>
              <a:t>Right now, a shuttle bus is waiting in front of the venue to take us to the networking dinner, which will take place during a Danube river cruise</a:t>
            </a:r>
          </a:p>
          <a:p>
            <a:r>
              <a:rPr lang="de-DE" sz="1600"/>
              <a:t>Reichsbrücke Vienna / </a:t>
            </a:r>
            <a:r>
              <a:rPr lang="de-DE" sz="1600" b="1" noProof="0" err="1"/>
              <a:t>Anlegstelle</a:t>
            </a:r>
            <a:r>
              <a:rPr lang="de-DE" sz="1600" b="1"/>
              <a:t> </a:t>
            </a:r>
            <a:r>
              <a:rPr lang="de-DE" sz="1600" b="1" err="1"/>
              <a:t>No</a:t>
            </a:r>
            <a:r>
              <a:rPr lang="de-DE" sz="1600" b="1"/>
              <a:t>. 6</a:t>
            </a:r>
          </a:p>
          <a:p>
            <a:r>
              <a:rPr lang="en-GB" sz="1600" noProof="0"/>
              <a:t>Closest</a:t>
            </a:r>
            <a:r>
              <a:rPr lang="de-DE" sz="1600"/>
              <a:t> U-Bahn-Station: </a:t>
            </a:r>
            <a:r>
              <a:rPr lang="de-DE" sz="1600" b="1"/>
              <a:t>Vorgartenstraße</a:t>
            </a:r>
            <a:r>
              <a:rPr lang="de-DE" sz="1600"/>
              <a:t>. </a:t>
            </a:r>
            <a:r>
              <a:rPr lang="en-GB" sz="1600" noProof="0"/>
              <a:t>Direction</a:t>
            </a:r>
            <a:r>
              <a:rPr lang="de-DE" sz="1600"/>
              <a:t> Oberlaa for Innere Stadt</a:t>
            </a:r>
            <a:r>
              <a:rPr lang="en-GB" sz="1600" noProof="0"/>
              <a:t>.</a:t>
            </a:r>
            <a:endParaRPr lang="en-US" sz="1600" b="1"/>
          </a:p>
          <a:p>
            <a:r>
              <a:rPr lang="en-US" sz="1600"/>
              <a:t>See you tomorrow at 9:00 AM for the welcome coffee. The conference will start again at 10:00 AM.</a:t>
            </a:r>
          </a:p>
        </p:txBody>
      </p:sp>
      <p:sp>
        <p:nvSpPr>
          <p:cNvPr id="3" name="Title 2">
            <a:extLst>
              <a:ext uri="{FF2B5EF4-FFF2-40B4-BE49-F238E27FC236}">
                <a16:creationId xmlns:a16="http://schemas.microsoft.com/office/drawing/2014/main" id="{291F957F-C69C-7CDA-7F50-69F347CFD73C}"/>
              </a:ext>
            </a:extLst>
          </p:cNvPr>
          <p:cNvSpPr>
            <a:spLocks noGrp="1"/>
          </p:cNvSpPr>
          <p:nvPr>
            <p:ph type="title"/>
          </p:nvPr>
        </p:nvSpPr>
        <p:spPr/>
        <p:txBody>
          <a:bodyPr/>
          <a:lstStyle/>
          <a:p>
            <a:r>
              <a:rPr lang="en-GB"/>
              <a:t>End of the first day’s official programme</a:t>
            </a:r>
          </a:p>
        </p:txBody>
      </p:sp>
      <p:pic>
        <p:nvPicPr>
          <p:cNvPr id="5" name="Picture 4">
            <a:extLst>
              <a:ext uri="{FF2B5EF4-FFF2-40B4-BE49-F238E27FC236}">
                <a16:creationId xmlns:a16="http://schemas.microsoft.com/office/drawing/2014/main" id="{D7ED08E4-1C1A-6743-0230-19B83A89E140}"/>
              </a:ext>
            </a:extLst>
          </p:cNvPr>
          <p:cNvPicPr>
            <a:picLocks noChangeAspect="1"/>
          </p:cNvPicPr>
          <p:nvPr/>
        </p:nvPicPr>
        <p:blipFill>
          <a:blip r:embed="rId2"/>
          <a:stretch>
            <a:fillRect/>
          </a:stretch>
        </p:blipFill>
        <p:spPr>
          <a:xfrm>
            <a:off x="3803904" y="1509975"/>
            <a:ext cx="5030835" cy="2802206"/>
          </a:xfrm>
          <a:prstGeom prst="rect">
            <a:avLst/>
          </a:prstGeom>
        </p:spPr>
      </p:pic>
    </p:spTree>
    <p:extLst>
      <p:ext uri="{BB962C8B-B14F-4D97-AF65-F5344CB8AC3E}">
        <p14:creationId xmlns:p14="http://schemas.microsoft.com/office/powerpoint/2010/main" val="25129290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108EC-0F45-A3BD-1923-2B72B57333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B26B51-AF1C-11D4-2154-CD87F3F56222}"/>
              </a:ext>
            </a:extLst>
          </p:cNvPr>
          <p:cNvSpPr>
            <a:spLocks noGrp="1"/>
          </p:cNvSpPr>
          <p:nvPr>
            <p:ph type="title"/>
          </p:nvPr>
        </p:nvSpPr>
        <p:spPr>
          <a:xfrm>
            <a:off x="251519" y="843558"/>
            <a:ext cx="8116873" cy="504056"/>
          </a:xfrm>
        </p:spPr>
        <p:txBody>
          <a:bodyPr/>
          <a:lstStyle/>
          <a:p>
            <a:r>
              <a:rPr lang="en-GB"/>
              <a:t>Have your say: provide your feedback on our recommendations</a:t>
            </a:r>
          </a:p>
        </p:txBody>
      </p:sp>
      <p:sp>
        <p:nvSpPr>
          <p:cNvPr id="9" name="Content Placeholder 1">
            <a:extLst>
              <a:ext uri="{FF2B5EF4-FFF2-40B4-BE49-F238E27FC236}">
                <a16:creationId xmlns:a16="http://schemas.microsoft.com/office/drawing/2014/main" id="{293BA4C1-B4C2-FE76-ED7D-83FFCFE39BA2}"/>
              </a:ext>
            </a:extLst>
          </p:cNvPr>
          <p:cNvSpPr txBox="1">
            <a:spLocks/>
          </p:cNvSpPr>
          <p:nvPr/>
        </p:nvSpPr>
        <p:spPr>
          <a:xfrm>
            <a:off x="843209" y="1902352"/>
            <a:ext cx="7956884" cy="558175"/>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GB"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By the end of the conference, </a:t>
            </a:r>
            <a:r>
              <a:rPr kumimoji="0" lang="en-GB" sz="16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please provide your feedback </a:t>
            </a:r>
            <a:r>
              <a:rPr kumimoji="0" lang="en-GB"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on the potential measures that should be addressed by this action plan</a:t>
            </a:r>
          </a:p>
        </p:txBody>
      </p:sp>
      <p:pic>
        <p:nvPicPr>
          <p:cNvPr id="10" name="Picture 9">
            <a:extLst>
              <a:ext uri="{FF2B5EF4-FFF2-40B4-BE49-F238E27FC236}">
                <a16:creationId xmlns:a16="http://schemas.microsoft.com/office/drawing/2014/main" id="{AB99E727-A05E-F7D4-49C3-979F2C70AB44}"/>
              </a:ext>
            </a:extLst>
          </p:cNvPr>
          <p:cNvPicPr>
            <a:picLocks noChangeAspect="1"/>
          </p:cNvPicPr>
          <p:nvPr/>
        </p:nvPicPr>
        <p:blipFill>
          <a:blip r:embed="rId2"/>
          <a:stretch>
            <a:fillRect/>
          </a:stretch>
        </p:blipFill>
        <p:spPr>
          <a:xfrm rot="10800000" flipH="1" flipV="1">
            <a:off x="251519" y="1851670"/>
            <a:ext cx="663948" cy="639206"/>
          </a:xfrm>
          <a:prstGeom prst="rect">
            <a:avLst/>
          </a:prstGeom>
        </p:spPr>
      </p:pic>
      <p:sp>
        <p:nvSpPr>
          <p:cNvPr id="12" name="TextBox 11">
            <a:extLst>
              <a:ext uri="{FF2B5EF4-FFF2-40B4-BE49-F238E27FC236}">
                <a16:creationId xmlns:a16="http://schemas.microsoft.com/office/drawing/2014/main" id="{5B2D8FE8-E7C5-C221-18E1-B47EEE7643C5}"/>
              </a:ext>
            </a:extLst>
          </p:cNvPr>
          <p:cNvSpPr txBox="1"/>
          <p:nvPr/>
        </p:nvSpPr>
        <p:spPr>
          <a:xfrm>
            <a:off x="338343" y="1423264"/>
            <a:ext cx="4902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020"/>
                </a:solidFill>
                <a:effectLst/>
                <a:uLnTx/>
                <a:uFillTx/>
                <a:latin typeface="Calibri" panose="020F0502020204030204"/>
                <a:ea typeface="+mn-ea"/>
                <a:cs typeface="+mn-cs"/>
              </a:rPr>
              <a:t>➡️</a:t>
            </a:r>
          </a:p>
        </p:txBody>
      </p:sp>
      <p:sp>
        <p:nvSpPr>
          <p:cNvPr id="13" name="Content Placeholder 1">
            <a:extLst>
              <a:ext uri="{FF2B5EF4-FFF2-40B4-BE49-F238E27FC236}">
                <a16:creationId xmlns:a16="http://schemas.microsoft.com/office/drawing/2014/main" id="{C3401475-E529-03FB-45F2-0736A727D7F5}"/>
              </a:ext>
            </a:extLst>
          </p:cNvPr>
          <p:cNvSpPr txBox="1">
            <a:spLocks/>
          </p:cNvSpPr>
          <p:nvPr/>
        </p:nvSpPr>
        <p:spPr>
          <a:xfrm>
            <a:off x="831048" y="1347614"/>
            <a:ext cx="8174160" cy="615279"/>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US"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Key recommendation to European Commission, European inland ports sector and relevant international </a:t>
            </a:r>
            <a:r>
              <a:rPr kumimoji="0" lang="en-GB"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organisations is to work on a </a:t>
            </a:r>
            <a:r>
              <a:rPr kumimoji="0" lang="en-GB" sz="16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joint action plan</a:t>
            </a:r>
            <a:endParaRPr kumimoji="0" lang="en-US" sz="16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pic>
        <p:nvPicPr>
          <p:cNvPr id="2" name="Picture 1" descr="A qr code with a white background&#10;&#10;AI-generated content may be incorrect.">
            <a:extLst>
              <a:ext uri="{FF2B5EF4-FFF2-40B4-BE49-F238E27FC236}">
                <a16:creationId xmlns:a16="http://schemas.microsoft.com/office/drawing/2014/main" id="{CD624CE8-DA8A-C8D5-9DCA-69AF4B6C6071}"/>
              </a:ext>
            </a:extLst>
          </p:cNvPr>
          <p:cNvPicPr>
            <a:picLocks noChangeAspect="1"/>
          </p:cNvPicPr>
          <p:nvPr/>
        </p:nvPicPr>
        <p:blipFill>
          <a:blip r:embed="rId3"/>
          <a:srcRect r="1823"/>
          <a:stretch>
            <a:fillRect/>
          </a:stretch>
        </p:blipFill>
        <p:spPr>
          <a:xfrm>
            <a:off x="3165444" y="2385874"/>
            <a:ext cx="2091803" cy="2113996"/>
          </a:xfrm>
          <a:prstGeom prst="rect">
            <a:avLst/>
          </a:prstGeom>
        </p:spPr>
      </p:pic>
    </p:spTree>
    <p:extLst>
      <p:ext uri="{BB962C8B-B14F-4D97-AF65-F5344CB8AC3E}">
        <p14:creationId xmlns:p14="http://schemas.microsoft.com/office/powerpoint/2010/main" val="32917149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95E64-D430-3EE7-6BF4-46B66D3C7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0A1F3-7DB0-1266-52D6-3B65DE07061D}"/>
              </a:ext>
            </a:extLst>
          </p:cNvPr>
          <p:cNvSpPr>
            <a:spLocks noGrp="1"/>
          </p:cNvSpPr>
          <p:nvPr>
            <p:ph type="title"/>
          </p:nvPr>
        </p:nvSpPr>
        <p:spPr>
          <a:xfrm>
            <a:off x="346825" y="2264609"/>
            <a:ext cx="8658382" cy="1138157"/>
          </a:xfrm>
        </p:spPr>
        <p:txBody>
          <a:bodyPr lIns="91440" tIns="45720" rIns="91440" bIns="45720" anchor="t"/>
          <a:lstStyle/>
          <a:p>
            <a:r>
              <a:rPr lang="en-GB" sz="2400"/>
              <a:t>Welcome back to the Green Inland Ports Final Conference</a:t>
            </a:r>
            <a:br>
              <a:rPr lang="en-GB" sz="2400"/>
            </a:br>
            <a:br>
              <a:rPr lang="en-GB" sz="2400"/>
            </a:br>
            <a:r>
              <a:rPr lang="en-GB" sz="2400"/>
              <a:t>Enjoy your coffee!</a:t>
            </a:r>
          </a:p>
        </p:txBody>
      </p:sp>
      <p:sp>
        <p:nvSpPr>
          <p:cNvPr id="3" name="Text Placeholder 2">
            <a:extLst>
              <a:ext uri="{FF2B5EF4-FFF2-40B4-BE49-F238E27FC236}">
                <a16:creationId xmlns:a16="http://schemas.microsoft.com/office/drawing/2014/main" id="{3020B095-005E-F6DD-D76B-871341C94341}"/>
              </a:ext>
            </a:extLst>
          </p:cNvPr>
          <p:cNvSpPr>
            <a:spLocks noGrp="1"/>
          </p:cNvSpPr>
          <p:nvPr>
            <p:ph type="body" sz="quarter" idx="10"/>
          </p:nvPr>
        </p:nvSpPr>
        <p:spPr>
          <a:xfrm>
            <a:off x="346825" y="3477717"/>
            <a:ext cx="4136275" cy="292100"/>
          </a:xfrm>
        </p:spPr>
        <p:txBody>
          <a:bodyPr lIns="91440" tIns="45720" rIns="91440" bIns="45720" anchor="t"/>
          <a:lstStyle/>
          <a:p>
            <a:r>
              <a:rPr lang="en-GB"/>
              <a:t>26 – 27 November, </a:t>
            </a:r>
            <a:r>
              <a:rPr lang="en-GB" err="1"/>
              <a:t>thinkport</a:t>
            </a:r>
            <a:r>
              <a:rPr lang="en-GB"/>
              <a:t> Vienna</a:t>
            </a:r>
          </a:p>
        </p:txBody>
      </p:sp>
    </p:spTree>
    <p:extLst>
      <p:ext uri="{BB962C8B-B14F-4D97-AF65-F5344CB8AC3E}">
        <p14:creationId xmlns:p14="http://schemas.microsoft.com/office/powerpoint/2010/main" val="400258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A14C0-5B5A-F842-AA70-7A0FA76B9513}"/>
              </a:ext>
            </a:extLst>
          </p:cNvPr>
          <p:cNvSpPr>
            <a:spLocks noGrp="1"/>
          </p:cNvSpPr>
          <p:nvPr>
            <p:ph type="ctrTitle" idx="4294967295"/>
          </p:nvPr>
        </p:nvSpPr>
        <p:spPr>
          <a:xfrm>
            <a:off x="651163" y="3934692"/>
            <a:ext cx="7409471" cy="534475"/>
          </a:xfrm>
        </p:spPr>
        <p:txBody>
          <a:bodyPr>
            <a:noAutofit/>
          </a:bodyPr>
          <a:lstStyle/>
          <a:p>
            <a:br>
              <a:rPr lang="en-GB" b="1"/>
            </a:b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Green Inland Ports </a:t>
            </a:r>
            <a:r>
              <a:rPr lang="nl-NL" b="1" err="1">
                <a:solidFill>
                  <a:srgbClr val="B9D137"/>
                </a:solidFill>
                <a:latin typeface="Open Sans" panose="020B0606030504020204" pitchFamily="34" charset="0"/>
                <a:ea typeface="Open Sans" panose="020B0606030504020204" pitchFamily="34" charset="0"/>
                <a:cs typeface="Open Sans" panose="020B0606030504020204" pitchFamily="34" charset="0"/>
              </a:rPr>
              <a:t>Final</a:t>
            </a: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 Conference, 26 November 2025 Vienna</a:t>
            </a:r>
            <a:br>
              <a:rPr lang="nl-NL" b="1">
                <a:solidFill>
                  <a:srgbClr val="B9D137"/>
                </a:solidFill>
              </a:rPr>
            </a:br>
            <a:endParaRPr lang="nl-NL">
              <a:solidFill>
                <a:srgbClr val="003047"/>
              </a:solidFill>
            </a:endParaRPr>
          </a:p>
        </p:txBody>
      </p:sp>
      <p:sp>
        <p:nvSpPr>
          <p:cNvPr id="3" name="Ondertitel 2">
            <a:extLst>
              <a:ext uri="{FF2B5EF4-FFF2-40B4-BE49-F238E27FC236}">
                <a16:creationId xmlns:a16="http://schemas.microsoft.com/office/drawing/2014/main" id="{3B855104-3EE8-934F-AEC8-EB869FAA3AEB}"/>
              </a:ext>
            </a:extLst>
          </p:cNvPr>
          <p:cNvSpPr>
            <a:spLocks noGrp="1"/>
          </p:cNvSpPr>
          <p:nvPr>
            <p:ph type="subTitle" idx="4294967295"/>
          </p:nvPr>
        </p:nvSpPr>
        <p:spPr>
          <a:xfrm>
            <a:off x="1195180" y="4459512"/>
            <a:ext cx="6858000" cy="246563"/>
          </a:xfrm>
        </p:spPr>
        <p:txBody>
          <a:bodyPr>
            <a:noAutofit/>
          </a:bodyPr>
          <a:lstStyle/>
          <a:p>
            <a:pPr marL="0" indent="0">
              <a:buNone/>
            </a:pPr>
            <a:r>
              <a:rPr lang="nl-NL" sz="1650">
                <a:solidFill>
                  <a:srgbClr val="B9D137"/>
                </a:solidFill>
              </a:rPr>
              <a:t>Theresia Hacksteiner, </a:t>
            </a:r>
            <a:r>
              <a:rPr lang="nl-NL" sz="1650" err="1">
                <a:solidFill>
                  <a:srgbClr val="B9D137"/>
                </a:solidFill>
              </a:rPr>
              <a:t>Secretary</a:t>
            </a:r>
            <a:r>
              <a:rPr lang="nl-NL" sz="1650">
                <a:solidFill>
                  <a:srgbClr val="B9D137"/>
                </a:solidFill>
              </a:rPr>
              <a:t> General </a:t>
            </a:r>
          </a:p>
        </p:txBody>
      </p:sp>
    </p:spTree>
    <p:extLst>
      <p:ext uri="{BB962C8B-B14F-4D97-AF65-F5344CB8AC3E}">
        <p14:creationId xmlns:p14="http://schemas.microsoft.com/office/powerpoint/2010/main" val="21529219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1A00-8413-A7DD-F4AB-70536B7E1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0B0AD-A79E-6436-6B71-9600B4DF38B1}"/>
              </a:ext>
            </a:extLst>
          </p:cNvPr>
          <p:cNvSpPr>
            <a:spLocks noGrp="1"/>
          </p:cNvSpPr>
          <p:nvPr>
            <p:ph type="title"/>
          </p:nvPr>
        </p:nvSpPr>
        <p:spPr>
          <a:xfrm>
            <a:off x="346825" y="2264609"/>
            <a:ext cx="8658382" cy="1138157"/>
          </a:xfrm>
        </p:spPr>
        <p:txBody>
          <a:bodyPr lIns="91440" tIns="45720" rIns="91440" bIns="45720" anchor="t"/>
          <a:lstStyle/>
          <a:p>
            <a:r>
              <a:rPr lang="en-GB" sz="2400"/>
              <a:t>Welcome back to the Green Inland Ports Final Conference</a:t>
            </a:r>
            <a:br>
              <a:rPr lang="en-GB" sz="2400"/>
            </a:br>
            <a:br>
              <a:rPr lang="en-GB" sz="2400"/>
            </a:br>
            <a:r>
              <a:rPr lang="en-GB" sz="2400"/>
              <a:t>We will start again soon – please take your seat</a:t>
            </a:r>
          </a:p>
        </p:txBody>
      </p:sp>
      <p:sp>
        <p:nvSpPr>
          <p:cNvPr id="3" name="Text Placeholder 2">
            <a:extLst>
              <a:ext uri="{FF2B5EF4-FFF2-40B4-BE49-F238E27FC236}">
                <a16:creationId xmlns:a16="http://schemas.microsoft.com/office/drawing/2014/main" id="{8B65667E-CF62-91D9-ECCC-DD43F075E4CC}"/>
              </a:ext>
            </a:extLst>
          </p:cNvPr>
          <p:cNvSpPr>
            <a:spLocks noGrp="1"/>
          </p:cNvSpPr>
          <p:nvPr>
            <p:ph type="body" sz="quarter" idx="10"/>
          </p:nvPr>
        </p:nvSpPr>
        <p:spPr>
          <a:xfrm>
            <a:off x="346825" y="3477717"/>
            <a:ext cx="4136275" cy="292100"/>
          </a:xfrm>
        </p:spPr>
        <p:txBody>
          <a:bodyPr lIns="91440" tIns="45720" rIns="91440" bIns="45720" anchor="t"/>
          <a:lstStyle/>
          <a:p>
            <a:r>
              <a:rPr lang="en-GB"/>
              <a:t>26 – 27 November, </a:t>
            </a:r>
            <a:r>
              <a:rPr lang="en-GB" err="1"/>
              <a:t>thinkport</a:t>
            </a:r>
            <a:r>
              <a:rPr lang="en-GB"/>
              <a:t> Vienna</a:t>
            </a:r>
          </a:p>
        </p:txBody>
      </p:sp>
    </p:spTree>
    <p:extLst>
      <p:ext uri="{BB962C8B-B14F-4D97-AF65-F5344CB8AC3E}">
        <p14:creationId xmlns:p14="http://schemas.microsoft.com/office/powerpoint/2010/main" val="19663784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1A2BE-6E4F-8567-EAAF-16EA685C96B6}"/>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6B5AF5F4-0224-947F-AE53-F793B909155A}"/>
              </a:ext>
            </a:extLst>
          </p:cNvPr>
          <p:cNvSpPr>
            <a:spLocks noGrp="1"/>
          </p:cNvSpPr>
          <p:nvPr>
            <p:ph type="title"/>
          </p:nvPr>
        </p:nvSpPr>
        <p:spPr>
          <a:xfrm>
            <a:off x="897954" y="1705332"/>
            <a:ext cx="7348093" cy="618044"/>
          </a:xfrm>
        </p:spPr>
        <p:txBody>
          <a:bodyPr/>
          <a:lstStyle/>
          <a:p>
            <a:pPr algn="ctr"/>
            <a:r>
              <a:rPr lang="en-US" sz="4050"/>
              <a:t>Welcome back</a:t>
            </a:r>
            <a:endParaRPr lang="en-GB" sz="4050"/>
          </a:p>
        </p:txBody>
      </p:sp>
      <p:sp>
        <p:nvSpPr>
          <p:cNvPr id="6" name="TextBox 5">
            <a:extLst>
              <a:ext uri="{FF2B5EF4-FFF2-40B4-BE49-F238E27FC236}">
                <a16:creationId xmlns:a16="http://schemas.microsoft.com/office/drawing/2014/main" id="{D42618C9-0199-F235-3634-6DCB26317AF4}"/>
              </a:ext>
            </a:extLst>
          </p:cNvPr>
          <p:cNvSpPr txBox="1"/>
          <p:nvPr/>
        </p:nvSpPr>
        <p:spPr>
          <a:xfrm>
            <a:off x="718558" y="2488926"/>
            <a:ext cx="770688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Jasper Tanis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Principal</a:t>
            </a:r>
            <a:r>
              <a:rPr kumimoji="0" lang="de-DE"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 EU Policy Consultant Transport, Infrastructure and Mobility</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de-DE"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Ecorys</a:t>
            </a:r>
          </a:p>
        </p:txBody>
      </p:sp>
    </p:spTree>
    <p:extLst>
      <p:ext uri="{BB962C8B-B14F-4D97-AF65-F5344CB8AC3E}">
        <p14:creationId xmlns:p14="http://schemas.microsoft.com/office/powerpoint/2010/main" val="38873515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62E1-5E58-7614-5B6D-1914A5FA3C3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6B7831-6D31-1550-319A-BC50E8F333E1}"/>
              </a:ext>
            </a:extLst>
          </p:cNvPr>
          <p:cNvSpPr>
            <a:spLocks noGrp="1"/>
          </p:cNvSpPr>
          <p:nvPr>
            <p:ph sz="half" idx="1"/>
          </p:nvPr>
        </p:nvSpPr>
        <p:spPr/>
        <p:txBody>
          <a:bodyPr/>
          <a:lstStyle/>
          <a:p>
            <a:endParaRPr lang="en-GB"/>
          </a:p>
        </p:txBody>
      </p:sp>
      <p:sp>
        <p:nvSpPr>
          <p:cNvPr id="3" name="Picture Placeholder 2">
            <a:extLst>
              <a:ext uri="{FF2B5EF4-FFF2-40B4-BE49-F238E27FC236}">
                <a16:creationId xmlns:a16="http://schemas.microsoft.com/office/drawing/2014/main" id="{060519D6-186D-88DD-9EE5-A53A192988CD}"/>
              </a:ext>
            </a:extLst>
          </p:cNvPr>
          <p:cNvSpPr>
            <a:spLocks noGrp="1"/>
          </p:cNvSpPr>
          <p:nvPr>
            <p:ph type="pic" sz="quarter" idx="10"/>
          </p:nvPr>
        </p:nvSpPr>
        <p:spPr/>
        <p:txBody>
          <a:bodyPr/>
          <a:lstStyle/>
          <a:p>
            <a:endParaRPr lang="en-GB"/>
          </a:p>
        </p:txBody>
      </p:sp>
      <p:sp>
        <p:nvSpPr>
          <p:cNvPr id="4" name="Title 3">
            <a:extLst>
              <a:ext uri="{FF2B5EF4-FFF2-40B4-BE49-F238E27FC236}">
                <a16:creationId xmlns:a16="http://schemas.microsoft.com/office/drawing/2014/main" id="{C9587F27-73EA-8C6C-B29C-02FE01D01033}"/>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74AC6C0A-335B-1352-9758-34FF71CDD2AE}"/>
              </a:ext>
            </a:extLst>
          </p:cNvPr>
          <p:cNvPicPr>
            <a:picLocks noChangeAspect="1"/>
          </p:cNvPicPr>
          <p:nvPr/>
        </p:nvPicPr>
        <p:blipFill>
          <a:blip r:embed="rId2"/>
          <a:stretch>
            <a:fillRect/>
          </a:stretch>
        </p:blipFill>
        <p:spPr>
          <a:xfrm>
            <a:off x="0" y="-17257"/>
            <a:ext cx="9143999" cy="5178014"/>
          </a:xfrm>
          <a:prstGeom prst="rect">
            <a:avLst/>
          </a:prstGeom>
        </p:spPr>
      </p:pic>
    </p:spTree>
    <p:extLst>
      <p:ext uri="{BB962C8B-B14F-4D97-AF65-F5344CB8AC3E}">
        <p14:creationId xmlns:p14="http://schemas.microsoft.com/office/powerpoint/2010/main" val="33165816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9146-40CE-C4CE-A2CB-77C64E0A4EF6}"/>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91436BFF-864B-523F-4816-A0A4778B8036}"/>
              </a:ext>
            </a:extLst>
          </p:cNvPr>
          <p:cNvSpPr>
            <a:spLocks noGrp="1"/>
          </p:cNvSpPr>
          <p:nvPr>
            <p:ph type="title"/>
          </p:nvPr>
        </p:nvSpPr>
        <p:spPr>
          <a:xfrm>
            <a:off x="897954" y="1705332"/>
            <a:ext cx="7348093" cy="618044"/>
          </a:xfrm>
        </p:spPr>
        <p:txBody>
          <a:bodyPr/>
          <a:lstStyle/>
          <a:p>
            <a:pPr algn="ctr"/>
            <a:r>
              <a:rPr lang="en-US" sz="4050"/>
              <a:t>Keynote speech</a:t>
            </a:r>
            <a:endParaRPr lang="en-GB" sz="4050"/>
          </a:p>
        </p:txBody>
      </p:sp>
      <p:sp>
        <p:nvSpPr>
          <p:cNvPr id="6" name="TextBox 5">
            <a:extLst>
              <a:ext uri="{FF2B5EF4-FFF2-40B4-BE49-F238E27FC236}">
                <a16:creationId xmlns:a16="http://schemas.microsoft.com/office/drawing/2014/main" id="{60614DC1-9EDA-498E-A908-580B155CEC28}"/>
              </a:ext>
            </a:extLst>
          </p:cNvPr>
          <p:cNvSpPr txBox="1"/>
          <p:nvPr/>
        </p:nvSpPr>
        <p:spPr>
          <a:xfrm>
            <a:off x="817957" y="2443298"/>
            <a:ext cx="7508086" cy="1338828"/>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Uwe Köhn</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President</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European Federation of Inland Ports (EFIP)</a:t>
            </a:r>
            <a:endParaRPr kumimoji="0" lang="de-DE"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27209797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D0ED1-5235-C233-50CA-08D9BFC4B82C}"/>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4E918BA2-5B37-7715-5A4C-08C8C06045EF}"/>
              </a:ext>
            </a:extLst>
          </p:cNvPr>
          <p:cNvSpPr>
            <a:spLocks noGrp="1"/>
          </p:cNvSpPr>
          <p:nvPr>
            <p:ph type="title"/>
          </p:nvPr>
        </p:nvSpPr>
        <p:spPr>
          <a:xfrm>
            <a:off x="897954" y="1705332"/>
            <a:ext cx="7348093" cy="618044"/>
          </a:xfrm>
        </p:spPr>
        <p:txBody>
          <a:bodyPr/>
          <a:lstStyle/>
          <a:p>
            <a:pPr algn="ctr"/>
            <a:r>
              <a:rPr lang="en-US" sz="4050"/>
              <a:t>Keynote speech</a:t>
            </a:r>
            <a:endParaRPr lang="en-GB" sz="4050"/>
          </a:p>
        </p:txBody>
      </p:sp>
      <p:sp>
        <p:nvSpPr>
          <p:cNvPr id="6" name="TextBox 5">
            <a:extLst>
              <a:ext uri="{FF2B5EF4-FFF2-40B4-BE49-F238E27FC236}">
                <a16:creationId xmlns:a16="http://schemas.microsoft.com/office/drawing/2014/main" id="{703BF964-E806-49A0-8F43-9BAF609A64C9}"/>
              </a:ext>
            </a:extLst>
          </p:cNvPr>
          <p:cNvSpPr txBox="1"/>
          <p:nvPr/>
        </p:nvSpPr>
        <p:spPr>
          <a:xfrm>
            <a:off x="542908" y="2488926"/>
            <a:ext cx="8058183" cy="1338828"/>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Manfred Seitz</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Director General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Danube Commission Secretariat</a:t>
            </a:r>
            <a:endParaRPr kumimoji="0" lang="de-DE"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0204943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1D36-AA0D-4789-570A-6558F6F739BE}"/>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ECFDC300-CB5B-C5D9-C786-8BFDC9AC2152}"/>
              </a:ext>
            </a:extLst>
          </p:cNvPr>
          <p:cNvSpPr>
            <a:spLocks noGrp="1"/>
          </p:cNvSpPr>
          <p:nvPr>
            <p:ph type="title"/>
          </p:nvPr>
        </p:nvSpPr>
        <p:spPr>
          <a:xfrm>
            <a:off x="897954" y="1705332"/>
            <a:ext cx="7348093" cy="618044"/>
          </a:xfrm>
        </p:spPr>
        <p:txBody>
          <a:bodyPr/>
          <a:lstStyle/>
          <a:p>
            <a:pPr algn="ctr"/>
            <a:r>
              <a:rPr lang="en-US" sz="4050"/>
              <a:t>Keynote speech</a:t>
            </a:r>
            <a:endParaRPr lang="en-GB" sz="4050"/>
          </a:p>
        </p:txBody>
      </p:sp>
      <p:sp>
        <p:nvSpPr>
          <p:cNvPr id="6" name="TextBox 5">
            <a:extLst>
              <a:ext uri="{FF2B5EF4-FFF2-40B4-BE49-F238E27FC236}">
                <a16:creationId xmlns:a16="http://schemas.microsoft.com/office/drawing/2014/main" id="{F7007DD7-5BAF-DDE9-FADD-0E8ED404E4A6}"/>
              </a:ext>
            </a:extLst>
          </p:cNvPr>
          <p:cNvSpPr txBox="1"/>
          <p:nvPr/>
        </p:nvSpPr>
        <p:spPr>
          <a:xfrm>
            <a:off x="542908" y="2488926"/>
            <a:ext cx="8058183" cy="1338828"/>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Eva </a:t>
            </a:r>
            <a:r>
              <a:rPr kumimoji="0" lang="en-GB"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Czernohorszky</a:t>
            </a:r>
            <a:endPar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endParaRP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Head of Technology Services</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Vienna Business Agency</a:t>
            </a:r>
            <a:endParaRPr kumimoji="0" lang="de-DE"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8211022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870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0B173-54C8-7BB2-476F-699C1E62310F}"/>
              </a:ext>
            </a:extLst>
          </p:cNvPr>
          <p:cNvSpPr>
            <a:spLocks noGrp="1"/>
          </p:cNvSpPr>
          <p:nvPr>
            <p:ph type="title"/>
          </p:nvPr>
        </p:nvSpPr>
        <p:spPr/>
        <p:txBody>
          <a:bodyPr/>
          <a:lstStyle/>
          <a:p>
            <a:r>
              <a:rPr lang="de-DE"/>
              <a:t>Welcome!</a:t>
            </a:r>
          </a:p>
        </p:txBody>
      </p:sp>
      <p:sp>
        <p:nvSpPr>
          <p:cNvPr id="3" name="Textplatzhalter 2">
            <a:extLst>
              <a:ext uri="{FF2B5EF4-FFF2-40B4-BE49-F238E27FC236}">
                <a16:creationId xmlns:a16="http://schemas.microsoft.com/office/drawing/2014/main" id="{BCFF6E26-893C-E73B-58AC-78651497B48D}"/>
              </a:ext>
            </a:extLst>
          </p:cNvPr>
          <p:cNvSpPr>
            <a:spLocks noGrp="1"/>
          </p:cNvSpPr>
          <p:nvPr>
            <p:ph type="body" sz="quarter" idx="10"/>
          </p:nvPr>
        </p:nvSpPr>
        <p:spPr/>
        <p:txBody>
          <a:bodyPr/>
          <a:lstStyle/>
          <a:p>
            <a:r>
              <a:rPr lang="de-DE"/>
              <a:t>Green Inland Ports</a:t>
            </a:r>
          </a:p>
          <a:p>
            <a:r>
              <a:rPr lang="de-DE"/>
              <a:t>Final Conference</a:t>
            </a:r>
          </a:p>
          <a:p>
            <a:r>
              <a:rPr lang="de-DE"/>
              <a:t>11/27/2025</a:t>
            </a:r>
          </a:p>
        </p:txBody>
      </p:sp>
    </p:spTree>
    <p:extLst>
      <p:ext uri="{BB962C8B-B14F-4D97-AF65-F5344CB8AC3E}">
        <p14:creationId xmlns:p14="http://schemas.microsoft.com/office/powerpoint/2010/main" val="27148300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6BEBB8-DDCA-6E6B-1D76-A9EBD359A01A}"/>
              </a:ext>
            </a:extLst>
          </p:cNvPr>
          <p:cNvSpPr>
            <a:spLocks noGrp="1"/>
          </p:cNvSpPr>
          <p:nvPr>
            <p:ph type="title"/>
          </p:nvPr>
        </p:nvSpPr>
        <p:spPr/>
        <p:txBody>
          <a:bodyPr/>
          <a:lstStyle/>
          <a:p>
            <a:r>
              <a:rPr lang="de-DE"/>
              <a:t>Climate </a:t>
            </a:r>
            <a:r>
              <a:rPr lang="de-DE" err="1"/>
              <a:t>Protection</a:t>
            </a:r>
            <a:r>
              <a:rPr lang="de-DE"/>
              <a:t> &lt;&gt; Prosperity</a:t>
            </a:r>
          </a:p>
        </p:txBody>
      </p:sp>
      <p:pic>
        <p:nvPicPr>
          <p:cNvPr id="11" name="Bildplatzhalter 10" descr="Ein Bild, das draußen, Baum, Himmel, Wolke enthält.&#10;&#10;KI-generierte Inhalte können fehlerhaft sein.">
            <a:extLst>
              <a:ext uri="{FF2B5EF4-FFF2-40B4-BE49-F238E27FC236}">
                <a16:creationId xmlns:a16="http://schemas.microsoft.com/office/drawing/2014/main" id="{D89B26AF-3F3A-6912-3D03-48A5D594246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016" b="14016"/>
          <a:stretch>
            <a:fillRect/>
          </a:stretch>
        </p:blipFill>
        <p:spPr/>
      </p:pic>
      <p:sp>
        <p:nvSpPr>
          <p:cNvPr id="5" name="Datumsplatzhalter 4">
            <a:extLst>
              <a:ext uri="{FF2B5EF4-FFF2-40B4-BE49-F238E27FC236}">
                <a16:creationId xmlns:a16="http://schemas.microsoft.com/office/drawing/2014/main" id="{5A153B87-9BE6-4291-92D0-073C0097B15C}"/>
              </a:ext>
            </a:extLst>
          </p:cNvPr>
          <p:cNvSpPr>
            <a:spLocks noGrp="1"/>
          </p:cNvSpPr>
          <p:nvPr>
            <p:ph type="dt" sz="half" idx="1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C02D1AA-4DA9-4383-8D1B-3E0061AC7697}" type="datetime1">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02.12.2025</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6" name="Fußzeilenplatzhalter 5">
            <a:extLst>
              <a:ext uri="{FF2B5EF4-FFF2-40B4-BE49-F238E27FC236}">
                <a16:creationId xmlns:a16="http://schemas.microsoft.com/office/drawing/2014/main" id="{BDAC445B-7DF7-8DB7-4E13-F9F4A0833E4E}"/>
              </a:ext>
            </a:extLst>
          </p:cNvPr>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e-AT" sz="650" b="1" i="0" u="none" strike="noStrike" kern="1200" cap="none" spc="10" normalizeH="0" baseline="0" noProof="0">
                <a:ln>
                  <a:noFill/>
                </a:ln>
                <a:solidFill>
                  <a:srgbClr val="000000"/>
                </a:solidFill>
                <a:effectLst/>
                <a:uLnTx/>
                <a:uFillTx/>
                <a:latin typeface="Neue Haas Grotesk Text Pro" panose="020B0504020202020204" pitchFamily="34" charset="0"/>
                <a:ea typeface="+mn-ea"/>
                <a:cs typeface="+mn-cs"/>
              </a:rPr>
              <a:t>Wirtschaftsagentur Wien</a:t>
            </a:r>
          </a:p>
        </p:txBody>
      </p:sp>
      <p:sp>
        <p:nvSpPr>
          <p:cNvPr id="7" name="Foliennummernplatzhalter 6">
            <a:extLst>
              <a:ext uri="{FF2B5EF4-FFF2-40B4-BE49-F238E27FC236}">
                <a16:creationId xmlns:a16="http://schemas.microsoft.com/office/drawing/2014/main" id="{F8FD673A-8D0D-5F36-6DA4-D2F5573C2828}"/>
              </a:ext>
            </a:extLst>
          </p:cNvPr>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9FD516-28F1-49F7-A5F3-824624942F62}" type="slidenum">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118</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9" name="Textplatzhalter 8">
            <a:extLst>
              <a:ext uri="{FF2B5EF4-FFF2-40B4-BE49-F238E27FC236}">
                <a16:creationId xmlns:a16="http://schemas.microsoft.com/office/drawing/2014/main" id="{CFFAB30B-7C30-97C5-C9C7-EE3CAA31CB97}"/>
              </a:ext>
            </a:extLst>
          </p:cNvPr>
          <p:cNvSpPr>
            <a:spLocks noGrp="1"/>
          </p:cNvSpPr>
          <p:nvPr>
            <p:ph type="body" sz="quarter" idx="17"/>
          </p:nvPr>
        </p:nvSpPr>
        <p:spPr/>
        <p:txBody>
          <a:bodyPr/>
          <a:lstStyle/>
          <a:p>
            <a:r>
              <a:rPr lang="de-DE"/>
              <a:t>Innovation </a:t>
            </a:r>
            <a:r>
              <a:rPr lang="de-DE" err="1"/>
              <a:t>for</a:t>
            </a:r>
            <a:r>
              <a:rPr lang="de-DE"/>
              <a:t> </a:t>
            </a:r>
            <a:r>
              <a:rPr lang="de-DE" err="1"/>
              <a:t>netzero</a:t>
            </a:r>
            <a:r>
              <a:rPr lang="de-DE"/>
              <a:t> </a:t>
            </a:r>
            <a:r>
              <a:rPr lang="de-DE" err="1"/>
              <a:t>cities</a:t>
            </a:r>
            <a:r>
              <a:rPr lang="de-DE"/>
              <a:t> = </a:t>
            </a:r>
            <a:r>
              <a:rPr lang="de-DE" err="1"/>
              <a:t>flagship</a:t>
            </a:r>
            <a:r>
              <a:rPr lang="de-DE"/>
              <a:t> </a:t>
            </a:r>
            <a:r>
              <a:rPr lang="de-DE" err="1"/>
              <a:t>topic</a:t>
            </a:r>
            <a:r>
              <a:rPr lang="de-DE"/>
              <a:t> </a:t>
            </a:r>
            <a:r>
              <a:rPr lang="de-DE" err="1"/>
              <a:t>of</a:t>
            </a:r>
            <a:r>
              <a:rPr lang="de-DE"/>
              <a:t> </a:t>
            </a:r>
            <a:r>
              <a:rPr lang="de-DE" err="1"/>
              <a:t>the</a:t>
            </a:r>
            <a:r>
              <a:rPr lang="de-DE"/>
              <a:t> Vienna 2030 </a:t>
            </a:r>
            <a:r>
              <a:rPr lang="de-DE" err="1"/>
              <a:t>strategy</a:t>
            </a:r>
            <a:endParaRPr lang="de-DE"/>
          </a:p>
          <a:p>
            <a:r>
              <a:rPr lang="de-DE"/>
              <a:t>87% </a:t>
            </a:r>
            <a:r>
              <a:rPr lang="de-DE" err="1"/>
              <a:t>of</a:t>
            </a:r>
            <a:r>
              <a:rPr lang="de-DE"/>
              <a:t> SMEs </a:t>
            </a:r>
            <a:r>
              <a:rPr lang="de-DE" err="1"/>
              <a:t>want</a:t>
            </a:r>
            <a:r>
              <a:rPr lang="de-DE"/>
              <a:t> </a:t>
            </a:r>
            <a:r>
              <a:rPr lang="de-DE" err="1"/>
              <a:t>to</a:t>
            </a:r>
            <a:r>
              <a:rPr lang="de-DE"/>
              <a:t> </a:t>
            </a:r>
            <a:r>
              <a:rPr lang="de-DE" err="1"/>
              <a:t>contribute</a:t>
            </a:r>
            <a:r>
              <a:rPr lang="de-DE"/>
              <a:t> </a:t>
            </a:r>
            <a:r>
              <a:rPr lang="de-DE" err="1"/>
              <a:t>to</a:t>
            </a:r>
            <a:r>
              <a:rPr lang="de-DE"/>
              <a:t> </a:t>
            </a:r>
            <a:r>
              <a:rPr lang="de-DE" err="1"/>
              <a:t>climate</a:t>
            </a:r>
            <a:r>
              <a:rPr lang="de-DE"/>
              <a:t> </a:t>
            </a:r>
            <a:r>
              <a:rPr lang="de-DE" err="1"/>
              <a:t>protection</a:t>
            </a:r>
            <a:endParaRPr lang="de-DE"/>
          </a:p>
          <a:p>
            <a:r>
              <a:rPr lang="de-DE"/>
              <a:t>&gt; 10.000 </a:t>
            </a:r>
            <a:r>
              <a:rPr lang="de-DE" err="1"/>
              <a:t>Viennese</a:t>
            </a:r>
            <a:r>
              <a:rPr lang="de-DE"/>
              <a:t> </a:t>
            </a:r>
            <a:r>
              <a:rPr lang="de-DE" err="1"/>
              <a:t>companies</a:t>
            </a:r>
            <a:r>
              <a:rPr lang="de-DE"/>
              <a:t> do </a:t>
            </a:r>
            <a:r>
              <a:rPr lang="de-DE" err="1"/>
              <a:t>business</a:t>
            </a:r>
            <a:r>
              <a:rPr lang="de-DE"/>
              <a:t> in </a:t>
            </a:r>
            <a:r>
              <a:rPr lang="de-DE" err="1"/>
              <a:t>the</a:t>
            </a:r>
            <a:r>
              <a:rPr lang="de-DE"/>
              <a:t> </a:t>
            </a:r>
            <a:r>
              <a:rPr lang="de-DE" err="1"/>
              <a:t>field</a:t>
            </a:r>
            <a:r>
              <a:rPr lang="de-DE"/>
              <a:t> </a:t>
            </a:r>
            <a:r>
              <a:rPr lang="de-DE" err="1"/>
              <a:t>of</a:t>
            </a:r>
            <a:r>
              <a:rPr lang="de-DE"/>
              <a:t> environmental </a:t>
            </a:r>
            <a:r>
              <a:rPr lang="de-DE" err="1"/>
              <a:t>engineering</a:t>
            </a:r>
            <a:endParaRPr lang="de-DE"/>
          </a:p>
          <a:p>
            <a:r>
              <a:rPr lang="de-DE"/>
              <a:t>55% </a:t>
            </a:r>
            <a:r>
              <a:rPr lang="de-DE" err="1"/>
              <a:t>of</a:t>
            </a:r>
            <a:r>
              <a:rPr lang="de-DE"/>
              <a:t> </a:t>
            </a:r>
            <a:r>
              <a:rPr lang="de-DE" err="1"/>
              <a:t>start-ups</a:t>
            </a:r>
            <a:r>
              <a:rPr lang="de-DE"/>
              <a:t> </a:t>
            </a:r>
            <a:r>
              <a:rPr lang="de-DE" err="1"/>
              <a:t>aim</a:t>
            </a:r>
            <a:r>
              <a:rPr lang="de-DE"/>
              <a:t> at </a:t>
            </a:r>
            <a:r>
              <a:rPr lang="de-DE" err="1"/>
              <a:t>creating</a:t>
            </a:r>
            <a:r>
              <a:rPr lang="de-DE"/>
              <a:t> environmental and social </a:t>
            </a:r>
            <a:r>
              <a:rPr lang="de-DE" err="1"/>
              <a:t>impact</a:t>
            </a:r>
            <a:r>
              <a:rPr lang="de-DE"/>
              <a:t> </a:t>
            </a:r>
          </a:p>
          <a:p>
            <a:r>
              <a:rPr lang="de-DE" err="1"/>
              <a:t>Number</a:t>
            </a:r>
            <a:r>
              <a:rPr lang="de-DE"/>
              <a:t> </a:t>
            </a:r>
            <a:r>
              <a:rPr lang="de-DE" err="1"/>
              <a:t>of</a:t>
            </a:r>
            <a:r>
              <a:rPr lang="de-DE"/>
              <a:t> </a:t>
            </a:r>
            <a:r>
              <a:rPr lang="de-DE" err="1"/>
              <a:t>patents</a:t>
            </a:r>
            <a:r>
              <a:rPr lang="de-DE"/>
              <a:t> in </a:t>
            </a:r>
            <a:r>
              <a:rPr lang="de-DE" err="1"/>
              <a:t>green</a:t>
            </a:r>
            <a:r>
              <a:rPr lang="de-DE"/>
              <a:t> </a:t>
            </a:r>
            <a:r>
              <a:rPr lang="de-DE" err="1"/>
              <a:t>techis</a:t>
            </a:r>
            <a:r>
              <a:rPr lang="de-DE"/>
              <a:t> </a:t>
            </a:r>
            <a:r>
              <a:rPr lang="de-DE" err="1"/>
              <a:t>steadily</a:t>
            </a:r>
            <a:r>
              <a:rPr lang="de-DE"/>
              <a:t> </a:t>
            </a:r>
            <a:r>
              <a:rPr lang="de-DE" err="1"/>
              <a:t>increasing</a:t>
            </a:r>
            <a:endParaRPr lang="de-DE"/>
          </a:p>
          <a:p>
            <a:endParaRPr lang="de-DE"/>
          </a:p>
          <a:p>
            <a:endParaRPr lang="de-DE"/>
          </a:p>
          <a:p>
            <a:pPr marL="0" indent="0">
              <a:buNone/>
            </a:pPr>
            <a:endParaRPr lang="de-DE"/>
          </a:p>
        </p:txBody>
      </p:sp>
    </p:spTree>
    <p:extLst>
      <p:ext uri="{BB962C8B-B14F-4D97-AF65-F5344CB8AC3E}">
        <p14:creationId xmlns:p14="http://schemas.microsoft.com/office/powerpoint/2010/main" val="33433981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C491C-2C29-33BC-F96B-B34F40D2421E}"/>
              </a:ext>
            </a:extLst>
          </p:cNvPr>
          <p:cNvSpPr>
            <a:spLocks noGrp="1"/>
          </p:cNvSpPr>
          <p:nvPr>
            <p:ph type="title"/>
          </p:nvPr>
        </p:nvSpPr>
        <p:spPr/>
        <p:txBody>
          <a:bodyPr/>
          <a:lstStyle/>
          <a:p>
            <a:r>
              <a:rPr lang="de-DE"/>
              <a:t>Vienna Business Agency </a:t>
            </a:r>
            <a:r>
              <a:rPr lang="de-DE" err="1"/>
              <a:t>is</a:t>
            </a:r>
            <a:r>
              <a:rPr lang="de-DE"/>
              <a:t> a </a:t>
            </a:r>
            <a:r>
              <a:rPr lang="de-DE" err="1"/>
              <a:t>facilitator</a:t>
            </a:r>
            <a:r>
              <a:rPr lang="de-DE"/>
              <a:t> </a:t>
            </a:r>
            <a:r>
              <a:rPr lang="de-DE" err="1"/>
              <a:t>for</a:t>
            </a:r>
            <a:r>
              <a:rPr lang="de-DE"/>
              <a:t> </a:t>
            </a:r>
            <a:r>
              <a:rPr lang="de-DE" err="1"/>
              <a:t>change</a:t>
            </a:r>
            <a:endParaRPr lang="de-DE"/>
          </a:p>
        </p:txBody>
      </p:sp>
      <p:pic>
        <p:nvPicPr>
          <p:cNvPr id="11" name="Bildplatzhalter 10" descr="Ein Bild, das draußen, Gebäude, Kleidung, Person enthält.&#10;&#10;KI-generierte Inhalte können fehlerhaft sein.">
            <a:extLst>
              <a:ext uri="{FF2B5EF4-FFF2-40B4-BE49-F238E27FC236}">
                <a16:creationId xmlns:a16="http://schemas.microsoft.com/office/drawing/2014/main" id="{AED1D222-0FC7-B8F6-9050-E1024E671C2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016" b="14016"/>
          <a:stretch>
            <a:fillRect/>
          </a:stretch>
        </p:blipFill>
        <p:spPr/>
      </p:pic>
      <p:sp>
        <p:nvSpPr>
          <p:cNvPr id="5" name="Datumsplatzhalter 4">
            <a:extLst>
              <a:ext uri="{FF2B5EF4-FFF2-40B4-BE49-F238E27FC236}">
                <a16:creationId xmlns:a16="http://schemas.microsoft.com/office/drawing/2014/main" id="{A36BD851-7044-0E67-55D1-91E2F3FBA453}"/>
              </a:ext>
            </a:extLst>
          </p:cNvPr>
          <p:cNvSpPr>
            <a:spLocks noGrp="1"/>
          </p:cNvSpPr>
          <p:nvPr>
            <p:ph type="dt" sz="half" idx="1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C02D1AA-4DA9-4383-8D1B-3E0061AC7697}" type="datetime1">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02.12.2025</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6" name="Fußzeilenplatzhalter 5">
            <a:extLst>
              <a:ext uri="{FF2B5EF4-FFF2-40B4-BE49-F238E27FC236}">
                <a16:creationId xmlns:a16="http://schemas.microsoft.com/office/drawing/2014/main" id="{1B560DC9-D290-1CB5-8B0D-E69FA00916C0}"/>
              </a:ext>
            </a:extLst>
          </p:cNvPr>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e-AT" sz="650" b="1" i="0" u="none" strike="noStrike" kern="1200" cap="none" spc="10" normalizeH="0" baseline="0" noProof="0">
                <a:ln>
                  <a:noFill/>
                </a:ln>
                <a:solidFill>
                  <a:srgbClr val="000000"/>
                </a:solidFill>
                <a:effectLst/>
                <a:uLnTx/>
                <a:uFillTx/>
                <a:latin typeface="Neue Haas Grotesk Text Pro" panose="020B0504020202020204" pitchFamily="34" charset="0"/>
                <a:ea typeface="+mn-ea"/>
                <a:cs typeface="+mn-cs"/>
              </a:rPr>
              <a:t>Wirtschaftsagentur Wien</a:t>
            </a:r>
          </a:p>
        </p:txBody>
      </p:sp>
      <p:sp>
        <p:nvSpPr>
          <p:cNvPr id="7" name="Foliennummernplatzhalter 6">
            <a:extLst>
              <a:ext uri="{FF2B5EF4-FFF2-40B4-BE49-F238E27FC236}">
                <a16:creationId xmlns:a16="http://schemas.microsoft.com/office/drawing/2014/main" id="{2E524E2D-4BDD-746C-48E8-D2BF563EC9F0}"/>
              </a:ext>
            </a:extLst>
          </p:cNvPr>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9FD516-28F1-49F7-A5F3-824624942F62}" type="slidenum">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119</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9" name="Textplatzhalter 8">
            <a:extLst>
              <a:ext uri="{FF2B5EF4-FFF2-40B4-BE49-F238E27FC236}">
                <a16:creationId xmlns:a16="http://schemas.microsoft.com/office/drawing/2014/main" id="{E185C13E-DFC8-FDB6-58E9-58603B3E2ECE}"/>
              </a:ext>
            </a:extLst>
          </p:cNvPr>
          <p:cNvSpPr>
            <a:spLocks noGrp="1"/>
          </p:cNvSpPr>
          <p:nvPr>
            <p:ph type="body" sz="quarter" idx="17"/>
          </p:nvPr>
        </p:nvSpPr>
        <p:spPr/>
        <p:txBody>
          <a:bodyPr/>
          <a:lstStyle/>
          <a:p>
            <a:r>
              <a:rPr lang="de-DE"/>
              <a:t>Grants </a:t>
            </a:r>
            <a:r>
              <a:rPr lang="de-DE" err="1"/>
              <a:t>dedicated</a:t>
            </a:r>
            <a:r>
              <a:rPr lang="de-DE"/>
              <a:t> </a:t>
            </a:r>
            <a:r>
              <a:rPr lang="de-DE" err="1"/>
              <a:t>to</a:t>
            </a:r>
            <a:r>
              <a:rPr lang="de-DE"/>
              <a:t> </a:t>
            </a:r>
            <a:r>
              <a:rPr lang="de-DE" err="1"/>
              <a:t>the</a:t>
            </a:r>
            <a:r>
              <a:rPr lang="de-DE"/>
              <a:t> </a:t>
            </a:r>
            <a:r>
              <a:rPr lang="de-DE" err="1"/>
              <a:t>development</a:t>
            </a:r>
            <a:r>
              <a:rPr lang="de-DE"/>
              <a:t> </a:t>
            </a:r>
            <a:r>
              <a:rPr lang="de-DE" err="1"/>
              <a:t>of</a:t>
            </a:r>
            <a:r>
              <a:rPr lang="de-DE"/>
              <a:t> innovative </a:t>
            </a:r>
            <a:r>
              <a:rPr lang="de-DE" err="1"/>
              <a:t>solutions</a:t>
            </a:r>
            <a:r>
              <a:rPr lang="de-DE"/>
              <a:t> </a:t>
            </a:r>
            <a:r>
              <a:rPr lang="de-DE" err="1"/>
              <a:t>that</a:t>
            </a:r>
            <a:r>
              <a:rPr lang="de-DE"/>
              <a:t> </a:t>
            </a:r>
            <a:r>
              <a:rPr lang="de-DE" err="1"/>
              <a:t>contribute</a:t>
            </a:r>
            <a:r>
              <a:rPr lang="de-DE"/>
              <a:t> </a:t>
            </a:r>
            <a:r>
              <a:rPr lang="de-DE" err="1"/>
              <a:t>to</a:t>
            </a:r>
            <a:r>
              <a:rPr lang="de-DE"/>
              <a:t> </a:t>
            </a:r>
            <a:r>
              <a:rPr lang="de-DE" err="1"/>
              <a:t>the</a:t>
            </a:r>
            <a:r>
              <a:rPr lang="de-DE"/>
              <a:t> </a:t>
            </a:r>
            <a:r>
              <a:rPr lang="de-DE" err="1"/>
              <a:t>reducation</a:t>
            </a:r>
            <a:r>
              <a:rPr lang="de-DE"/>
              <a:t> </a:t>
            </a:r>
            <a:r>
              <a:rPr lang="de-DE" err="1"/>
              <a:t>of</a:t>
            </a:r>
            <a:r>
              <a:rPr lang="de-DE"/>
              <a:t> </a:t>
            </a:r>
            <a:r>
              <a:rPr lang="de-DE" err="1"/>
              <a:t>emissions</a:t>
            </a:r>
            <a:r>
              <a:rPr lang="de-DE"/>
              <a:t> and </a:t>
            </a:r>
            <a:r>
              <a:rPr lang="de-DE" err="1"/>
              <a:t>to</a:t>
            </a:r>
            <a:r>
              <a:rPr lang="de-DE"/>
              <a:t> </a:t>
            </a:r>
            <a:r>
              <a:rPr lang="de-DE" err="1"/>
              <a:t>circularity</a:t>
            </a:r>
            <a:endParaRPr lang="de-DE"/>
          </a:p>
          <a:p>
            <a:r>
              <a:rPr lang="de-DE" err="1"/>
              <a:t>Principle</a:t>
            </a:r>
            <a:r>
              <a:rPr lang="de-DE"/>
              <a:t> „Do </a:t>
            </a:r>
            <a:r>
              <a:rPr lang="de-DE" err="1"/>
              <a:t>no</a:t>
            </a:r>
            <a:r>
              <a:rPr lang="de-DE"/>
              <a:t> </a:t>
            </a:r>
            <a:r>
              <a:rPr lang="de-DE" err="1"/>
              <a:t>significant</a:t>
            </a:r>
            <a:r>
              <a:rPr lang="de-DE"/>
              <a:t> </a:t>
            </a:r>
            <a:r>
              <a:rPr lang="de-DE" err="1"/>
              <a:t>harm</a:t>
            </a:r>
            <a:r>
              <a:rPr lang="de-DE"/>
              <a:t>“ in all </a:t>
            </a:r>
            <a:r>
              <a:rPr lang="de-DE" err="1"/>
              <a:t>funding</a:t>
            </a:r>
            <a:r>
              <a:rPr lang="de-DE"/>
              <a:t> </a:t>
            </a:r>
            <a:r>
              <a:rPr lang="de-DE" err="1"/>
              <a:t>programs</a:t>
            </a:r>
            <a:r>
              <a:rPr lang="de-DE"/>
              <a:t> </a:t>
            </a:r>
          </a:p>
          <a:p>
            <a:r>
              <a:rPr lang="de-DE"/>
              <a:t>Climate neutral </a:t>
            </a:r>
            <a:r>
              <a:rPr lang="de-DE" err="1"/>
              <a:t>business</a:t>
            </a:r>
            <a:r>
              <a:rPr lang="de-DE"/>
              <a:t> </a:t>
            </a:r>
            <a:r>
              <a:rPr lang="de-DE" err="1"/>
              <a:t>locations</a:t>
            </a:r>
            <a:r>
              <a:rPr lang="de-DE"/>
              <a:t>: plus </a:t>
            </a:r>
            <a:r>
              <a:rPr lang="de-DE" err="1"/>
              <a:t>energy</a:t>
            </a:r>
            <a:r>
              <a:rPr lang="de-DE"/>
              <a:t> </a:t>
            </a:r>
            <a:r>
              <a:rPr lang="de-DE" err="1"/>
              <a:t>buildings</a:t>
            </a:r>
            <a:r>
              <a:rPr lang="de-DE"/>
              <a:t>, digital </a:t>
            </a:r>
            <a:r>
              <a:rPr lang="de-DE" err="1"/>
              <a:t>twin</a:t>
            </a:r>
            <a:r>
              <a:rPr lang="de-DE"/>
              <a:t> </a:t>
            </a:r>
            <a:r>
              <a:rPr lang="de-DE" err="1"/>
              <a:t>to</a:t>
            </a:r>
            <a:r>
              <a:rPr lang="de-DE"/>
              <a:t> </a:t>
            </a:r>
            <a:r>
              <a:rPr lang="de-DE" err="1"/>
              <a:t>optimize</a:t>
            </a:r>
            <a:r>
              <a:rPr lang="de-DE"/>
              <a:t> </a:t>
            </a:r>
            <a:r>
              <a:rPr lang="de-DE" err="1"/>
              <a:t>facility</a:t>
            </a:r>
            <a:r>
              <a:rPr lang="de-DE"/>
              <a:t> </a:t>
            </a:r>
            <a:r>
              <a:rPr lang="de-DE" err="1"/>
              <a:t>management</a:t>
            </a:r>
            <a:r>
              <a:rPr lang="de-DE"/>
              <a:t>, </a:t>
            </a:r>
            <a:r>
              <a:rPr lang="de-DE" err="1"/>
              <a:t>accessability</a:t>
            </a:r>
            <a:r>
              <a:rPr lang="de-DE"/>
              <a:t> </a:t>
            </a:r>
            <a:r>
              <a:rPr lang="de-DE" err="1"/>
              <a:t>by</a:t>
            </a:r>
            <a:r>
              <a:rPr lang="de-DE"/>
              <a:t> </a:t>
            </a:r>
            <a:r>
              <a:rPr lang="de-DE" err="1"/>
              <a:t>public</a:t>
            </a:r>
            <a:r>
              <a:rPr lang="de-DE"/>
              <a:t> </a:t>
            </a:r>
            <a:r>
              <a:rPr lang="de-DE" err="1"/>
              <a:t>transport</a:t>
            </a:r>
            <a:endParaRPr lang="de-DE"/>
          </a:p>
          <a:p>
            <a:r>
              <a:rPr lang="de-DE"/>
              <a:t>Climate Lab: </a:t>
            </a:r>
            <a:r>
              <a:rPr lang="de-DE" err="1"/>
              <a:t>comunity</a:t>
            </a:r>
            <a:r>
              <a:rPr lang="de-DE"/>
              <a:t> </a:t>
            </a:r>
            <a:r>
              <a:rPr lang="de-DE" err="1"/>
              <a:t>for</a:t>
            </a:r>
            <a:r>
              <a:rPr lang="de-DE"/>
              <a:t> </a:t>
            </a:r>
            <a:r>
              <a:rPr lang="de-DE" err="1"/>
              <a:t>collaborative</a:t>
            </a:r>
            <a:r>
              <a:rPr lang="de-DE"/>
              <a:t> </a:t>
            </a:r>
            <a:r>
              <a:rPr lang="de-DE" err="1"/>
              <a:t>learning</a:t>
            </a:r>
            <a:r>
              <a:rPr lang="de-DE"/>
              <a:t> and </a:t>
            </a:r>
            <a:r>
              <a:rPr lang="de-DE" err="1"/>
              <a:t>exchange</a:t>
            </a:r>
            <a:r>
              <a:rPr lang="de-DE"/>
              <a:t> </a:t>
            </a:r>
            <a:r>
              <a:rPr lang="de-DE" err="1"/>
              <a:t>of</a:t>
            </a:r>
            <a:r>
              <a:rPr lang="de-DE"/>
              <a:t> </a:t>
            </a:r>
            <a:r>
              <a:rPr lang="de-DE" err="1"/>
              <a:t>ideas</a:t>
            </a:r>
            <a:r>
              <a:rPr lang="de-DE"/>
              <a:t>  </a:t>
            </a:r>
          </a:p>
        </p:txBody>
      </p:sp>
    </p:spTree>
    <p:extLst>
      <p:ext uri="{BB962C8B-B14F-4D97-AF65-F5344CB8AC3E}">
        <p14:creationId xmlns:p14="http://schemas.microsoft.com/office/powerpoint/2010/main" val="49651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5FF7460-770E-2240-A35B-AE7CEFB3D32D}"/>
              </a:ext>
            </a:extLst>
          </p:cNvPr>
          <p:cNvSpPr>
            <a:spLocks noGrp="1"/>
          </p:cNvSpPr>
          <p:nvPr>
            <p:ph type="title"/>
          </p:nvPr>
        </p:nvSpPr>
        <p:spPr/>
        <p:txBody>
          <a:bodyPr/>
          <a:lstStyle/>
          <a:p>
            <a:r>
              <a:rPr lang="nl-NL" b="1">
                <a:solidFill>
                  <a:srgbClr val="003047"/>
                </a:solidFill>
              </a:rPr>
              <a:t>EBU European Barge Union </a:t>
            </a:r>
          </a:p>
        </p:txBody>
      </p:sp>
      <p:sp>
        <p:nvSpPr>
          <p:cNvPr id="7" name="Tijdelijke aanduiding voor inhoud 6">
            <a:extLst>
              <a:ext uri="{FF2B5EF4-FFF2-40B4-BE49-F238E27FC236}">
                <a16:creationId xmlns:a16="http://schemas.microsoft.com/office/drawing/2014/main" id="{3F0EB875-7DE5-F440-8960-C7A0D710F357}"/>
              </a:ext>
            </a:extLst>
          </p:cNvPr>
          <p:cNvSpPr>
            <a:spLocks noGrp="1"/>
          </p:cNvSpPr>
          <p:nvPr>
            <p:ph idx="1"/>
          </p:nvPr>
        </p:nvSpPr>
        <p:spPr/>
        <p:txBody>
          <a:bodyPr>
            <a:normAutofit/>
          </a:bodyPr>
          <a:lstStyle/>
          <a:p>
            <a:endParaRPr lang="nl-NL" sz="1500"/>
          </a:p>
          <a:p>
            <a:endParaRPr lang="nl-NL" sz="1500"/>
          </a:p>
          <a:p>
            <a:r>
              <a:rPr lang="nl-NL" sz="1500"/>
              <a:t>The </a:t>
            </a:r>
            <a:r>
              <a:rPr lang="nl-NL" sz="1500" b="1">
                <a:latin typeface="Open Sans Semibold" panose="020B0606030504020204" pitchFamily="34" charset="0"/>
                <a:ea typeface="Open Sans Semibold" panose="020B0606030504020204" pitchFamily="34" charset="0"/>
                <a:cs typeface="Open Sans Semibold" panose="020B0606030504020204" pitchFamily="34" charset="0"/>
              </a:rPr>
              <a:t>European </a:t>
            </a:r>
            <a:r>
              <a:rPr lang="nl-NL" sz="1500" b="1" err="1">
                <a:latin typeface="Open Sans Semibold" panose="020B0606030504020204" pitchFamily="34" charset="0"/>
                <a:ea typeface="Open Sans Semibold" panose="020B0606030504020204" pitchFamily="34" charset="0"/>
                <a:cs typeface="Open Sans Semibold" panose="020B0606030504020204" pitchFamily="34" charset="0"/>
              </a:rPr>
              <a:t>association</a:t>
            </a:r>
            <a:r>
              <a:rPr lang="nl-NL" sz="1500" b="1">
                <a:latin typeface="Open Sans Semibold" panose="020B0606030504020204" pitchFamily="34" charset="0"/>
                <a:ea typeface="Open Sans Semibold" panose="020B0606030504020204" pitchFamily="34" charset="0"/>
                <a:cs typeface="Open Sans Semibold" panose="020B0606030504020204" pitchFamily="34" charset="0"/>
              </a:rPr>
              <a:t> </a:t>
            </a:r>
            <a:r>
              <a:rPr lang="nl-NL" sz="1500" err="1"/>
              <a:t>representing</a:t>
            </a:r>
            <a:r>
              <a:rPr lang="nl-NL" sz="1500"/>
              <a:t> </a:t>
            </a:r>
            <a:r>
              <a:rPr lang="nl-NL" sz="1500" err="1"/>
              <a:t>the</a:t>
            </a:r>
            <a:r>
              <a:rPr lang="nl-NL" sz="1500"/>
              <a:t> </a:t>
            </a:r>
            <a:r>
              <a:rPr lang="nl-NL" sz="1500" err="1"/>
              <a:t>inland</a:t>
            </a:r>
            <a:r>
              <a:rPr lang="nl-NL" sz="1500"/>
              <a:t> </a:t>
            </a:r>
            <a:r>
              <a:rPr lang="nl-NL" sz="1500" err="1"/>
              <a:t>navigation</a:t>
            </a:r>
            <a:r>
              <a:rPr lang="nl-NL" sz="1500"/>
              <a:t> </a:t>
            </a:r>
            <a:r>
              <a:rPr lang="nl-NL" sz="1500" err="1"/>
              <a:t>freight</a:t>
            </a:r>
            <a:r>
              <a:rPr lang="nl-NL" sz="1500"/>
              <a:t> </a:t>
            </a:r>
            <a:r>
              <a:rPr lang="nl-NL" sz="1500" err="1"/>
              <a:t>and</a:t>
            </a:r>
            <a:r>
              <a:rPr lang="nl-NL" sz="1500"/>
              <a:t> passenger </a:t>
            </a:r>
            <a:r>
              <a:rPr lang="nl-NL" sz="1500" err="1"/>
              <a:t>carrying</a:t>
            </a:r>
            <a:r>
              <a:rPr lang="nl-NL" sz="1500"/>
              <a:t> </a:t>
            </a:r>
            <a:r>
              <a:rPr lang="nl-NL" sz="1500" err="1"/>
              <a:t>industry</a:t>
            </a:r>
            <a:r>
              <a:rPr lang="nl-NL" sz="1500"/>
              <a:t> on a Pan-European level. </a:t>
            </a:r>
            <a:br>
              <a:rPr lang="nl-NL" sz="1500"/>
            </a:br>
            <a:endParaRPr lang="nl-NL" sz="1500"/>
          </a:p>
          <a:p>
            <a:r>
              <a:rPr lang="nl-NL" sz="1500" err="1"/>
              <a:t>Its</a:t>
            </a:r>
            <a:r>
              <a:rPr lang="nl-NL" sz="1500"/>
              <a:t> members are </a:t>
            </a:r>
            <a:r>
              <a:rPr lang="nl-NL" sz="1500" err="1"/>
              <a:t>the</a:t>
            </a:r>
            <a:r>
              <a:rPr lang="nl-NL" sz="1500"/>
              <a:t> </a:t>
            </a:r>
            <a:r>
              <a:rPr lang="nl-NL" sz="1500" err="1"/>
              <a:t>national</a:t>
            </a:r>
            <a:r>
              <a:rPr lang="nl-NL" sz="1500"/>
              <a:t> </a:t>
            </a:r>
            <a:r>
              <a:rPr lang="nl-NL" sz="1500" err="1"/>
              <a:t>associations</a:t>
            </a:r>
            <a:r>
              <a:rPr lang="nl-NL" sz="1500"/>
              <a:t> of </a:t>
            </a:r>
            <a:r>
              <a:rPr lang="nl-NL" sz="1500" err="1"/>
              <a:t>barge</a:t>
            </a:r>
            <a:r>
              <a:rPr lang="nl-NL" sz="1500"/>
              <a:t> </a:t>
            </a:r>
            <a:r>
              <a:rPr lang="nl-NL" sz="1500" err="1"/>
              <a:t>owners</a:t>
            </a:r>
            <a:r>
              <a:rPr lang="nl-NL" sz="1500"/>
              <a:t> </a:t>
            </a:r>
            <a:r>
              <a:rPr lang="nl-NL" sz="1500" err="1"/>
              <a:t>and</a:t>
            </a:r>
            <a:r>
              <a:rPr lang="nl-NL" sz="1500"/>
              <a:t> </a:t>
            </a:r>
            <a:r>
              <a:rPr lang="nl-NL" sz="1500" err="1"/>
              <a:t>barge</a:t>
            </a:r>
            <a:r>
              <a:rPr lang="nl-NL" sz="1500"/>
              <a:t> operators as well as (</a:t>
            </a:r>
            <a:r>
              <a:rPr lang="nl-NL" sz="1500" err="1"/>
              <a:t>international</a:t>
            </a:r>
            <a:r>
              <a:rPr lang="nl-NL" sz="1500"/>
              <a:t>) </a:t>
            </a:r>
            <a:r>
              <a:rPr lang="nl-NL" sz="1500" err="1"/>
              <a:t>organisations</a:t>
            </a:r>
            <a:r>
              <a:rPr lang="nl-NL" sz="1500"/>
              <a:t> in </a:t>
            </a:r>
            <a:r>
              <a:rPr lang="nl-NL" sz="1500" err="1"/>
              <a:t>the</a:t>
            </a:r>
            <a:r>
              <a:rPr lang="nl-NL" sz="1500"/>
              <a:t> field of </a:t>
            </a:r>
            <a:r>
              <a:rPr lang="nl-NL" sz="1500" err="1"/>
              <a:t>inland</a:t>
            </a:r>
            <a:r>
              <a:rPr lang="nl-NL" sz="1500"/>
              <a:t> passenger </a:t>
            </a:r>
            <a:r>
              <a:rPr lang="nl-NL" sz="1500" err="1"/>
              <a:t>and</a:t>
            </a:r>
            <a:r>
              <a:rPr lang="nl-NL" sz="1500"/>
              <a:t> </a:t>
            </a:r>
            <a:r>
              <a:rPr lang="nl-NL" sz="1500" err="1"/>
              <a:t>freight</a:t>
            </a:r>
            <a:r>
              <a:rPr lang="nl-NL" sz="1500"/>
              <a:t> </a:t>
            </a:r>
            <a:r>
              <a:rPr lang="nl-NL" sz="1500" err="1"/>
              <a:t>navigation</a:t>
            </a:r>
            <a:br>
              <a:rPr lang="nl-NL" sz="1500"/>
            </a:br>
            <a:r>
              <a:rPr lang="nl-NL" sz="1500" err="1"/>
              <a:t>and</a:t>
            </a:r>
            <a:r>
              <a:rPr lang="nl-NL" sz="1500"/>
              <a:t> </a:t>
            </a:r>
            <a:r>
              <a:rPr lang="nl-NL" sz="1500" err="1"/>
              <a:t>related</a:t>
            </a:r>
            <a:r>
              <a:rPr lang="nl-NL" sz="1500"/>
              <a:t> </a:t>
            </a:r>
            <a:r>
              <a:rPr lang="nl-NL" sz="1500" err="1"/>
              <a:t>areas</a:t>
            </a:r>
            <a:r>
              <a:rPr lang="nl-NL" sz="1500"/>
              <a:t>. </a:t>
            </a:r>
          </a:p>
        </p:txBody>
      </p:sp>
    </p:spTree>
    <p:extLst>
      <p:ext uri="{BB962C8B-B14F-4D97-AF65-F5344CB8AC3E}">
        <p14:creationId xmlns:p14="http://schemas.microsoft.com/office/powerpoint/2010/main" val="26319229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60AE-4255-30BE-0FBE-AAFACD803C35}"/>
              </a:ext>
            </a:extLst>
          </p:cNvPr>
          <p:cNvSpPr>
            <a:spLocks noGrp="1"/>
          </p:cNvSpPr>
          <p:nvPr>
            <p:ph type="title"/>
          </p:nvPr>
        </p:nvSpPr>
        <p:spPr/>
        <p:txBody>
          <a:bodyPr/>
          <a:lstStyle/>
          <a:p>
            <a:r>
              <a:rPr lang="de-DE"/>
              <a:t>Waste2Value</a:t>
            </a:r>
          </a:p>
        </p:txBody>
      </p:sp>
      <p:pic>
        <p:nvPicPr>
          <p:cNvPr id="11" name="Bildplatzhalter 10" descr="Ein Bild, das Himmel, Bautechnik, Pfeife Flöte Rohr, Stahl enthält.&#10;&#10;KI-generierte Inhalte können fehlerhaft sein.">
            <a:extLst>
              <a:ext uri="{FF2B5EF4-FFF2-40B4-BE49-F238E27FC236}">
                <a16:creationId xmlns:a16="http://schemas.microsoft.com/office/drawing/2014/main" id="{5C6B2FAC-E9CB-A96A-D851-0E32E9E61F8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122" r="19122"/>
          <a:stretch>
            <a:fillRect/>
          </a:stretch>
        </p:blipFill>
        <p:spPr/>
      </p:pic>
      <p:sp>
        <p:nvSpPr>
          <p:cNvPr id="5" name="Datumsplatzhalter 4">
            <a:extLst>
              <a:ext uri="{FF2B5EF4-FFF2-40B4-BE49-F238E27FC236}">
                <a16:creationId xmlns:a16="http://schemas.microsoft.com/office/drawing/2014/main" id="{8BEFC000-63C3-2877-B42D-6F4B7DC52D92}"/>
              </a:ext>
            </a:extLst>
          </p:cNvPr>
          <p:cNvSpPr>
            <a:spLocks noGrp="1"/>
          </p:cNvSpPr>
          <p:nvPr>
            <p:ph type="dt" sz="half" idx="13"/>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fld id="{73060394-CD0C-48D8-BBF1-786A323705FF}" type="datetime5">
              <a:rPr kumimoji="0" lang="en-US" sz="650" b="0" i="0" u="none" strike="noStrike" kern="1200" cap="none" spc="0" normalizeH="0" baseline="0" noProof="0" smtClean="0">
                <a:ln>
                  <a:noFill/>
                </a:ln>
                <a:solidFill>
                  <a:srgbClr val="000000"/>
                </a:solidFill>
                <a:effectLst/>
                <a:uLnTx/>
                <a:uFillTx/>
                <a:latin typeface="Neue Haas Grotesk Text Pro"/>
                <a:ea typeface="+mn-ea"/>
                <a:cs typeface="+mn-cs"/>
              </a:rPr>
              <a:pPr marL="171450" marR="0" lvl="0" indent="-171450"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t>2-Dec-25</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6" name="Fußzeilenplatzhalter 5">
            <a:extLst>
              <a:ext uri="{FF2B5EF4-FFF2-40B4-BE49-F238E27FC236}">
                <a16:creationId xmlns:a16="http://schemas.microsoft.com/office/drawing/2014/main" id="{19811107-5484-8309-817D-CDF8D03A6AE3}"/>
              </a:ext>
            </a:extLst>
          </p:cNvPr>
          <p:cNvSpPr>
            <a:spLocks noGrp="1"/>
          </p:cNvSpPr>
          <p:nvPr>
            <p:ph type="ftr" sz="quarter" idx="14"/>
          </p:nvPr>
        </p:nvSpPr>
        <p:spPr/>
        <p:txBody>
          <a:bodyPr/>
          <a:lstStyle/>
          <a:p>
            <a:pPr marL="171450" marR="0" lvl="0" indent="-171450" algn="r"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de-AT" sz="650" b="1" i="0" u="none" strike="noStrike" kern="1200" cap="none" spc="10" normalizeH="0" baseline="0" noProof="0">
                <a:ln>
                  <a:noFill/>
                </a:ln>
                <a:solidFill>
                  <a:srgbClr val="000000"/>
                </a:solidFill>
                <a:effectLst/>
                <a:uLnTx/>
                <a:uFillTx/>
                <a:latin typeface="Neue Haas Grotesk Text Pro" panose="020B0504020202020204" pitchFamily="34" charset="0"/>
                <a:ea typeface="+mn-ea"/>
                <a:cs typeface="+mn-cs"/>
              </a:rPr>
              <a:t>Vienna Business Agency</a:t>
            </a:r>
          </a:p>
        </p:txBody>
      </p:sp>
      <p:sp>
        <p:nvSpPr>
          <p:cNvPr id="7" name="Foliennummernplatzhalter 6">
            <a:extLst>
              <a:ext uri="{FF2B5EF4-FFF2-40B4-BE49-F238E27FC236}">
                <a16:creationId xmlns:a16="http://schemas.microsoft.com/office/drawing/2014/main" id="{B4D7B303-5EC7-354F-E638-6D17FC20E6E7}"/>
              </a:ext>
            </a:extLst>
          </p:cNvPr>
          <p:cNvSpPr>
            <a:spLocks noGrp="1"/>
          </p:cNvSpPr>
          <p:nvPr>
            <p:ph type="sldNum" sz="quarter" idx="15"/>
          </p:nvPr>
        </p:nvSpPr>
        <p:spPr/>
        <p:txBody>
          <a:bodyPr/>
          <a:lstStyle/>
          <a:p>
            <a:pPr marL="171450" marR="0" lvl="0" indent="-171450" algn="r"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fld id="{7E9FD516-28F1-49F7-A5F3-824624942F62}" type="slidenum">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171450" marR="0" lvl="0" indent="-171450" algn="r"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t>120</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8" name="Textplatzhalter 7">
            <a:extLst>
              <a:ext uri="{FF2B5EF4-FFF2-40B4-BE49-F238E27FC236}">
                <a16:creationId xmlns:a16="http://schemas.microsoft.com/office/drawing/2014/main" id="{5662137B-312F-21DF-EDA3-26FFD8AF532F}"/>
              </a:ext>
            </a:extLst>
          </p:cNvPr>
          <p:cNvSpPr>
            <a:spLocks noGrp="1"/>
          </p:cNvSpPr>
          <p:nvPr>
            <p:ph type="body" sz="quarter" idx="16"/>
          </p:nvPr>
        </p:nvSpPr>
        <p:spPr>
          <a:xfrm>
            <a:off x="142875" y="2214879"/>
            <a:ext cx="4105444" cy="281991"/>
          </a:xfrm>
        </p:spPr>
        <p:txBody>
          <a:bodyPr/>
          <a:lstStyle/>
          <a:p>
            <a:pPr marL="285750" indent="-285750">
              <a:buFont typeface="Courier New" panose="02070309020205020404" pitchFamily="49" charset="0"/>
              <a:buChar char="o"/>
            </a:pPr>
            <a:r>
              <a:rPr lang="de-DE" err="1"/>
              <a:t>Misison</a:t>
            </a:r>
            <a:r>
              <a:rPr lang="de-DE"/>
              <a:t>: </a:t>
            </a:r>
            <a:r>
              <a:rPr lang="de-DE" err="1"/>
              <a:t>production</a:t>
            </a:r>
            <a:r>
              <a:rPr lang="de-DE"/>
              <a:t> </a:t>
            </a:r>
            <a:r>
              <a:rPr lang="de-DE" err="1"/>
              <a:t>of</a:t>
            </a:r>
            <a:r>
              <a:rPr lang="de-DE"/>
              <a:t> </a:t>
            </a:r>
            <a:r>
              <a:rPr lang="de-DE" err="1"/>
              <a:t>biofuels</a:t>
            </a:r>
            <a:r>
              <a:rPr lang="de-DE"/>
              <a:t> </a:t>
            </a:r>
            <a:r>
              <a:rPr lang="de-DE" err="1"/>
              <a:t>from</a:t>
            </a:r>
            <a:r>
              <a:rPr lang="de-DE"/>
              <a:t> </a:t>
            </a:r>
            <a:r>
              <a:rPr lang="de-DE" err="1"/>
              <a:t>waste</a:t>
            </a:r>
            <a:r>
              <a:rPr lang="de-DE"/>
              <a:t> </a:t>
            </a:r>
            <a:r>
              <a:rPr lang="de-DE" err="1"/>
              <a:t>materials</a:t>
            </a:r>
            <a:r>
              <a:rPr lang="de-DE"/>
              <a:t> (</a:t>
            </a:r>
            <a:r>
              <a:rPr lang="de-DE" err="1"/>
              <a:t>paper</a:t>
            </a:r>
            <a:r>
              <a:rPr lang="de-DE"/>
              <a:t> </a:t>
            </a:r>
            <a:r>
              <a:rPr lang="de-DE" err="1"/>
              <a:t>industry</a:t>
            </a:r>
            <a:r>
              <a:rPr lang="de-DE"/>
              <a:t>, </a:t>
            </a:r>
            <a:r>
              <a:rPr lang="en-US"/>
              <a:t>sludge from the sewage treatment plant, …) </a:t>
            </a:r>
            <a:endParaRPr lang="de-DE"/>
          </a:p>
          <a:p>
            <a:pPr marL="285750" indent="-285750">
              <a:buFont typeface="Courier New" panose="02070309020205020404" pitchFamily="49" charset="0"/>
              <a:buChar char="o"/>
            </a:pPr>
            <a:r>
              <a:rPr lang="de-DE"/>
              <a:t>Pilotplant 1 MW Peak</a:t>
            </a:r>
          </a:p>
          <a:p>
            <a:pPr marL="285750" indent="-285750">
              <a:buFont typeface="Courier New" panose="02070309020205020404" pitchFamily="49" charset="0"/>
              <a:buChar char="o"/>
            </a:pPr>
            <a:r>
              <a:rPr lang="de-DE" err="1"/>
              <a:t>Biofuels</a:t>
            </a:r>
            <a:r>
              <a:rPr lang="de-DE"/>
              <a:t> </a:t>
            </a:r>
            <a:r>
              <a:rPr lang="de-DE" err="1"/>
              <a:t>are</a:t>
            </a:r>
            <a:r>
              <a:rPr lang="de-DE"/>
              <a:t> </a:t>
            </a:r>
            <a:r>
              <a:rPr lang="de-DE" err="1"/>
              <a:t>used</a:t>
            </a:r>
            <a:r>
              <a:rPr lang="de-DE"/>
              <a:t> </a:t>
            </a:r>
            <a:r>
              <a:rPr lang="de-DE" err="1"/>
              <a:t>for</a:t>
            </a:r>
            <a:r>
              <a:rPr lang="de-DE"/>
              <a:t> </a:t>
            </a:r>
            <a:r>
              <a:rPr lang="de-DE" err="1"/>
              <a:t>public</a:t>
            </a:r>
            <a:r>
              <a:rPr lang="de-DE"/>
              <a:t> </a:t>
            </a:r>
            <a:r>
              <a:rPr lang="de-DE" err="1"/>
              <a:t>busses</a:t>
            </a:r>
            <a:endParaRPr lang="de-DE"/>
          </a:p>
          <a:p>
            <a:pPr marL="285750" indent="-285750">
              <a:buFont typeface="Courier New" panose="02070309020205020404" pitchFamily="49" charset="0"/>
              <a:buChar char="o"/>
            </a:pPr>
            <a:r>
              <a:rPr lang="de-DE" err="1"/>
              <a:t>Collaboration</a:t>
            </a:r>
            <a:r>
              <a:rPr lang="de-DE"/>
              <a:t>: BEST – </a:t>
            </a:r>
            <a:r>
              <a:rPr lang="de-DE" err="1"/>
              <a:t>Bioenergy</a:t>
            </a:r>
            <a:r>
              <a:rPr lang="de-DE"/>
              <a:t> and </a:t>
            </a:r>
            <a:r>
              <a:rPr lang="de-DE" err="1"/>
              <a:t>Sustainable</a:t>
            </a:r>
            <a:r>
              <a:rPr lang="de-DE"/>
              <a:t> Technologies GmbH , OMV, Energie GmbH, Heinzel Papier, Wiener Linien GmbH, Wiener Netze GmbH, Österreichische Bundesforste, TU Wien, Luleå University </a:t>
            </a:r>
            <a:r>
              <a:rPr lang="de-DE" err="1"/>
              <a:t>of</a:t>
            </a:r>
            <a:r>
              <a:rPr lang="de-DE"/>
              <a:t> Technology</a:t>
            </a:r>
          </a:p>
        </p:txBody>
      </p:sp>
    </p:spTree>
    <p:extLst>
      <p:ext uri="{BB962C8B-B14F-4D97-AF65-F5344CB8AC3E}">
        <p14:creationId xmlns:p14="http://schemas.microsoft.com/office/powerpoint/2010/main" val="28543315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89D50-3618-0EE1-50C6-CC843A5F6922}"/>
              </a:ext>
            </a:extLst>
          </p:cNvPr>
          <p:cNvSpPr>
            <a:spLocks noGrp="1"/>
          </p:cNvSpPr>
          <p:nvPr>
            <p:ph type="title"/>
          </p:nvPr>
        </p:nvSpPr>
        <p:spPr/>
        <p:txBody>
          <a:bodyPr/>
          <a:lstStyle/>
          <a:p>
            <a:r>
              <a:rPr lang="de-DE"/>
              <a:t>Blue Planet </a:t>
            </a:r>
            <a:r>
              <a:rPr lang="de-DE" err="1"/>
              <a:t>Ecosystem</a:t>
            </a:r>
            <a:endParaRPr lang="de-DE"/>
          </a:p>
        </p:txBody>
      </p:sp>
      <p:pic>
        <p:nvPicPr>
          <p:cNvPr id="11" name="Bildplatzhalter 10" descr="Ein Bild, das Meeresbiologie, Aquarium, Fischangebot, Flosse enthält.&#10;&#10;KI-generierte Inhalte können fehlerhaft sein.">
            <a:extLst>
              <a:ext uri="{FF2B5EF4-FFF2-40B4-BE49-F238E27FC236}">
                <a16:creationId xmlns:a16="http://schemas.microsoft.com/office/drawing/2014/main" id="{952B0F43-6C12-63A6-0147-19AFDFA6369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3991" r="23991"/>
          <a:stretch>
            <a:fillRect/>
          </a:stretch>
        </p:blipFill>
        <p:spPr/>
      </p:pic>
      <p:sp>
        <p:nvSpPr>
          <p:cNvPr id="5" name="Datumsplatzhalter 4">
            <a:extLst>
              <a:ext uri="{FF2B5EF4-FFF2-40B4-BE49-F238E27FC236}">
                <a16:creationId xmlns:a16="http://schemas.microsoft.com/office/drawing/2014/main" id="{9792520D-9EEA-F95D-FD5F-159D22B4EE10}"/>
              </a:ext>
            </a:extLst>
          </p:cNvPr>
          <p:cNvSpPr>
            <a:spLocks noGrp="1"/>
          </p:cNvSpPr>
          <p:nvPr>
            <p:ph type="dt" sz="half" idx="1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73060394-CD0C-48D8-BBF1-786A323705FF}" type="datetime5">
              <a:rPr kumimoji="0" lang="en-US"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2-Dec-25</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6" name="Fußzeilenplatzhalter 5">
            <a:extLst>
              <a:ext uri="{FF2B5EF4-FFF2-40B4-BE49-F238E27FC236}">
                <a16:creationId xmlns:a16="http://schemas.microsoft.com/office/drawing/2014/main" id="{9B4E429F-4E40-417B-710C-E9D1330B3758}"/>
              </a:ext>
            </a:extLst>
          </p:cNvPr>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e-AT" sz="650" b="1" i="0" u="none" strike="noStrike" kern="1200" cap="none" spc="10" normalizeH="0" baseline="0" noProof="0">
                <a:ln>
                  <a:noFill/>
                </a:ln>
                <a:solidFill>
                  <a:srgbClr val="000000"/>
                </a:solidFill>
                <a:effectLst/>
                <a:uLnTx/>
                <a:uFillTx/>
                <a:latin typeface="Neue Haas Grotesk Text Pro" panose="020B0504020202020204" pitchFamily="34" charset="0"/>
                <a:ea typeface="+mn-ea"/>
                <a:cs typeface="+mn-cs"/>
              </a:rPr>
              <a:t>Vienna Business Agency</a:t>
            </a:r>
          </a:p>
        </p:txBody>
      </p:sp>
      <p:sp>
        <p:nvSpPr>
          <p:cNvPr id="7" name="Foliennummernplatzhalter 6">
            <a:extLst>
              <a:ext uri="{FF2B5EF4-FFF2-40B4-BE49-F238E27FC236}">
                <a16:creationId xmlns:a16="http://schemas.microsoft.com/office/drawing/2014/main" id="{7F24CC81-06DB-6386-BD6A-76C98B181938}"/>
              </a:ext>
            </a:extLst>
          </p:cNvPr>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9FD516-28F1-49F7-A5F3-824624942F62}" type="slidenum">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121</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8" name="Textplatzhalter 7">
            <a:extLst>
              <a:ext uri="{FF2B5EF4-FFF2-40B4-BE49-F238E27FC236}">
                <a16:creationId xmlns:a16="http://schemas.microsoft.com/office/drawing/2014/main" id="{E51F8901-77C7-8762-CF75-232FD20CB0F4}"/>
              </a:ext>
            </a:extLst>
          </p:cNvPr>
          <p:cNvSpPr>
            <a:spLocks noGrp="1"/>
          </p:cNvSpPr>
          <p:nvPr>
            <p:ph type="body" sz="quarter" idx="16"/>
          </p:nvPr>
        </p:nvSpPr>
        <p:spPr>
          <a:xfrm>
            <a:off x="142875" y="2628053"/>
            <a:ext cx="3656014" cy="2274463"/>
          </a:xfrm>
        </p:spPr>
        <p:txBody>
          <a:bodyPr/>
          <a:lstStyle/>
          <a:p>
            <a:pPr marL="285750" indent="-285750">
              <a:buFont typeface="Courier New" panose="02070309020205020404" pitchFamily="49" charset="0"/>
              <a:buChar char="o"/>
            </a:pPr>
            <a:r>
              <a:rPr lang="de-DE"/>
              <a:t>Mission: </a:t>
            </a:r>
            <a:r>
              <a:rPr lang="de-DE" err="1"/>
              <a:t>production</a:t>
            </a:r>
            <a:r>
              <a:rPr lang="de-DE"/>
              <a:t> </a:t>
            </a:r>
            <a:r>
              <a:rPr lang="de-DE" err="1"/>
              <a:t>of</a:t>
            </a:r>
            <a:r>
              <a:rPr lang="de-DE"/>
              <a:t> </a:t>
            </a:r>
            <a:r>
              <a:rPr lang="de-DE" err="1"/>
              <a:t>healthy</a:t>
            </a:r>
            <a:r>
              <a:rPr lang="de-DE"/>
              <a:t> </a:t>
            </a:r>
            <a:r>
              <a:rPr lang="de-DE" err="1"/>
              <a:t>fish</a:t>
            </a:r>
            <a:r>
              <a:rPr lang="de-DE"/>
              <a:t> </a:t>
            </a:r>
            <a:r>
              <a:rPr lang="de-DE" err="1"/>
              <a:t>without</a:t>
            </a:r>
            <a:r>
              <a:rPr lang="de-DE"/>
              <a:t> </a:t>
            </a:r>
            <a:r>
              <a:rPr lang="de-DE" err="1"/>
              <a:t>microplastics</a:t>
            </a:r>
            <a:r>
              <a:rPr lang="de-DE"/>
              <a:t> and </a:t>
            </a:r>
            <a:r>
              <a:rPr lang="de-DE" err="1"/>
              <a:t>effects</a:t>
            </a:r>
            <a:r>
              <a:rPr lang="de-DE"/>
              <a:t> on </a:t>
            </a:r>
            <a:r>
              <a:rPr lang="de-DE" err="1"/>
              <a:t>the</a:t>
            </a:r>
            <a:r>
              <a:rPr lang="de-DE"/>
              <a:t> marine </a:t>
            </a:r>
            <a:r>
              <a:rPr lang="de-DE" err="1"/>
              <a:t>ecosystem</a:t>
            </a:r>
            <a:r>
              <a:rPr lang="de-DE"/>
              <a:t> </a:t>
            </a:r>
          </a:p>
          <a:p>
            <a:pPr marL="285750" indent="-285750">
              <a:buFont typeface="Courier New" panose="02070309020205020404" pitchFamily="49" charset="0"/>
              <a:buChar char="o"/>
            </a:pPr>
            <a:r>
              <a:rPr lang="de-DE"/>
              <a:t>Company was </a:t>
            </a:r>
            <a:r>
              <a:rPr lang="de-DE" err="1"/>
              <a:t>founded</a:t>
            </a:r>
            <a:r>
              <a:rPr lang="de-DE"/>
              <a:t> in 2019</a:t>
            </a:r>
          </a:p>
          <a:p>
            <a:pPr marL="285750" indent="-285750">
              <a:buFont typeface="Courier New" panose="02070309020205020404" pitchFamily="49" charset="0"/>
              <a:buChar char="o"/>
            </a:pPr>
            <a:r>
              <a:rPr lang="de-DE"/>
              <a:t>LARA = Land-</a:t>
            </a:r>
            <a:r>
              <a:rPr lang="de-DE" err="1"/>
              <a:t>based</a:t>
            </a:r>
            <a:r>
              <a:rPr lang="de-DE"/>
              <a:t> </a:t>
            </a:r>
            <a:r>
              <a:rPr lang="de-DE" err="1"/>
              <a:t>Automated</a:t>
            </a:r>
            <a:r>
              <a:rPr lang="de-DE"/>
              <a:t> </a:t>
            </a:r>
            <a:r>
              <a:rPr lang="de-DE" err="1"/>
              <a:t>Recirculating</a:t>
            </a:r>
            <a:r>
              <a:rPr lang="de-DE"/>
              <a:t> </a:t>
            </a:r>
            <a:r>
              <a:rPr lang="de-DE" err="1"/>
              <a:t>Aquaculture</a:t>
            </a:r>
            <a:r>
              <a:rPr lang="de-DE"/>
              <a:t> System</a:t>
            </a:r>
          </a:p>
          <a:p>
            <a:pPr marL="285750" indent="-285750">
              <a:buFont typeface="Courier New" panose="02070309020205020404" pitchFamily="49" charset="0"/>
              <a:buChar char="o"/>
            </a:pPr>
            <a:r>
              <a:rPr lang="de-DE"/>
              <a:t>Automation </a:t>
            </a:r>
            <a:r>
              <a:rPr lang="de-DE" err="1"/>
              <a:t>by</a:t>
            </a:r>
            <a:r>
              <a:rPr lang="de-DE"/>
              <a:t> </a:t>
            </a:r>
            <a:r>
              <a:rPr lang="de-DE" err="1"/>
              <a:t>the</a:t>
            </a:r>
            <a:r>
              <a:rPr lang="de-DE"/>
              <a:t> </a:t>
            </a:r>
            <a:r>
              <a:rPr lang="de-DE" err="1"/>
              <a:t>use</a:t>
            </a:r>
            <a:r>
              <a:rPr lang="de-DE"/>
              <a:t> </a:t>
            </a:r>
            <a:r>
              <a:rPr lang="de-DE" err="1"/>
              <a:t>of</a:t>
            </a:r>
            <a:r>
              <a:rPr lang="de-DE"/>
              <a:t> AI</a:t>
            </a:r>
          </a:p>
          <a:p>
            <a:pPr marL="285750" indent="-285750">
              <a:buFont typeface="Courier New" panose="02070309020205020404" pitchFamily="49" charset="0"/>
              <a:buChar char="o"/>
            </a:pPr>
            <a:r>
              <a:rPr lang="de-DE" err="1"/>
              <a:t>grants</a:t>
            </a:r>
            <a:r>
              <a:rPr lang="de-DE"/>
              <a:t> </a:t>
            </a:r>
            <a:r>
              <a:rPr lang="de-DE" err="1"/>
              <a:t>by</a:t>
            </a:r>
            <a:r>
              <a:rPr lang="de-DE"/>
              <a:t> Vienna Business Agency and European Innovation Council  </a:t>
            </a:r>
          </a:p>
          <a:p>
            <a:pPr marL="285750" indent="-285750">
              <a:buFont typeface="Courier New" panose="02070309020205020404" pitchFamily="49" charset="0"/>
              <a:buChar char="o"/>
            </a:pPr>
            <a:endParaRPr lang="de-DE"/>
          </a:p>
        </p:txBody>
      </p:sp>
    </p:spTree>
    <p:extLst>
      <p:ext uri="{BB962C8B-B14F-4D97-AF65-F5344CB8AC3E}">
        <p14:creationId xmlns:p14="http://schemas.microsoft.com/office/powerpoint/2010/main" val="5985962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48EF-EC30-AE3B-E668-C8EEE4DF3789}"/>
              </a:ext>
            </a:extLst>
          </p:cNvPr>
          <p:cNvSpPr>
            <a:spLocks noGrp="1"/>
          </p:cNvSpPr>
          <p:nvPr>
            <p:ph type="title"/>
          </p:nvPr>
        </p:nvSpPr>
        <p:spPr/>
        <p:txBody>
          <a:bodyPr/>
          <a:lstStyle/>
          <a:p>
            <a:r>
              <a:rPr lang="de-DE" err="1"/>
              <a:t>Concular</a:t>
            </a:r>
            <a:endParaRPr lang="de-DE"/>
          </a:p>
        </p:txBody>
      </p:sp>
      <p:pic>
        <p:nvPicPr>
          <p:cNvPr id="11" name="Bildplatzhalter 10" descr="Ein Bild, das Person, draußen, Spiegel, Handy enthält.&#10;&#10;KI-generierte Inhalte können fehlerhaft sein.">
            <a:extLst>
              <a:ext uri="{FF2B5EF4-FFF2-40B4-BE49-F238E27FC236}">
                <a16:creationId xmlns:a16="http://schemas.microsoft.com/office/drawing/2014/main" id="{B5978050-6E35-6DE2-DF6A-AD2E4EC7E16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122" r="19122"/>
          <a:stretch>
            <a:fillRect/>
          </a:stretch>
        </p:blipFill>
        <p:spPr/>
      </p:pic>
      <p:sp>
        <p:nvSpPr>
          <p:cNvPr id="5" name="Datumsplatzhalter 4">
            <a:extLst>
              <a:ext uri="{FF2B5EF4-FFF2-40B4-BE49-F238E27FC236}">
                <a16:creationId xmlns:a16="http://schemas.microsoft.com/office/drawing/2014/main" id="{7D8452C5-3386-370E-0B95-452DDEEBAF30}"/>
              </a:ext>
            </a:extLst>
          </p:cNvPr>
          <p:cNvSpPr>
            <a:spLocks noGrp="1"/>
          </p:cNvSpPr>
          <p:nvPr>
            <p:ph type="dt" sz="half" idx="1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C02D1AA-4DA9-4383-8D1B-3E0061AC7697}" type="datetime1">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02.12.2025</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6" name="Fußzeilenplatzhalter 5">
            <a:extLst>
              <a:ext uri="{FF2B5EF4-FFF2-40B4-BE49-F238E27FC236}">
                <a16:creationId xmlns:a16="http://schemas.microsoft.com/office/drawing/2014/main" id="{6BCFA3F2-F9C8-4709-CB28-841F9B2318DF}"/>
              </a:ext>
            </a:extLst>
          </p:cNvPr>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e-AT" sz="650" b="1" i="0" u="none" strike="noStrike" kern="1200" cap="none" spc="10" normalizeH="0" baseline="0" noProof="0">
                <a:ln>
                  <a:noFill/>
                </a:ln>
                <a:solidFill>
                  <a:srgbClr val="000000"/>
                </a:solidFill>
                <a:effectLst/>
                <a:uLnTx/>
                <a:uFillTx/>
                <a:latin typeface="Neue Haas Grotesk Text Pro" panose="020B0504020202020204" pitchFamily="34" charset="0"/>
                <a:ea typeface="+mn-ea"/>
                <a:cs typeface="+mn-cs"/>
              </a:rPr>
              <a:t>Wirtschaftsagentur Wien</a:t>
            </a:r>
          </a:p>
        </p:txBody>
      </p:sp>
      <p:sp>
        <p:nvSpPr>
          <p:cNvPr id="7" name="Foliennummernplatzhalter 6">
            <a:extLst>
              <a:ext uri="{FF2B5EF4-FFF2-40B4-BE49-F238E27FC236}">
                <a16:creationId xmlns:a16="http://schemas.microsoft.com/office/drawing/2014/main" id="{CA3F625D-D3F9-EE9E-755B-AAE85CC8CE67}"/>
              </a:ext>
            </a:extLst>
          </p:cNvPr>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9FD516-28F1-49F7-A5F3-824624942F62}" type="slidenum">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122</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9" name="Textplatzhalter 8">
            <a:extLst>
              <a:ext uri="{FF2B5EF4-FFF2-40B4-BE49-F238E27FC236}">
                <a16:creationId xmlns:a16="http://schemas.microsoft.com/office/drawing/2014/main" id="{C99A8193-8261-5BF5-C14E-760ACEEE1B44}"/>
              </a:ext>
            </a:extLst>
          </p:cNvPr>
          <p:cNvSpPr>
            <a:spLocks noGrp="1"/>
          </p:cNvSpPr>
          <p:nvPr>
            <p:ph type="body" sz="quarter" idx="17"/>
          </p:nvPr>
        </p:nvSpPr>
        <p:spPr>
          <a:xfrm>
            <a:off x="147641" y="2804054"/>
            <a:ext cx="3651247" cy="1800000"/>
          </a:xfrm>
        </p:spPr>
        <p:txBody>
          <a:bodyPr/>
          <a:lstStyle/>
          <a:p>
            <a:pPr>
              <a:buFont typeface="Courier New" panose="02070309020205020404" pitchFamily="49" charset="0"/>
              <a:buChar char="o"/>
            </a:pPr>
            <a:r>
              <a:rPr lang="de-DE"/>
              <a:t>Mission: </a:t>
            </a:r>
            <a:r>
              <a:rPr lang="de-DE" err="1"/>
              <a:t>Circularity</a:t>
            </a:r>
            <a:r>
              <a:rPr lang="de-DE"/>
              <a:t> in </a:t>
            </a:r>
            <a:r>
              <a:rPr lang="de-DE" err="1"/>
              <a:t>the</a:t>
            </a:r>
            <a:r>
              <a:rPr lang="de-DE"/>
              <a:t> </a:t>
            </a:r>
            <a:r>
              <a:rPr lang="de-DE" err="1"/>
              <a:t>construction</a:t>
            </a:r>
            <a:r>
              <a:rPr lang="de-DE"/>
              <a:t> </a:t>
            </a:r>
            <a:r>
              <a:rPr lang="de-DE" err="1"/>
              <a:t>sector</a:t>
            </a:r>
            <a:r>
              <a:rPr lang="de-DE"/>
              <a:t> </a:t>
            </a:r>
          </a:p>
          <a:p>
            <a:pPr>
              <a:buFont typeface="Courier New" panose="02070309020205020404" pitchFamily="49" charset="0"/>
              <a:buChar char="o"/>
            </a:pPr>
            <a:r>
              <a:rPr lang="de-DE"/>
              <a:t>Digital </a:t>
            </a:r>
            <a:r>
              <a:rPr lang="de-DE" err="1"/>
              <a:t>tool</a:t>
            </a:r>
            <a:r>
              <a:rPr lang="de-DE"/>
              <a:t> </a:t>
            </a:r>
            <a:r>
              <a:rPr lang="de-DE" err="1"/>
              <a:t>for</a:t>
            </a:r>
            <a:r>
              <a:rPr lang="de-DE"/>
              <a:t> Life Cycle Assessments and urban </a:t>
            </a:r>
            <a:r>
              <a:rPr lang="de-DE" err="1"/>
              <a:t>mining</a:t>
            </a:r>
            <a:endParaRPr lang="de-DE"/>
          </a:p>
          <a:p>
            <a:pPr>
              <a:buFont typeface="Courier New" panose="02070309020205020404" pitchFamily="49" charset="0"/>
              <a:buChar char="o"/>
            </a:pPr>
            <a:r>
              <a:rPr lang="de-DE"/>
              <a:t>Software </a:t>
            </a:r>
            <a:r>
              <a:rPr lang="de-DE" err="1"/>
              <a:t>complies</a:t>
            </a:r>
            <a:r>
              <a:rPr lang="de-DE"/>
              <a:t> </a:t>
            </a:r>
            <a:r>
              <a:rPr lang="de-DE" err="1"/>
              <a:t>with</a:t>
            </a:r>
            <a:r>
              <a:rPr lang="de-DE"/>
              <a:t> international </a:t>
            </a:r>
            <a:r>
              <a:rPr lang="de-DE" err="1"/>
              <a:t>standards</a:t>
            </a:r>
            <a:endParaRPr lang="de-DE"/>
          </a:p>
          <a:p>
            <a:pPr>
              <a:buFont typeface="Courier New" panose="02070309020205020404" pitchFamily="49" charset="0"/>
              <a:buChar char="o"/>
            </a:pPr>
            <a:r>
              <a:rPr lang="de-DE"/>
              <a:t>&gt; 800 </a:t>
            </a:r>
            <a:r>
              <a:rPr lang="de-DE" err="1"/>
              <a:t>projects</a:t>
            </a:r>
            <a:r>
              <a:rPr lang="de-DE"/>
              <a:t> </a:t>
            </a:r>
          </a:p>
          <a:p>
            <a:pPr>
              <a:buFont typeface="Courier New" panose="02070309020205020404" pitchFamily="49" charset="0"/>
              <a:buChar char="o"/>
            </a:pPr>
            <a:r>
              <a:rPr lang="de-DE"/>
              <a:t>Trainings </a:t>
            </a:r>
          </a:p>
          <a:p>
            <a:pPr>
              <a:buFont typeface="Courier New" panose="02070309020205020404" pitchFamily="49" charset="0"/>
              <a:buChar char="o"/>
            </a:pPr>
            <a:endParaRPr lang="de-DE"/>
          </a:p>
          <a:p>
            <a:pPr>
              <a:buFont typeface="Courier New" panose="02070309020205020404" pitchFamily="49" charset="0"/>
              <a:buChar char="o"/>
            </a:pPr>
            <a:endParaRPr lang="de-DE"/>
          </a:p>
          <a:p>
            <a:endParaRPr lang="de-DE"/>
          </a:p>
        </p:txBody>
      </p:sp>
    </p:spTree>
    <p:extLst>
      <p:ext uri="{BB962C8B-B14F-4D97-AF65-F5344CB8AC3E}">
        <p14:creationId xmlns:p14="http://schemas.microsoft.com/office/powerpoint/2010/main" val="31474238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DED83-0787-3A5A-60C0-956BEF950DE0}"/>
              </a:ext>
            </a:extLst>
          </p:cNvPr>
          <p:cNvSpPr>
            <a:spLocks noGrp="1"/>
          </p:cNvSpPr>
          <p:nvPr>
            <p:ph type="title"/>
          </p:nvPr>
        </p:nvSpPr>
        <p:spPr/>
        <p:txBody>
          <a:bodyPr/>
          <a:lstStyle/>
          <a:p>
            <a:r>
              <a:rPr lang="de-DE"/>
              <a:t>Innovation </a:t>
            </a:r>
            <a:r>
              <a:rPr lang="de-DE" err="1"/>
              <a:t>for</a:t>
            </a:r>
            <a:r>
              <a:rPr lang="de-DE"/>
              <a:t> </a:t>
            </a:r>
            <a:r>
              <a:rPr lang="de-DE" err="1"/>
              <a:t>net</a:t>
            </a:r>
            <a:r>
              <a:rPr lang="de-DE"/>
              <a:t> </a:t>
            </a:r>
            <a:r>
              <a:rPr lang="de-DE" err="1"/>
              <a:t>zero</a:t>
            </a:r>
            <a:r>
              <a:rPr lang="de-DE"/>
              <a:t> </a:t>
            </a:r>
            <a:r>
              <a:rPr lang="de-DE" err="1"/>
              <a:t>cities</a:t>
            </a:r>
            <a:endParaRPr lang="de-DE"/>
          </a:p>
        </p:txBody>
      </p:sp>
      <p:pic>
        <p:nvPicPr>
          <p:cNvPr id="11" name="Bildplatzhalter 10" descr="Ein Bild, das draußen, See, Gebäude, Himmel enthält.&#10;&#10;KI-generierte Inhalte können fehlerhaft sein.">
            <a:extLst>
              <a:ext uri="{FF2B5EF4-FFF2-40B4-BE49-F238E27FC236}">
                <a16:creationId xmlns:a16="http://schemas.microsoft.com/office/drawing/2014/main" id="{815466C5-9E3F-9DBD-F8A8-B5676609DF0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122" r="19122"/>
          <a:stretch>
            <a:fillRect/>
          </a:stretch>
        </p:blipFill>
        <p:spPr/>
      </p:pic>
      <p:sp>
        <p:nvSpPr>
          <p:cNvPr id="5" name="Datumsplatzhalter 4">
            <a:extLst>
              <a:ext uri="{FF2B5EF4-FFF2-40B4-BE49-F238E27FC236}">
                <a16:creationId xmlns:a16="http://schemas.microsoft.com/office/drawing/2014/main" id="{E6387855-85D3-7B6E-28AC-936ED700684E}"/>
              </a:ext>
            </a:extLst>
          </p:cNvPr>
          <p:cNvSpPr>
            <a:spLocks noGrp="1"/>
          </p:cNvSpPr>
          <p:nvPr>
            <p:ph type="dt" sz="half" idx="1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C02D1AA-4DA9-4383-8D1B-3E0061AC7697}" type="datetime1">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02.12.2025</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6" name="Fußzeilenplatzhalter 5">
            <a:extLst>
              <a:ext uri="{FF2B5EF4-FFF2-40B4-BE49-F238E27FC236}">
                <a16:creationId xmlns:a16="http://schemas.microsoft.com/office/drawing/2014/main" id="{118ACA75-EEE1-8FB9-9D84-6D36F33F373A}"/>
              </a:ext>
            </a:extLst>
          </p:cNvPr>
          <p:cNvSpPr>
            <a:spLocks noGrp="1"/>
          </p:cNvSpPr>
          <p:nvPr>
            <p:ph type="ftr"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de-AT" sz="650" b="1" i="0" u="none" strike="noStrike" kern="1200" cap="none" spc="10" normalizeH="0" baseline="0" noProof="0">
                <a:ln>
                  <a:noFill/>
                </a:ln>
                <a:solidFill>
                  <a:srgbClr val="000000"/>
                </a:solidFill>
                <a:effectLst/>
                <a:uLnTx/>
                <a:uFillTx/>
                <a:latin typeface="Neue Haas Grotesk Text Pro" panose="020B0504020202020204" pitchFamily="34" charset="0"/>
                <a:ea typeface="+mn-ea"/>
                <a:cs typeface="+mn-cs"/>
              </a:rPr>
              <a:t>Wirtschaftsagentur Wien</a:t>
            </a:r>
          </a:p>
        </p:txBody>
      </p:sp>
      <p:sp>
        <p:nvSpPr>
          <p:cNvPr id="7" name="Foliennummernplatzhalter 6">
            <a:extLst>
              <a:ext uri="{FF2B5EF4-FFF2-40B4-BE49-F238E27FC236}">
                <a16:creationId xmlns:a16="http://schemas.microsoft.com/office/drawing/2014/main" id="{E4C7A696-BA98-496D-81C8-1BDA52CBD9A7}"/>
              </a:ext>
            </a:extLst>
          </p:cNvPr>
          <p:cNvSpPr>
            <a:spLocks noGrp="1"/>
          </p:cNvSpPr>
          <p:nvPr>
            <p:ph type="sldNum" sz="quarter" idx="1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9FD516-28F1-49F7-A5F3-824624942F62}" type="slidenum">
              <a:rPr kumimoji="0" lang="de-AT" sz="650" b="0" i="0" u="none" strike="noStrike" kern="1200" cap="none" spc="0" normalizeH="0" baseline="0" noProof="0" smtClean="0">
                <a:ln>
                  <a:noFill/>
                </a:ln>
                <a:solidFill>
                  <a:srgbClr val="000000"/>
                </a:solidFill>
                <a:effectLst/>
                <a:uLnTx/>
                <a:uFillTx/>
                <a:latin typeface="Neue Haas Grotesk Text Pro"/>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123</a:t>
            </a:fld>
            <a:endParaRPr kumimoji="0" lang="de-AT" sz="650" b="0" i="0" u="none" strike="noStrike" kern="1200" cap="none" spc="0" normalizeH="0" baseline="0" noProof="0">
              <a:ln>
                <a:noFill/>
              </a:ln>
              <a:solidFill>
                <a:srgbClr val="000000"/>
              </a:solidFill>
              <a:effectLst/>
              <a:uLnTx/>
              <a:uFillTx/>
              <a:latin typeface="Neue Haas Grotesk Text Pro"/>
              <a:ea typeface="+mn-ea"/>
              <a:cs typeface="+mn-cs"/>
            </a:endParaRPr>
          </a:p>
        </p:txBody>
      </p:sp>
      <p:sp>
        <p:nvSpPr>
          <p:cNvPr id="9" name="Textplatzhalter 8">
            <a:extLst>
              <a:ext uri="{FF2B5EF4-FFF2-40B4-BE49-F238E27FC236}">
                <a16:creationId xmlns:a16="http://schemas.microsoft.com/office/drawing/2014/main" id="{E46AF646-4812-E654-ACA3-A21C28A6CB04}"/>
              </a:ext>
            </a:extLst>
          </p:cNvPr>
          <p:cNvSpPr>
            <a:spLocks noGrp="1"/>
          </p:cNvSpPr>
          <p:nvPr>
            <p:ph type="body" sz="quarter" idx="17"/>
          </p:nvPr>
        </p:nvSpPr>
        <p:spPr>
          <a:xfrm>
            <a:off x="147641" y="2804054"/>
            <a:ext cx="3651247" cy="1800000"/>
          </a:xfrm>
        </p:spPr>
        <p:txBody>
          <a:bodyPr/>
          <a:lstStyle/>
          <a:p>
            <a:pPr>
              <a:buFont typeface="Courier New" panose="02070309020205020404" pitchFamily="49" charset="0"/>
              <a:buChar char="o"/>
            </a:pPr>
            <a:r>
              <a:rPr lang="de-DE"/>
              <a:t>Technology + </a:t>
            </a:r>
            <a:r>
              <a:rPr lang="de-DE" err="1"/>
              <a:t>regulatories</a:t>
            </a:r>
            <a:r>
              <a:rPr lang="de-DE"/>
              <a:t> + </a:t>
            </a:r>
            <a:r>
              <a:rPr lang="de-DE" err="1"/>
              <a:t>business</a:t>
            </a:r>
            <a:r>
              <a:rPr lang="de-DE"/>
              <a:t> </a:t>
            </a:r>
            <a:r>
              <a:rPr lang="de-DE" err="1"/>
              <a:t>models</a:t>
            </a:r>
            <a:r>
              <a:rPr lang="de-DE"/>
              <a:t> + </a:t>
            </a:r>
            <a:r>
              <a:rPr lang="de-DE" err="1"/>
              <a:t>collaboration</a:t>
            </a:r>
            <a:endParaRPr lang="de-DE"/>
          </a:p>
          <a:p>
            <a:pPr>
              <a:buFont typeface="Courier New" panose="02070309020205020404" pitchFamily="49" charset="0"/>
              <a:buChar char="o"/>
            </a:pPr>
            <a:r>
              <a:rPr lang="de-DE"/>
              <a:t>Proof </a:t>
            </a:r>
            <a:r>
              <a:rPr lang="de-DE" err="1"/>
              <a:t>of</a:t>
            </a:r>
            <a:r>
              <a:rPr lang="de-DE"/>
              <a:t> </a:t>
            </a:r>
            <a:r>
              <a:rPr lang="de-DE" err="1"/>
              <a:t>concept</a:t>
            </a:r>
            <a:r>
              <a:rPr lang="de-DE"/>
              <a:t> -&gt; </a:t>
            </a:r>
            <a:r>
              <a:rPr lang="de-DE" err="1"/>
              <a:t>good</a:t>
            </a:r>
            <a:r>
              <a:rPr lang="de-DE"/>
              <a:t> </a:t>
            </a:r>
            <a:r>
              <a:rPr lang="de-DE" err="1"/>
              <a:t>practice</a:t>
            </a:r>
            <a:r>
              <a:rPr lang="de-DE"/>
              <a:t> -&gt; </a:t>
            </a:r>
            <a:r>
              <a:rPr lang="de-DE" err="1"/>
              <a:t>dissemination</a:t>
            </a:r>
            <a:endParaRPr lang="de-DE"/>
          </a:p>
          <a:p>
            <a:pPr>
              <a:buFont typeface="Courier New" panose="02070309020205020404" pitchFamily="49" charset="0"/>
              <a:buChar char="o"/>
            </a:pPr>
            <a:r>
              <a:rPr lang="de-DE"/>
              <a:t>International </a:t>
            </a:r>
            <a:r>
              <a:rPr lang="de-DE" err="1"/>
              <a:t>collaboration</a:t>
            </a:r>
            <a:endParaRPr lang="de-DE"/>
          </a:p>
          <a:p>
            <a:pPr>
              <a:buFont typeface="Courier New" panose="02070309020205020404" pitchFamily="49" charset="0"/>
              <a:buChar char="o"/>
            </a:pPr>
            <a:r>
              <a:rPr lang="de-DE" err="1"/>
              <a:t>Let´s</a:t>
            </a:r>
            <a:r>
              <a:rPr lang="de-DE"/>
              <a:t> </a:t>
            </a:r>
            <a:r>
              <a:rPr lang="de-DE" err="1"/>
              <a:t>co-create</a:t>
            </a:r>
            <a:r>
              <a:rPr lang="de-DE"/>
              <a:t> </a:t>
            </a:r>
            <a:r>
              <a:rPr lang="de-DE" err="1"/>
              <a:t>Circular</a:t>
            </a:r>
            <a:r>
              <a:rPr lang="de-DE"/>
              <a:t> Cities -&gt; Smart City </a:t>
            </a:r>
            <a:r>
              <a:rPr lang="de-DE" err="1"/>
              <a:t>SuMMit</a:t>
            </a:r>
            <a:r>
              <a:rPr lang="de-DE"/>
              <a:t>, 05/21/2026 @ Climate Lab</a:t>
            </a:r>
          </a:p>
          <a:p>
            <a:pPr>
              <a:buFont typeface="Courier New" panose="02070309020205020404" pitchFamily="49" charset="0"/>
              <a:buChar char="o"/>
            </a:pPr>
            <a:endParaRPr lang="de-DE"/>
          </a:p>
        </p:txBody>
      </p:sp>
    </p:spTree>
    <p:extLst>
      <p:ext uri="{BB962C8B-B14F-4D97-AF65-F5344CB8AC3E}">
        <p14:creationId xmlns:p14="http://schemas.microsoft.com/office/powerpoint/2010/main" val="1452753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C86DE0E-C2CD-40CD-8830-B3C242AF78D1}"/>
              </a:ext>
            </a:extLst>
          </p:cNvPr>
          <p:cNvSpPr>
            <a:spLocks noGrp="1"/>
          </p:cNvSpPr>
          <p:nvPr>
            <p:ph type="body" sz="quarter" idx="12"/>
          </p:nvPr>
        </p:nvSpPr>
        <p:spPr/>
        <p:txBody>
          <a:bodyPr/>
          <a:lstStyle/>
          <a:p>
            <a:r>
              <a:rPr lang="de-AT"/>
              <a:t>Mariahilfer Straße 20</a:t>
            </a:r>
            <a:br>
              <a:rPr lang="de-AT"/>
            </a:br>
            <a:r>
              <a:rPr lang="de-AT"/>
              <a:t>1070 Wien</a:t>
            </a:r>
            <a:br>
              <a:rPr lang="de-AT"/>
            </a:br>
            <a:r>
              <a:rPr lang="de-AT"/>
              <a:t>T +43 1 25200</a:t>
            </a:r>
            <a:br>
              <a:rPr lang="de-AT"/>
            </a:br>
            <a:r>
              <a:rPr lang="de-AT" err="1"/>
              <a:t>info@wirtschaftsagentur.at</a:t>
            </a:r>
            <a:br>
              <a:rPr lang="de-AT"/>
            </a:br>
            <a:r>
              <a:rPr lang="de-AT" err="1"/>
              <a:t>wirtschaftsagentur.at</a:t>
            </a:r>
            <a:endParaRPr lang="de-AT"/>
          </a:p>
        </p:txBody>
      </p:sp>
    </p:spTree>
    <p:extLst>
      <p:ext uri="{BB962C8B-B14F-4D97-AF65-F5344CB8AC3E}">
        <p14:creationId xmlns:p14="http://schemas.microsoft.com/office/powerpoint/2010/main" val="41703650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69D4-823E-B1C4-8417-F8FE39DB636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FD32A8C1-2A76-B3DD-5F99-B2C770B67FA7}"/>
              </a:ext>
            </a:extLst>
          </p:cNvPr>
          <p:cNvSpPr>
            <a:spLocks noGrp="1"/>
          </p:cNvSpPr>
          <p:nvPr>
            <p:ph type="title"/>
          </p:nvPr>
        </p:nvSpPr>
        <p:spPr>
          <a:xfrm>
            <a:off x="179614" y="1705332"/>
            <a:ext cx="8866415" cy="618044"/>
          </a:xfrm>
        </p:spPr>
        <p:txBody>
          <a:bodyPr/>
          <a:lstStyle/>
          <a:p>
            <a:pPr algn="ctr"/>
            <a:r>
              <a:rPr lang="en-US" sz="4050"/>
              <a:t>Introduction to today’s sessions</a:t>
            </a:r>
            <a:endParaRPr lang="en-GB" sz="4050"/>
          </a:p>
        </p:txBody>
      </p:sp>
      <p:sp>
        <p:nvSpPr>
          <p:cNvPr id="2" name="TextBox 1">
            <a:extLst>
              <a:ext uri="{FF2B5EF4-FFF2-40B4-BE49-F238E27FC236}">
                <a16:creationId xmlns:a16="http://schemas.microsoft.com/office/drawing/2014/main" id="{4ED0CBB3-F32A-FA94-2535-62B004EBD1FD}"/>
              </a:ext>
            </a:extLst>
          </p:cNvPr>
          <p:cNvSpPr txBox="1"/>
          <p:nvPr/>
        </p:nvSpPr>
        <p:spPr>
          <a:xfrm>
            <a:off x="718558" y="2488926"/>
            <a:ext cx="7706884" cy="507831"/>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Jasper Tanis</a:t>
            </a:r>
          </a:p>
        </p:txBody>
      </p:sp>
    </p:spTree>
    <p:extLst>
      <p:ext uri="{BB962C8B-B14F-4D97-AF65-F5344CB8AC3E}">
        <p14:creationId xmlns:p14="http://schemas.microsoft.com/office/powerpoint/2010/main" val="12809288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8B8B-2101-EFAF-9952-194AFBB792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F210BD-FF61-C730-0DF0-AC6EBD36E32C}"/>
              </a:ext>
            </a:extLst>
          </p:cNvPr>
          <p:cNvSpPr>
            <a:spLocks noGrp="1"/>
          </p:cNvSpPr>
          <p:nvPr>
            <p:ph type="title"/>
          </p:nvPr>
        </p:nvSpPr>
        <p:spPr>
          <a:xfrm>
            <a:off x="251519" y="843558"/>
            <a:ext cx="8423557" cy="504056"/>
          </a:xfrm>
        </p:spPr>
        <p:txBody>
          <a:bodyPr/>
          <a:lstStyle/>
          <a:p>
            <a:r>
              <a:rPr lang="en-GB"/>
              <a:t>Green Inland Ports outcomes – Tools, guidelines and strategies</a:t>
            </a:r>
          </a:p>
        </p:txBody>
      </p:sp>
      <p:sp>
        <p:nvSpPr>
          <p:cNvPr id="4" name="Content Placeholder 1">
            <a:extLst>
              <a:ext uri="{FF2B5EF4-FFF2-40B4-BE49-F238E27FC236}">
                <a16:creationId xmlns:a16="http://schemas.microsoft.com/office/drawing/2014/main" id="{E92B4FD0-AD43-D416-2E7D-48F508403EE3}"/>
              </a:ext>
            </a:extLst>
          </p:cNvPr>
          <p:cNvSpPr txBox="1">
            <a:spLocks/>
          </p:cNvSpPr>
          <p:nvPr/>
        </p:nvSpPr>
        <p:spPr>
          <a:xfrm>
            <a:off x="1333451" y="1896863"/>
            <a:ext cx="2977045" cy="692220"/>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US" sz="10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Environmental impacts, energy efficiency and the green transition</a:t>
            </a:r>
          </a:p>
          <a:p>
            <a:pPr marL="171450" marR="0" lvl="0" indent="-171450" algn="l" defTabSz="914400" rtl="0" eaLnBrk="1" fontAlgn="auto" latinLnBrk="0" hangingPunct="1">
              <a:lnSpc>
                <a:spcPct val="90000"/>
              </a:lnSpc>
              <a:spcBef>
                <a:spcPts val="600"/>
              </a:spcBef>
              <a:spcAft>
                <a:spcPts val="0"/>
              </a:spcAft>
              <a:buClr>
                <a:srgbClr val="006592"/>
              </a:buClr>
              <a:buSzTx/>
              <a:buFont typeface="Arial" panose="020B0604020202020204" pitchFamily="34" charset="0"/>
              <a:buChar char="•"/>
              <a:tabLst/>
              <a:defRPr/>
            </a:pPr>
            <a:r>
              <a:rPr kumimoji="0" lang="en-US" sz="1000" b="0" i="0" u="sng"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Port Environmental Impact Calculator</a:t>
            </a:r>
            <a:r>
              <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Calculation tool for environmental impacts</a:t>
            </a:r>
          </a:p>
        </p:txBody>
      </p:sp>
      <p:pic>
        <p:nvPicPr>
          <p:cNvPr id="7" name="Picture 6">
            <a:extLst>
              <a:ext uri="{FF2B5EF4-FFF2-40B4-BE49-F238E27FC236}">
                <a16:creationId xmlns:a16="http://schemas.microsoft.com/office/drawing/2014/main" id="{8D03DA0B-7EB5-64DB-79BD-8C3B005098C3}"/>
              </a:ext>
            </a:extLst>
          </p:cNvPr>
          <p:cNvPicPr>
            <a:picLocks noChangeAspect="1"/>
          </p:cNvPicPr>
          <p:nvPr/>
        </p:nvPicPr>
        <p:blipFill>
          <a:blip r:embed="rId3"/>
          <a:stretch>
            <a:fillRect/>
          </a:stretch>
        </p:blipFill>
        <p:spPr>
          <a:xfrm>
            <a:off x="345304" y="3150483"/>
            <a:ext cx="897342" cy="897342"/>
          </a:xfrm>
          <a:prstGeom prst="rect">
            <a:avLst/>
          </a:prstGeom>
        </p:spPr>
      </p:pic>
      <p:pic>
        <p:nvPicPr>
          <p:cNvPr id="8" name="Picture 7">
            <a:extLst>
              <a:ext uri="{FF2B5EF4-FFF2-40B4-BE49-F238E27FC236}">
                <a16:creationId xmlns:a16="http://schemas.microsoft.com/office/drawing/2014/main" id="{2B23C8CD-FC8C-3A60-6BFA-C1C9F1979868}"/>
              </a:ext>
            </a:extLst>
          </p:cNvPr>
          <p:cNvPicPr>
            <a:picLocks noChangeAspect="1"/>
          </p:cNvPicPr>
          <p:nvPr/>
        </p:nvPicPr>
        <p:blipFill>
          <a:blip r:embed="rId4"/>
          <a:srcRect b="40490"/>
          <a:stretch>
            <a:fillRect/>
          </a:stretch>
        </p:blipFill>
        <p:spPr>
          <a:xfrm>
            <a:off x="345304" y="1794206"/>
            <a:ext cx="898986" cy="897342"/>
          </a:xfrm>
          <a:prstGeom prst="rect">
            <a:avLst/>
          </a:prstGeom>
        </p:spPr>
      </p:pic>
      <p:pic>
        <p:nvPicPr>
          <p:cNvPr id="9" name="Picture 8">
            <a:extLst>
              <a:ext uri="{FF2B5EF4-FFF2-40B4-BE49-F238E27FC236}">
                <a16:creationId xmlns:a16="http://schemas.microsoft.com/office/drawing/2014/main" id="{2E798EAC-000F-D561-74CE-AF325EDB4AE0}"/>
              </a:ext>
            </a:extLst>
          </p:cNvPr>
          <p:cNvPicPr>
            <a:picLocks noChangeAspect="1"/>
          </p:cNvPicPr>
          <p:nvPr/>
        </p:nvPicPr>
        <p:blipFill>
          <a:blip r:embed="rId5"/>
          <a:srcRect t="8967" b="16254"/>
          <a:stretch>
            <a:fillRect/>
          </a:stretch>
        </p:blipFill>
        <p:spPr>
          <a:xfrm>
            <a:off x="4833504" y="1794206"/>
            <a:ext cx="897342" cy="897342"/>
          </a:xfrm>
          <a:prstGeom prst="rect">
            <a:avLst/>
          </a:prstGeom>
        </p:spPr>
      </p:pic>
      <p:sp>
        <p:nvSpPr>
          <p:cNvPr id="10" name="Content Placeholder 1">
            <a:extLst>
              <a:ext uri="{FF2B5EF4-FFF2-40B4-BE49-F238E27FC236}">
                <a16:creationId xmlns:a16="http://schemas.microsoft.com/office/drawing/2014/main" id="{4F8E7A8A-A599-F32C-AE3C-022CF3CF0B4A}"/>
              </a:ext>
            </a:extLst>
          </p:cNvPr>
          <p:cNvSpPr txBox="1">
            <a:spLocks/>
          </p:cNvSpPr>
          <p:nvPr/>
        </p:nvSpPr>
        <p:spPr>
          <a:xfrm>
            <a:off x="5901544" y="1774794"/>
            <a:ext cx="2567355" cy="1219408"/>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US" sz="10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Urban mobility and short-range Inland Waterway Transport</a:t>
            </a:r>
          </a:p>
          <a:p>
            <a:pPr marL="171450" marR="0" lvl="0" indent="-171450" algn="l" defTabSz="914400" rtl="0" eaLnBrk="1" fontAlgn="auto" latinLnBrk="0" hangingPunct="1">
              <a:lnSpc>
                <a:spcPct val="90000"/>
              </a:lnSpc>
              <a:spcBef>
                <a:spcPts val="600"/>
              </a:spcBef>
              <a:spcAft>
                <a:spcPts val="0"/>
              </a:spcAft>
              <a:buClr>
                <a:srgbClr val="006592"/>
              </a:buClr>
              <a:buSzTx/>
              <a:buFont typeface="Arial" panose="020B0604020202020204" pitchFamily="34" charset="0"/>
              <a:buChar char="•"/>
              <a:tabLst/>
              <a:defRPr/>
            </a:pPr>
            <a:r>
              <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Quantified estimation of the roll-out potential for urban and short-range freight IWT and potential impact from modal shift </a:t>
            </a:r>
          </a:p>
        </p:txBody>
      </p:sp>
      <p:sp>
        <p:nvSpPr>
          <p:cNvPr id="11" name="Content Placeholder 1">
            <a:extLst>
              <a:ext uri="{FF2B5EF4-FFF2-40B4-BE49-F238E27FC236}">
                <a16:creationId xmlns:a16="http://schemas.microsoft.com/office/drawing/2014/main" id="{13D7AEF3-2F30-A93F-CB23-3EEF67EEFB1C}"/>
              </a:ext>
            </a:extLst>
          </p:cNvPr>
          <p:cNvSpPr txBox="1">
            <a:spLocks/>
          </p:cNvSpPr>
          <p:nvPr/>
        </p:nvSpPr>
        <p:spPr>
          <a:xfrm>
            <a:off x="1333452" y="2994202"/>
            <a:ext cx="3238548" cy="1209905"/>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US" sz="10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ESMS and pilot implementation of ESMS in selected inland ports</a:t>
            </a:r>
          </a:p>
          <a:p>
            <a:pPr marL="171450" marR="0" lvl="0" indent="-171450" algn="l" defTabSz="914400" rtl="0" eaLnBrk="1" fontAlgn="auto" latinLnBrk="0" hangingPunct="1">
              <a:lnSpc>
                <a:spcPct val="90000"/>
              </a:lnSpc>
              <a:spcBef>
                <a:spcPts val="600"/>
              </a:spcBef>
              <a:spcAft>
                <a:spcPts val="0"/>
              </a:spcAft>
              <a:buClr>
                <a:srgbClr val="006592"/>
              </a:buClr>
              <a:buSzTx/>
              <a:buFont typeface="Arial" panose="020B0604020202020204" pitchFamily="34" charset="0"/>
              <a:buChar char="•"/>
              <a:tabLst/>
              <a:defRPr/>
            </a:pPr>
            <a:r>
              <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Implementation of </a:t>
            </a:r>
            <a:r>
              <a:rPr kumimoji="0" lang="en-US" sz="1000" b="0" i="0" u="sng"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Environmental and Sustainable Management Systems (ESMS)</a:t>
            </a:r>
            <a:r>
              <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a:t>
            </a:r>
          </a:p>
          <a:p>
            <a:pPr marL="48285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Solutions to overcome environmental challenges and reduce environmental impacts</a:t>
            </a:r>
          </a:p>
          <a:p>
            <a:pPr marL="48285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Pathways for sustainable &amp; smart development of inland ports</a:t>
            </a:r>
            <a:endParaRPr kumimoji="0" lang="en-US" sz="10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2" name="Content Placeholder 1">
            <a:extLst>
              <a:ext uri="{FF2B5EF4-FFF2-40B4-BE49-F238E27FC236}">
                <a16:creationId xmlns:a16="http://schemas.microsoft.com/office/drawing/2014/main" id="{CE37ED05-7DD3-8B10-ED2A-A1422EDE6351}"/>
              </a:ext>
            </a:extLst>
          </p:cNvPr>
          <p:cNvSpPr txBox="1">
            <a:spLocks/>
          </p:cNvSpPr>
          <p:nvPr/>
        </p:nvSpPr>
        <p:spPr>
          <a:xfrm>
            <a:off x="5901544" y="2994202"/>
            <a:ext cx="3012833" cy="1407340"/>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t>Digitalisation</a:t>
            </a:r>
            <a:r>
              <a:rPr lang="en-US" b="1"/>
              <a:t> Masterplan for Inland Ports and Terminals</a:t>
            </a:r>
          </a:p>
          <a:p>
            <a:pPr>
              <a:lnSpc>
                <a:spcPct val="100000"/>
              </a:lnSpc>
              <a:spcBef>
                <a:spcPts val="600"/>
              </a:spcBef>
            </a:pPr>
            <a:r>
              <a:rPr lang="en-GB">
                <a:latin typeface="Arial"/>
                <a:cs typeface="Arial"/>
              </a:rPr>
              <a:t>Digitalisation vision for inland ports</a:t>
            </a:r>
          </a:p>
          <a:p>
            <a:pPr>
              <a:lnSpc>
                <a:spcPct val="100000"/>
              </a:lnSpc>
              <a:spcBef>
                <a:spcPts val="600"/>
              </a:spcBef>
            </a:pPr>
            <a:r>
              <a:rPr lang="en-GB">
                <a:latin typeface="Arial"/>
                <a:cs typeface="Arial"/>
              </a:rPr>
              <a:t>Digital Maturity Assessment Tool for inland ports &amp; digitalisation guidelines for improvement of digital readiness, operational efficiency, and environmental sustainability of inland ports</a:t>
            </a:r>
          </a:p>
        </p:txBody>
      </p:sp>
      <p:pic>
        <p:nvPicPr>
          <p:cNvPr id="14" name="Picture 13">
            <a:extLst>
              <a:ext uri="{FF2B5EF4-FFF2-40B4-BE49-F238E27FC236}">
                <a16:creationId xmlns:a16="http://schemas.microsoft.com/office/drawing/2014/main" id="{32453CF6-ADDD-EF55-27CF-D67F976727FD}"/>
              </a:ext>
            </a:extLst>
          </p:cNvPr>
          <p:cNvPicPr>
            <a:picLocks noChangeAspect="1"/>
          </p:cNvPicPr>
          <p:nvPr/>
        </p:nvPicPr>
        <p:blipFill>
          <a:blip r:embed="rId6"/>
          <a:srcRect l="14969" r="18266"/>
          <a:stretch>
            <a:fillRect/>
          </a:stretch>
        </p:blipFill>
        <p:spPr>
          <a:xfrm>
            <a:off x="4833504" y="3150483"/>
            <a:ext cx="898986" cy="897342"/>
          </a:xfrm>
          <a:prstGeom prst="rect">
            <a:avLst/>
          </a:prstGeom>
        </p:spPr>
      </p:pic>
      <p:sp>
        <p:nvSpPr>
          <p:cNvPr id="15" name="TextBox 14">
            <a:extLst>
              <a:ext uri="{FF2B5EF4-FFF2-40B4-BE49-F238E27FC236}">
                <a16:creationId xmlns:a16="http://schemas.microsoft.com/office/drawing/2014/main" id="{72E7073C-3429-C8FF-226F-37CF03328D04}"/>
              </a:ext>
            </a:extLst>
          </p:cNvPr>
          <p:cNvSpPr txBox="1"/>
          <p:nvPr/>
        </p:nvSpPr>
        <p:spPr>
          <a:xfrm>
            <a:off x="1239669" y="1282870"/>
            <a:ext cx="1805359" cy="369332"/>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26 November</a:t>
            </a:r>
          </a:p>
        </p:txBody>
      </p:sp>
      <p:sp>
        <p:nvSpPr>
          <p:cNvPr id="16" name="TextBox 15">
            <a:extLst>
              <a:ext uri="{FF2B5EF4-FFF2-40B4-BE49-F238E27FC236}">
                <a16:creationId xmlns:a16="http://schemas.microsoft.com/office/drawing/2014/main" id="{00642B4C-D6B8-ACEF-943C-761AA827B035}"/>
              </a:ext>
            </a:extLst>
          </p:cNvPr>
          <p:cNvSpPr txBox="1"/>
          <p:nvPr/>
        </p:nvSpPr>
        <p:spPr>
          <a:xfrm>
            <a:off x="5901544" y="1282870"/>
            <a:ext cx="1805359" cy="369332"/>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27 November</a:t>
            </a:r>
          </a:p>
        </p:txBody>
      </p:sp>
    </p:spTree>
    <p:extLst>
      <p:ext uri="{BB962C8B-B14F-4D97-AF65-F5344CB8AC3E}">
        <p14:creationId xmlns:p14="http://schemas.microsoft.com/office/powerpoint/2010/main" val="138016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6D12EE2-FBAF-AA41-7D74-3546AD4502D9}"/>
              </a:ext>
            </a:extLst>
          </p:cNvPr>
          <p:cNvPicPr>
            <a:picLocks noGrp="1" noChangeAspect="1"/>
          </p:cNvPicPr>
          <p:nvPr>
            <p:ph idx="1"/>
          </p:nvPr>
        </p:nvPicPr>
        <p:blipFill>
          <a:blip r:embed="rId2"/>
          <a:stretch>
            <a:fillRect/>
          </a:stretch>
        </p:blipFill>
        <p:spPr>
          <a:xfrm>
            <a:off x="-12005" y="0"/>
            <a:ext cx="9156005" cy="5150252"/>
          </a:xfrm>
        </p:spPr>
      </p:pic>
    </p:spTree>
    <p:extLst>
      <p:ext uri="{BB962C8B-B14F-4D97-AF65-F5344CB8AC3E}">
        <p14:creationId xmlns:p14="http://schemas.microsoft.com/office/powerpoint/2010/main" val="4666430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E8B1B119-AC50-4DA7-8CA4-B9D9BCE16FA9}"/>
              </a:ext>
            </a:extLst>
          </p:cNvPr>
          <p:cNvSpPr>
            <a:spLocks noGrp="1"/>
          </p:cNvSpPr>
          <p:nvPr>
            <p:ph type="ftr" sz="quarter" idx="3"/>
          </p:nvPr>
        </p:nvSpPr>
        <p:spPr bwMode="gray">
          <a:xfrm>
            <a:off x="438686" y="4711981"/>
            <a:ext cx="3086100" cy="273839"/>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9" name="Title 8">
            <a:extLst>
              <a:ext uri="{FF2B5EF4-FFF2-40B4-BE49-F238E27FC236}">
                <a16:creationId xmlns:a16="http://schemas.microsoft.com/office/drawing/2014/main" id="{C7046905-7E01-430B-9FDF-DA302698A295}"/>
              </a:ext>
            </a:extLst>
          </p:cNvPr>
          <p:cNvSpPr>
            <a:spLocks noGrp="1"/>
          </p:cNvSpPr>
          <p:nvPr>
            <p:ph type="title"/>
          </p:nvPr>
        </p:nvSpPr>
        <p:spPr bwMode="gray">
          <a:xfrm>
            <a:off x="1268624" y="552605"/>
            <a:ext cx="6612850" cy="994157"/>
          </a:xfrm>
        </p:spPr>
        <p:txBody>
          <a:bodyPr/>
          <a:lstStyle/>
          <a:p>
            <a:r>
              <a:rPr lang="fr-FR"/>
              <a:t>Efficient &amp; Green </a:t>
            </a:r>
            <a:r>
              <a:rPr lang="fr-FR" b="1"/>
              <a:t>MOBILITY</a:t>
            </a:r>
            <a:endParaRPr lang="en-GB" b="1"/>
          </a:p>
        </p:txBody>
      </p:sp>
      <p:sp>
        <p:nvSpPr>
          <p:cNvPr id="7" name="Content Placeholder 6">
            <a:extLst>
              <a:ext uri="{FF2B5EF4-FFF2-40B4-BE49-F238E27FC236}">
                <a16:creationId xmlns:a16="http://schemas.microsoft.com/office/drawing/2014/main" id="{EA8A2D55-8CD7-4DF7-B6BA-CD06C23E8F49}"/>
              </a:ext>
            </a:extLst>
          </p:cNvPr>
          <p:cNvSpPr>
            <a:spLocks noGrp="1"/>
          </p:cNvSpPr>
          <p:nvPr>
            <p:ph idx="1"/>
          </p:nvPr>
        </p:nvSpPr>
        <p:spPr bwMode="gray">
          <a:xfrm>
            <a:off x="697624" y="3291840"/>
            <a:ext cx="7748752" cy="1495044"/>
          </a:xfrm>
        </p:spPr>
        <p:txBody>
          <a:bodyPr vert="horz" lIns="68580" tIns="34290" rIns="68580" bIns="34290" rtlCol="0" anchor="t">
            <a:normAutofit lnSpcReduction="10000"/>
          </a:bodyPr>
          <a:lstStyle/>
          <a:p>
            <a:r>
              <a:rPr lang="en-GB" sz="2700" b="1">
                <a:latin typeface="PFSquareSansPro-Bold"/>
              </a:rPr>
              <a:t>Green Inland Ports final conference </a:t>
            </a:r>
            <a:r>
              <a:rPr lang="en-GB" sz="2100" b="1">
                <a:latin typeface="PFSquareSansPro-Bold"/>
              </a:rPr>
              <a:t>(Vienna, 26-27.11.25)</a:t>
            </a:r>
          </a:p>
          <a:p>
            <a:r>
              <a:rPr lang="en-GB" sz="2100" b="1">
                <a:latin typeface="PFSquareSansPro-Bold"/>
              </a:rPr>
              <a:t>U</a:t>
            </a:r>
            <a:r>
              <a:rPr lang="en-150" sz="2100" b="1">
                <a:latin typeface="PFSquareSansPro-Bold"/>
              </a:rPr>
              <a:t>rban and short-range IWT</a:t>
            </a:r>
            <a:r>
              <a:rPr lang="en-GB" sz="2100" b="1">
                <a:latin typeface="PFSquareSansPro-Bold"/>
              </a:rPr>
              <a:t> from an Urban Mobility perspective</a:t>
            </a:r>
          </a:p>
          <a:p>
            <a:endParaRPr lang="en-GB" sz="900" b="1">
              <a:latin typeface="PFSquareSansPro-Bold"/>
            </a:endParaRPr>
          </a:p>
          <a:p>
            <a:pPr defTabSz="685800" fontAlgn="base">
              <a:lnSpc>
                <a:spcPct val="80000"/>
              </a:lnSpc>
              <a:spcBef>
                <a:spcPct val="0"/>
              </a:spcBef>
              <a:spcAft>
                <a:spcPct val="0"/>
              </a:spcAft>
              <a:buClr>
                <a:srgbClr val="005BAB"/>
              </a:buClr>
              <a:buSzPct val="400000"/>
              <a:defRPr/>
            </a:pPr>
            <a:r>
              <a:rPr lang="en-GB" sz="1500" b="1">
                <a:solidFill>
                  <a:schemeClr val="tx2">
                    <a:lumMod val="75000"/>
                  </a:schemeClr>
                </a:solidFill>
                <a:latin typeface="Verdana"/>
              </a:rPr>
              <a:t>Josep A. CASANOVAS </a:t>
            </a:r>
            <a:r>
              <a:rPr lang="en-GB" sz="1200" b="1">
                <a:solidFill>
                  <a:schemeClr val="tx2">
                    <a:lumMod val="75000"/>
                  </a:schemeClr>
                </a:solidFill>
                <a:latin typeface="Verdana"/>
              </a:rPr>
              <a:t>– </a:t>
            </a:r>
            <a:r>
              <a:rPr lang="en-GB" sz="1350" b="1">
                <a:solidFill>
                  <a:schemeClr val="tx2">
                    <a:lumMod val="75000"/>
                  </a:schemeClr>
                </a:solidFill>
                <a:latin typeface="Verdana"/>
              </a:rPr>
              <a:t>Principal Administrator</a:t>
            </a:r>
          </a:p>
          <a:p>
            <a:pPr defTabSz="685800" fontAlgn="base">
              <a:lnSpc>
                <a:spcPct val="80000"/>
              </a:lnSpc>
              <a:spcBef>
                <a:spcPct val="0"/>
              </a:spcBef>
              <a:spcAft>
                <a:spcPts val="431"/>
              </a:spcAft>
              <a:buClr>
                <a:srgbClr val="005BAB"/>
              </a:buClr>
              <a:buSzPct val="400000"/>
              <a:defRPr/>
            </a:pPr>
            <a:r>
              <a:rPr lang="en-GB" sz="1350">
                <a:solidFill>
                  <a:schemeClr val="tx2">
                    <a:lumMod val="75000"/>
                  </a:schemeClr>
                </a:solidFill>
                <a:latin typeface="Verdana"/>
              </a:rPr>
              <a:t>DG MOVE, Unit B.3- Innovation and Research, European Commission</a:t>
            </a:r>
            <a:r>
              <a:rPr lang="en-GB" sz="2100" b="1">
                <a:solidFill>
                  <a:schemeClr val="tx2">
                    <a:lumMod val="75000"/>
                  </a:schemeClr>
                </a:solidFill>
                <a:latin typeface="PFSquareSansPro-Bold"/>
              </a:rPr>
              <a:t> </a:t>
            </a:r>
            <a:endParaRPr lang="en-150" sz="2100" b="1">
              <a:solidFill>
                <a:schemeClr val="tx2">
                  <a:lumMod val="75000"/>
                </a:schemeClr>
              </a:solidFill>
              <a:latin typeface="PFSquareSansPro-Bold"/>
            </a:endParaRPr>
          </a:p>
        </p:txBody>
      </p:sp>
      <p:pic>
        <p:nvPicPr>
          <p:cNvPr id="26" name="Graphic 25">
            <a:extLst>
              <a:ext uri="{FF2B5EF4-FFF2-40B4-BE49-F238E27FC236}">
                <a16:creationId xmlns:a16="http://schemas.microsoft.com/office/drawing/2014/main" id="{92232FB8-814B-4749-9FF6-F743FA3834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gray">
          <a:xfrm>
            <a:off x="6898247" y="4671105"/>
            <a:ext cx="1885167" cy="249399"/>
          </a:xfrm>
          <a:prstGeom prst="rect">
            <a:avLst/>
          </a:prstGeom>
        </p:spPr>
      </p:pic>
      <p:pic>
        <p:nvPicPr>
          <p:cNvPr id="14" name="Picture 13">
            <a:extLst>
              <a:ext uri="{FF2B5EF4-FFF2-40B4-BE49-F238E27FC236}">
                <a16:creationId xmlns:a16="http://schemas.microsoft.com/office/drawing/2014/main" id="{C947C309-B41E-FD30-7693-8E9614C60728}"/>
              </a:ext>
            </a:extLst>
          </p:cNvPr>
          <p:cNvPicPr>
            <a:picLocks noChangeAspect="1"/>
          </p:cNvPicPr>
          <p:nvPr/>
        </p:nvPicPr>
        <p:blipFill>
          <a:blip r:embed="rId4"/>
          <a:stretch>
            <a:fillRect/>
          </a:stretch>
        </p:blipFill>
        <p:spPr>
          <a:xfrm>
            <a:off x="1789176" y="552606"/>
            <a:ext cx="5579747" cy="2635896"/>
          </a:xfrm>
          <a:prstGeom prst="rect">
            <a:avLst/>
          </a:prstGeom>
        </p:spPr>
      </p:pic>
    </p:spTree>
    <p:extLst>
      <p:ext uri="{BB962C8B-B14F-4D97-AF65-F5344CB8AC3E}">
        <p14:creationId xmlns:p14="http://schemas.microsoft.com/office/powerpoint/2010/main" val="1362995211"/>
      </p:ext>
    </p:extLst>
  </p:cSld>
  <p:clrMapOvr>
    <a:masterClrMapping/>
  </p:clrMapOvr>
  <p:transition spd="slow">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4" name="Content Placeholder 3"/>
          <p:cNvSpPr>
            <a:spLocks noGrp="1"/>
          </p:cNvSpPr>
          <p:nvPr>
            <p:ph idx="1"/>
          </p:nvPr>
        </p:nvSpPr>
        <p:spPr>
          <a:xfrm>
            <a:off x="233602" y="759608"/>
            <a:ext cx="8116244" cy="3526859"/>
          </a:xfrm>
        </p:spPr>
        <p:txBody>
          <a:bodyPr vert="horz" lIns="68580" tIns="34290" rIns="68580" bIns="34290" rtlCol="0" anchor="t">
            <a:noAutofit/>
          </a:bodyPr>
          <a:lstStyle/>
          <a:p>
            <a:pPr marL="0" indent="0">
              <a:spcBef>
                <a:spcPts val="0"/>
              </a:spcBef>
              <a:spcAft>
                <a:spcPts val="450"/>
              </a:spcAft>
              <a:buNone/>
            </a:pPr>
            <a:r>
              <a:rPr lang="en-US" sz="1350"/>
              <a:t>2007 – Green Paper on Urban Mobility</a:t>
            </a:r>
          </a:p>
          <a:p>
            <a:pPr marL="0" indent="0">
              <a:spcBef>
                <a:spcPts val="0"/>
              </a:spcBef>
              <a:spcAft>
                <a:spcPts val="450"/>
              </a:spcAft>
              <a:buNone/>
            </a:pPr>
            <a:r>
              <a:rPr lang="en-US" sz="1350"/>
              <a:t>2009 – EU Action Plan on Urban Mobility</a:t>
            </a:r>
          </a:p>
          <a:p>
            <a:pPr marL="0" indent="0">
              <a:spcBef>
                <a:spcPts val="0"/>
              </a:spcBef>
              <a:spcAft>
                <a:spcPts val="450"/>
              </a:spcAft>
              <a:buNone/>
            </a:pPr>
            <a:r>
              <a:rPr lang="en-US" sz="1350"/>
              <a:t>2013 – EU Concept for Sustainable Urban Mobility Plan (SUMP) in the Urban Mobility Package</a:t>
            </a:r>
          </a:p>
          <a:p>
            <a:pPr marL="0" indent="0">
              <a:spcBef>
                <a:spcPts val="0"/>
              </a:spcBef>
              <a:spcAft>
                <a:spcPts val="450"/>
              </a:spcAft>
              <a:buNone/>
            </a:pPr>
            <a:r>
              <a:rPr lang="en-US" sz="1350"/>
              <a:t>2015 - </a:t>
            </a:r>
            <a:r>
              <a:rPr lang="en-GB" sz="1350">
                <a:latin typeface="Calibri"/>
                <a:ea typeface="Calibri" panose="020F0502020204030204" pitchFamily="34" charset="0"/>
                <a:cs typeface="Calibri"/>
              </a:rPr>
              <a:t>Luxembourg Cycling Declaration by Transport ministers</a:t>
            </a:r>
            <a:endParaRPr lang="en-US" sz="1350">
              <a:latin typeface="Calibri"/>
              <a:cs typeface="Calibri"/>
            </a:endParaRPr>
          </a:p>
          <a:p>
            <a:pPr marL="0" indent="0">
              <a:spcBef>
                <a:spcPts val="0"/>
              </a:spcBef>
              <a:spcAft>
                <a:spcPts val="450"/>
              </a:spcAft>
              <a:buNone/>
            </a:pPr>
            <a:r>
              <a:rPr lang="en-US" sz="1350"/>
              <a:t>2019 – New version of the SUMP Guidelines (on the process)</a:t>
            </a:r>
          </a:p>
          <a:p>
            <a:pPr marL="0" indent="0">
              <a:spcBef>
                <a:spcPts val="0"/>
              </a:spcBef>
              <a:spcAft>
                <a:spcPts val="450"/>
              </a:spcAft>
              <a:buNone/>
            </a:pPr>
            <a:r>
              <a:rPr lang="en-US" sz="1500" b="1"/>
              <a:t>2021 – New EU Urban Mobility Framework + Proposal for a revised TEN-T Regulation (urban nodes) +    proposed revision of the ITS Directive</a:t>
            </a:r>
          </a:p>
          <a:p>
            <a:pPr marL="0" indent="0">
              <a:spcBef>
                <a:spcPts val="0"/>
              </a:spcBef>
              <a:spcAft>
                <a:spcPts val="450"/>
              </a:spcAft>
              <a:buNone/>
            </a:pPr>
            <a:r>
              <a:rPr lang="en-US" sz="1350"/>
              <a:t>2022 – Reformed Expert Group on Urban Mobility (EGUM)</a:t>
            </a:r>
          </a:p>
          <a:p>
            <a:pPr marL="0" indent="0">
              <a:spcBef>
                <a:spcPts val="0"/>
              </a:spcBef>
              <a:spcAft>
                <a:spcPts val="450"/>
              </a:spcAft>
              <a:buNone/>
            </a:pPr>
            <a:r>
              <a:rPr lang="en-US" sz="1350"/>
              <a:t>2022 – Revision of the Delegated Regulation for the Provision of EU-wide real-time traffic information services</a:t>
            </a:r>
          </a:p>
          <a:p>
            <a:pPr marL="0" indent="0">
              <a:spcBef>
                <a:spcPts val="0"/>
              </a:spcBef>
              <a:spcAft>
                <a:spcPts val="450"/>
              </a:spcAft>
              <a:buNone/>
            </a:pPr>
            <a:r>
              <a:rPr lang="en-US" sz="1350"/>
              <a:t>2023 – Commission Recommendation on National SUMP Support </a:t>
            </a:r>
            <a:r>
              <a:rPr lang="en-US" sz="1350" err="1"/>
              <a:t>Programmes</a:t>
            </a:r>
            <a:endParaRPr lang="en-US" sz="1350"/>
          </a:p>
          <a:p>
            <a:pPr marL="0" indent="0">
              <a:spcBef>
                <a:spcPts val="0"/>
              </a:spcBef>
              <a:spcAft>
                <a:spcPts val="450"/>
              </a:spcAft>
              <a:buNone/>
            </a:pPr>
            <a:r>
              <a:rPr lang="en-US" sz="1350"/>
              <a:t>2023 – Updated EU Concept for SUMPs (included in the Commission Recommendation)</a:t>
            </a:r>
          </a:p>
          <a:p>
            <a:pPr marL="538163" indent="-538163">
              <a:spcBef>
                <a:spcPts val="0"/>
              </a:spcBef>
              <a:spcAft>
                <a:spcPts val="450"/>
              </a:spcAft>
              <a:buNone/>
            </a:pPr>
            <a:r>
              <a:rPr lang="en-US" sz="1350"/>
              <a:t>2023 –</a:t>
            </a:r>
            <a:r>
              <a:rPr lang="en-150" sz="1350"/>
              <a:t> R</a:t>
            </a:r>
            <a:r>
              <a:rPr lang="en-US" sz="1350" err="1"/>
              <a:t>evision</a:t>
            </a:r>
            <a:r>
              <a:rPr lang="en-US" sz="1350"/>
              <a:t> of the Delegated Regulation on multimodal travel information services and creation of a common European Mobility Data Space (EMDS)</a:t>
            </a:r>
          </a:p>
          <a:p>
            <a:pPr marL="0" indent="0">
              <a:spcBef>
                <a:spcPts val="0"/>
              </a:spcBef>
              <a:spcAft>
                <a:spcPts val="450"/>
              </a:spcAft>
              <a:buNone/>
            </a:pPr>
            <a:r>
              <a:rPr lang="fr-BE" sz="1350"/>
              <a:t>2023-2024 – EGUM </a:t>
            </a:r>
            <a:r>
              <a:rPr lang="fr-BE" sz="1350" err="1"/>
              <a:t>delivers</a:t>
            </a:r>
            <a:r>
              <a:rPr lang="fr-BE" sz="1350"/>
              <a:t> </a:t>
            </a:r>
            <a:r>
              <a:rPr lang="fr-BE" sz="1350" err="1"/>
              <a:t>recommendations</a:t>
            </a:r>
            <a:endParaRPr lang="fr-BE" sz="1350"/>
          </a:p>
          <a:p>
            <a:pPr marL="0" indent="0">
              <a:spcBef>
                <a:spcPts val="0"/>
              </a:spcBef>
              <a:spcAft>
                <a:spcPts val="450"/>
              </a:spcAft>
              <a:buNone/>
            </a:pPr>
            <a:r>
              <a:rPr lang="fr-BE" sz="1350"/>
              <a:t>2024 – Inter-</a:t>
            </a:r>
            <a:r>
              <a:rPr lang="fr-BE" sz="1350" err="1"/>
              <a:t>institutional</a:t>
            </a:r>
            <a:r>
              <a:rPr lang="fr-BE" sz="1350"/>
              <a:t> </a:t>
            </a:r>
            <a:r>
              <a:rPr lang="fr-BE" sz="1350" err="1"/>
              <a:t>Cycling</a:t>
            </a:r>
            <a:r>
              <a:rPr lang="fr-BE" sz="1350"/>
              <a:t> </a:t>
            </a:r>
            <a:r>
              <a:rPr lang="fr-BE" sz="1350" err="1"/>
              <a:t>Declaration</a:t>
            </a:r>
            <a:endParaRPr lang="en-150" sz="1350"/>
          </a:p>
          <a:p>
            <a:pPr marL="0" indent="0">
              <a:spcBef>
                <a:spcPts val="0"/>
              </a:spcBef>
              <a:spcAft>
                <a:spcPts val="450"/>
              </a:spcAft>
              <a:buNone/>
            </a:pPr>
            <a:r>
              <a:rPr lang="en-150" sz="1350"/>
              <a:t>2024 – </a:t>
            </a:r>
            <a:r>
              <a:rPr lang="en-150" sz="1350" b="1"/>
              <a:t>Entry into force of the revised TEN-T Regulation</a:t>
            </a:r>
            <a:endParaRPr lang="fr-BE" sz="1350" b="1"/>
          </a:p>
          <a:p>
            <a:pPr marL="0" indent="0">
              <a:spcBef>
                <a:spcPts val="0"/>
              </a:spcBef>
              <a:spcAft>
                <a:spcPts val="450"/>
              </a:spcAft>
              <a:buNone/>
            </a:pPr>
            <a:r>
              <a:rPr lang="fr-BE" sz="1350"/>
              <a:t>2027 – 431 </a:t>
            </a:r>
            <a:r>
              <a:rPr lang="fr-BE" sz="1350" err="1"/>
              <a:t>biggest</a:t>
            </a:r>
            <a:r>
              <a:rPr lang="fr-BE" sz="1350"/>
              <a:t> </a:t>
            </a:r>
            <a:r>
              <a:rPr lang="fr-BE" sz="1350" err="1"/>
              <a:t>urban</a:t>
            </a:r>
            <a:r>
              <a:rPr lang="fr-BE" sz="1350"/>
              <a:t> areas </a:t>
            </a:r>
            <a:r>
              <a:rPr lang="fr-BE" sz="1350" err="1"/>
              <a:t>should</a:t>
            </a:r>
            <a:r>
              <a:rPr lang="fr-BE" sz="1350"/>
              <a:t> have a SUMP and </a:t>
            </a:r>
            <a:r>
              <a:rPr lang="fr-BE" sz="1350" err="1"/>
              <a:t>deliver</a:t>
            </a:r>
            <a:r>
              <a:rPr lang="fr-BE" sz="1350"/>
              <a:t> data </a:t>
            </a:r>
            <a:r>
              <a:rPr lang="fr-BE" sz="1350" err="1"/>
              <a:t>related</a:t>
            </a:r>
            <a:r>
              <a:rPr lang="fr-BE" sz="1350"/>
              <a:t> to </a:t>
            </a:r>
            <a:r>
              <a:rPr lang="fr-BE" sz="1350" err="1"/>
              <a:t>accessibility</a:t>
            </a:r>
            <a:r>
              <a:rPr lang="fr-BE" sz="1350"/>
              <a:t>, </a:t>
            </a:r>
            <a:r>
              <a:rPr lang="fr-BE" sz="1350" err="1"/>
              <a:t>safety</a:t>
            </a:r>
            <a:r>
              <a:rPr lang="fr-BE" sz="1350"/>
              <a:t>, </a:t>
            </a:r>
            <a:r>
              <a:rPr lang="fr-BE" sz="1350" err="1"/>
              <a:t>sustainability</a:t>
            </a:r>
            <a:endParaRPr lang="en-150" sz="1350"/>
          </a:p>
          <a:p>
            <a:pPr marL="0" indent="0">
              <a:spcBef>
                <a:spcPts val="0"/>
              </a:spcBef>
              <a:spcAft>
                <a:spcPts val="450"/>
              </a:spcAft>
              <a:buNone/>
            </a:pPr>
            <a:endParaRPr lang="en-US" sz="1350"/>
          </a:p>
        </p:txBody>
      </p:sp>
      <p:sp>
        <p:nvSpPr>
          <p:cNvPr id="6" name="Text Placeholder 4"/>
          <p:cNvSpPr>
            <a:spLocks noGrp="1"/>
          </p:cNvSpPr>
          <p:nvPr>
            <p:ph type="body" idx="10"/>
          </p:nvPr>
        </p:nvSpPr>
        <p:spPr>
          <a:xfrm>
            <a:off x="233602" y="193287"/>
            <a:ext cx="7545942" cy="617934"/>
          </a:xfrm>
        </p:spPr>
        <p:txBody>
          <a:bodyPr>
            <a:normAutofit/>
          </a:bodyPr>
          <a:lstStyle/>
          <a:p>
            <a:pPr algn="l"/>
            <a:r>
              <a:rPr lang="en-GB" sz="2100">
                <a:latin typeface="+mj-lt"/>
                <a:ea typeface="+mn-lt"/>
                <a:cs typeface="+mn-lt"/>
              </a:rPr>
              <a:t>EU Urban mobility policy – key milestones</a:t>
            </a:r>
          </a:p>
        </p:txBody>
      </p:sp>
      <p:sp>
        <p:nvSpPr>
          <p:cNvPr id="3" name="Arrow: Right 2">
            <a:extLst>
              <a:ext uri="{FF2B5EF4-FFF2-40B4-BE49-F238E27FC236}">
                <a16:creationId xmlns:a16="http://schemas.microsoft.com/office/drawing/2014/main" id="{93D2DF7D-8BAE-45D0-E447-CD7163CCA10A}"/>
              </a:ext>
            </a:extLst>
          </p:cNvPr>
          <p:cNvSpPr/>
          <p:nvPr/>
        </p:nvSpPr>
        <p:spPr>
          <a:xfrm rot="5400000">
            <a:off x="7001680" y="2474573"/>
            <a:ext cx="3182645" cy="681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a:ln>
                <a:noFill/>
              </a:ln>
              <a:solidFill>
                <a:prstClr val="white"/>
              </a:solidFill>
              <a:effectLst/>
              <a:uLnTx/>
              <a:uFillTx/>
              <a:latin typeface="PFSquareSansPro-Regular"/>
              <a:ea typeface="+mn-ea"/>
              <a:cs typeface="+mn-cs"/>
            </a:endParaRPr>
          </a:p>
        </p:txBody>
      </p:sp>
      <p:sp>
        <p:nvSpPr>
          <p:cNvPr id="5" name="TextBox 4">
            <a:extLst>
              <a:ext uri="{FF2B5EF4-FFF2-40B4-BE49-F238E27FC236}">
                <a16:creationId xmlns:a16="http://schemas.microsoft.com/office/drawing/2014/main" id="{04CD2AEB-0AC1-D6C5-7483-398778A82F55}"/>
              </a:ext>
            </a:extLst>
          </p:cNvPr>
          <p:cNvSpPr txBox="1"/>
          <p:nvPr/>
        </p:nvSpPr>
        <p:spPr>
          <a:xfrm>
            <a:off x="8431974" y="988570"/>
            <a:ext cx="392415" cy="3029348"/>
          </a:xfrm>
          <a:prstGeom prst="rect">
            <a:avLst/>
          </a:prstGeom>
          <a:noFill/>
        </p:spPr>
        <p:txBody>
          <a:bodyPr vert="vert270"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350" b="0" i="0" u="none" strike="noStrike" kern="1200" cap="none" spc="0" normalizeH="0" baseline="0" noProof="0" err="1">
                <a:ln>
                  <a:noFill/>
                </a:ln>
                <a:solidFill>
                  <a:srgbClr val="FFFF00"/>
                </a:solidFill>
                <a:effectLst/>
                <a:uLnTx/>
                <a:uFillTx/>
                <a:latin typeface="PFSquareSansPro-Regular"/>
                <a:ea typeface="+mn-ea"/>
                <a:cs typeface="+mn-cs"/>
              </a:rPr>
              <a:t>Evolution</a:t>
            </a:r>
            <a:r>
              <a:rPr kumimoji="0" lang="fr-BE" sz="1350" b="0" i="0" u="none" strike="noStrike" kern="1200" cap="none" spc="0" normalizeH="0" baseline="0" noProof="0">
                <a:ln>
                  <a:noFill/>
                </a:ln>
                <a:solidFill>
                  <a:srgbClr val="FFFF00"/>
                </a:solidFill>
                <a:effectLst/>
                <a:uLnTx/>
                <a:uFillTx/>
                <a:latin typeface="PFSquareSansPro-Regular"/>
                <a:ea typeface="+mn-ea"/>
                <a:cs typeface="+mn-cs"/>
              </a:rPr>
              <a:t> of </a:t>
            </a:r>
            <a:r>
              <a:rPr kumimoji="0" lang="fr-BE" sz="1350" b="0" i="0" u="none" strike="noStrike" kern="1200" cap="none" spc="0" normalizeH="0" baseline="0" noProof="0" err="1">
                <a:ln>
                  <a:noFill/>
                </a:ln>
                <a:solidFill>
                  <a:srgbClr val="FFFF00"/>
                </a:solidFill>
                <a:effectLst/>
                <a:uLnTx/>
                <a:uFillTx/>
                <a:latin typeface="PFSquareSansPro-Regular"/>
                <a:ea typeface="+mn-ea"/>
                <a:cs typeface="+mn-cs"/>
              </a:rPr>
              <a:t>Response</a:t>
            </a:r>
            <a:r>
              <a:rPr kumimoji="0" lang="fr-BE" sz="1350" b="0" i="0" u="none" strike="noStrike" kern="1200" cap="none" spc="0" normalizeH="0" baseline="0" noProof="0">
                <a:ln>
                  <a:noFill/>
                </a:ln>
                <a:solidFill>
                  <a:srgbClr val="FFFF00"/>
                </a:solidFill>
                <a:effectLst/>
                <a:uLnTx/>
                <a:uFillTx/>
                <a:latin typeface="PFSquareSansPro-Regular"/>
                <a:ea typeface="+mn-ea"/>
                <a:cs typeface="+mn-cs"/>
              </a:rPr>
              <a:t> Framework</a:t>
            </a:r>
            <a:endParaRPr kumimoji="0" lang="en-IE" sz="1350" b="0" i="0" u="none" strike="noStrike" kern="1200" cap="none" spc="0" normalizeH="0" baseline="0" noProof="0">
              <a:ln>
                <a:noFill/>
              </a:ln>
              <a:solidFill>
                <a:srgbClr val="FFFF00"/>
              </a:solidFill>
              <a:effectLst/>
              <a:uLnTx/>
              <a:uFillTx/>
              <a:latin typeface="PFSquareSansPro-Regular"/>
              <a:ea typeface="+mn-ea"/>
              <a:cs typeface="+mn-cs"/>
            </a:endParaRPr>
          </a:p>
        </p:txBody>
      </p:sp>
    </p:spTree>
    <p:extLst>
      <p:ext uri="{BB962C8B-B14F-4D97-AF65-F5344CB8AC3E}">
        <p14:creationId xmlns:p14="http://schemas.microsoft.com/office/powerpoint/2010/main" val="165265800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5FF7460-770E-2240-A35B-AE7CEFB3D32D}"/>
              </a:ext>
            </a:extLst>
          </p:cNvPr>
          <p:cNvSpPr>
            <a:spLocks noGrp="1"/>
          </p:cNvSpPr>
          <p:nvPr>
            <p:ph type="title"/>
          </p:nvPr>
        </p:nvSpPr>
        <p:spPr>
          <a:xfrm>
            <a:off x="628650" y="273845"/>
            <a:ext cx="7886700" cy="806811"/>
          </a:xfrm>
        </p:spPr>
        <p:txBody>
          <a:bodyPr/>
          <a:lstStyle/>
          <a:p>
            <a:r>
              <a:rPr lang="nl-NL" b="1">
                <a:solidFill>
                  <a:srgbClr val="003047"/>
                </a:solidFill>
              </a:rPr>
              <a:t>EBU Members</a:t>
            </a:r>
          </a:p>
        </p:txBody>
      </p:sp>
      <p:sp>
        <p:nvSpPr>
          <p:cNvPr id="7" name="Tijdelijke aanduiding voor inhoud 6">
            <a:extLst>
              <a:ext uri="{FF2B5EF4-FFF2-40B4-BE49-F238E27FC236}">
                <a16:creationId xmlns:a16="http://schemas.microsoft.com/office/drawing/2014/main" id="{3F0EB875-7DE5-F440-8960-C7A0D710F357}"/>
              </a:ext>
            </a:extLst>
          </p:cNvPr>
          <p:cNvSpPr>
            <a:spLocks noGrp="1"/>
          </p:cNvSpPr>
          <p:nvPr>
            <p:ph idx="1"/>
          </p:nvPr>
        </p:nvSpPr>
        <p:spPr/>
        <p:txBody>
          <a:bodyPr>
            <a:noAutofit/>
          </a:bodyPr>
          <a:lstStyle/>
          <a:p>
            <a:pPr>
              <a:lnSpc>
                <a:spcPts val="1110"/>
              </a:lnSpc>
            </a:pPr>
            <a:r>
              <a:rPr lang="nl-NL" sz="1350"/>
              <a:t>Koninklijke Binnenvaart Nederland KBN (NL)</a:t>
            </a:r>
          </a:p>
          <a:p>
            <a:pPr>
              <a:lnSpc>
                <a:spcPts val="1110"/>
              </a:lnSpc>
            </a:pPr>
            <a:r>
              <a:rPr lang="nl-NL" sz="1350" err="1"/>
              <a:t>Entreprises</a:t>
            </a:r>
            <a:r>
              <a:rPr lang="nl-NL" sz="1350"/>
              <a:t> </a:t>
            </a:r>
            <a:r>
              <a:rPr lang="nl-NL" sz="1350" err="1"/>
              <a:t>fluviales</a:t>
            </a:r>
            <a:r>
              <a:rPr lang="nl-NL" sz="1350"/>
              <a:t> de France E2F (F)</a:t>
            </a:r>
          </a:p>
          <a:p>
            <a:pPr>
              <a:lnSpc>
                <a:spcPts val="1110"/>
              </a:lnSpc>
            </a:pPr>
            <a:r>
              <a:rPr lang="nl-NL" sz="1350" err="1"/>
              <a:t>Bundesverband</a:t>
            </a:r>
            <a:r>
              <a:rPr lang="nl-NL" sz="1350"/>
              <a:t> der </a:t>
            </a:r>
            <a:r>
              <a:rPr lang="nl-NL" sz="1350" err="1"/>
              <a:t>Deutschen</a:t>
            </a:r>
            <a:r>
              <a:rPr lang="nl-NL" sz="1350"/>
              <a:t> </a:t>
            </a:r>
            <a:r>
              <a:rPr lang="nl-NL" sz="1350" err="1"/>
              <a:t>Binnenschifffahrt</a:t>
            </a:r>
            <a:r>
              <a:rPr lang="nl-NL" sz="1350"/>
              <a:t> BDB </a:t>
            </a:r>
            <a:r>
              <a:rPr lang="nl-NL" sz="1350" err="1"/>
              <a:t>e.V.</a:t>
            </a:r>
            <a:r>
              <a:rPr lang="nl-NL" sz="1350"/>
              <a:t> (D) </a:t>
            </a:r>
          </a:p>
          <a:p>
            <a:pPr>
              <a:lnSpc>
                <a:spcPts val="1110"/>
              </a:lnSpc>
            </a:pPr>
            <a:r>
              <a:rPr lang="nl-NL" sz="1350"/>
              <a:t>Unie der Continentale Vaart V.Z.W. UCV  (B)</a:t>
            </a:r>
          </a:p>
          <a:p>
            <a:pPr>
              <a:lnSpc>
                <a:spcPts val="1110"/>
              </a:lnSpc>
            </a:pPr>
            <a:r>
              <a:rPr lang="nl-NL" sz="1350"/>
              <a:t>Schweiz. </a:t>
            </a:r>
            <a:r>
              <a:rPr lang="nl-NL" sz="1350" err="1"/>
              <a:t>Vereinigung</a:t>
            </a:r>
            <a:r>
              <a:rPr lang="nl-NL" sz="1350"/>
              <a:t> </a:t>
            </a:r>
            <a:r>
              <a:rPr lang="nl-NL" sz="1350" err="1"/>
              <a:t>für</a:t>
            </a:r>
            <a:r>
              <a:rPr lang="nl-NL" sz="1350"/>
              <a:t> </a:t>
            </a:r>
            <a:r>
              <a:rPr lang="nl-NL" sz="1350" err="1"/>
              <a:t>Schiffahrt</a:t>
            </a:r>
            <a:r>
              <a:rPr lang="nl-NL" sz="1350"/>
              <a:t> </a:t>
            </a:r>
            <a:r>
              <a:rPr lang="nl-NL" sz="1350" err="1"/>
              <a:t>und</a:t>
            </a:r>
            <a:r>
              <a:rPr lang="nl-NL" sz="1350"/>
              <a:t> </a:t>
            </a:r>
            <a:r>
              <a:rPr lang="nl-NL" sz="1350" err="1"/>
              <a:t>Hafenwirtschaft</a:t>
            </a:r>
            <a:r>
              <a:rPr lang="nl-NL" sz="1350"/>
              <a:t> SVS, (CH)</a:t>
            </a:r>
          </a:p>
          <a:p>
            <a:pPr>
              <a:lnSpc>
                <a:spcPts val="1110"/>
              </a:lnSpc>
            </a:pPr>
            <a:r>
              <a:rPr lang="nl-NL" sz="1350"/>
              <a:t>WKÖ “Die </a:t>
            </a:r>
            <a:r>
              <a:rPr lang="nl-NL" sz="1350" err="1"/>
              <a:t>Schifffahrt</a:t>
            </a:r>
            <a:r>
              <a:rPr lang="nl-NL" sz="1350"/>
              <a:t>” (A)</a:t>
            </a:r>
          </a:p>
          <a:p>
            <a:pPr>
              <a:lnSpc>
                <a:spcPts val="1110"/>
              </a:lnSpc>
            </a:pPr>
            <a:r>
              <a:rPr lang="nl-NL" sz="1350"/>
              <a:t>FEDIL </a:t>
            </a:r>
            <a:r>
              <a:rPr lang="nl-NL" sz="1350" err="1"/>
              <a:t>Barging</a:t>
            </a:r>
            <a:r>
              <a:rPr lang="nl-NL" sz="1350"/>
              <a:t> (LUX) </a:t>
            </a:r>
          </a:p>
          <a:p>
            <a:pPr>
              <a:lnSpc>
                <a:spcPts val="1110"/>
              </a:lnSpc>
            </a:pPr>
            <a:r>
              <a:rPr lang="nl-NL" sz="1350"/>
              <a:t>AAOPF (RO) </a:t>
            </a:r>
          </a:p>
          <a:p>
            <a:pPr>
              <a:lnSpc>
                <a:spcPts val="1110"/>
              </a:lnSpc>
            </a:pPr>
            <a:r>
              <a:rPr lang="nl-NL" sz="1350"/>
              <a:t>IGRC (</a:t>
            </a:r>
            <a:r>
              <a:rPr lang="nl-NL" sz="1350" err="1"/>
              <a:t>corresponding</a:t>
            </a:r>
            <a:r>
              <a:rPr lang="nl-NL" sz="1350"/>
              <a:t>) (CH)</a:t>
            </a:r>
          </a:p>
          <a:p>
            <a:pPr>
              <a:lnSpc>
                <a:spcPts val="1110"/>
              </a:lnSpc>
            </a:pPr>
            <a:r>
              <a:rPr lang="nl-NL" sz="1350"/>
              <a:t>BFBT (</a:t>
            </a:r>
            <a:r>
              <a:rPr lang="nl-NL" sz="1350" err="1"/>
              <a:t>corresponding</a:t>
            </a:r>
            <a:r>
              <a:rPr lang="nl-NL" sz="1350"/>
              <a:t>) (B)</a:t>
            </a:r>
          </a:p>
          <a:p>
            <a:pPr>
              <a:lnSpc>
                <a:spcPts val="1110"/>
              </a:lnSpc>
            </a:pPr>
            <a:r>
              <a:rPr lang="nl-NL" sz="1350"/>
              <a:t>Vereniging van Waterbouwers (</a:t>
            </a:r>
            <a:r>
              <a:rPr lang="nl-NL" sz="1350" err="1"/>
              <a:t>corresponding</a:t>
            </a:r>
            <a:r>
              <a:rPr lang="nl-NL" sz="1350"/>
              <a:t>) (NL)</a:t>
            </a:r>
          </a:p>
          <a:p>
            <a:pPr>
              <a:lnSpc>
                <a:spcPts val="1110"/>
              </a:lnSpc>
            </a:pPr>
            <a:r>
              <a:rPr lang="nl-NL" sz="1350"/>
              <a:t>ATENA, </a:t>
            </a:r>
            <a:r>
              <a:rPr lang="nl-NL" sz="1350" err="1"/>
              <a:t>Italian</a:t>
            </a:r>
            <a:r>
              <a:rPr lang="nl-NL" sz="1350"/>
              <a:t> </a:t>
            </a:r>
            <a:r>
              <a:rPr lang="nl-NL" sz="1350" err="1"/>
              <a:t>naval</a:t>
            </a:r>
            <a:r>
              <a:rPr lang="nl-NL" sz="1350"/>
              <a:t> </a:t>
            </a:r>
            <a:r>
              <a:rPr lang="nl-NL" sz="1350" err="1"/>
              <a:t>industry</a:t>
            </a:r>
            <a:r>
              <a:rPr lang="nl-NL" sz="1350"/>
              <a:t> (I)</a:t>
            </a:r>
          </a:p>
          <a:p>
            <a:pPr>
              <a:lnSpc>
                <a:spcPts val="1110"/>
              </a:lnSpc>
            </a:pPr>
            <a:r>
              <a:rPr lang="nl-NL" sz="1350"/>
              <a:t>KOTUG International (</a:t>
            </a:r>
            <a:r>
              <a:rPr lang="nl-NL" sz="1350" err="1"/>
              <a:t>corresponding</a:t>
            </a:r>
            <a:r>
              <a:rPr lang="nl-NL" sz="1350"/>
              <a:t>) (NL)</a:t>
            </a:r>
          </a:p>
          <a:p>
            <a:pPr>
              <a:lnSpc>
                <a:spcPts val="1110"/>
              </a:lnSpc>
            </a:pPr>
            <a:r>
              <a:rPr lang="nl-NL" sz="1350"/>
              <a:t>ZMS Zeeland Maritime Services (</a:t>
            </a:r>
            <a:r>
              <a:rPr lang="nl-NL" sz="1350" err="1"/>
              <a:t>corresponding</a:t>
            </a:r>
            <a:r>
              <a:rPr lang="nl-NL" sz="1350"/>
              <a:t>) (NL)</a:t>
            </a:r>
          </a:p>
        </p:txBody>
      </p:sp>
    </p:spTree>
    <p:extLst>
      <p:ext uri="{BB962C8B-B14F-4D97-AF65-F5344CB8AC3E}">
        <p14:creationId xmlns:p14="http://schemas.microsoft.com/office/powerpoint/2010/main" val="5990385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219A1-06D6-4B9F-8D3E-61269F21DC8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FF7BD6-5AE2-4CD4-876C-95DA5D90AC7E}"/>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6" name="Title 5">
            <a:extLst>
              <a:ext uri="{FF2B5EF4-FFF2-40B4-BE49-F238E27FC236}">
                <a16:creationId xmlns:a16="http://schemas.microsoft.com/office/drawing/2014/main" id="{3A808B2A-C3EB-F9E2-6853-2F8DC3F9BCA7}"/>
              </a:ext>
            </a:extLst>
          </p:cNvPr>
          <p:cNvSpPr>
            <a:spLocks noGrp="1"/>
          </p:cNvSpPr>
          <p:nvPr>
            <p:ph type="title"/>
          </p:nvPr>
        </p:nvSpPr>
        <p:spPr>
          <a:xfrm>
            <a:off x="233172" y="612782"/>
            <a:ext cx="8116156" cy="994172"/>
          </a:xfrm>
        </p:spPr>
        <p:txBody>
          <a:bodyPr>
            <a:normAutofit/>
          </a:bodyPr>
          <a:lstStyle/>
          <a:p>
            <a:r>
              <a:rPr lang="en-US" sz="2100" b="1">
                <a:solidFill>
                  <a:srgbClr val="EC7404"/>
                </a:solidFill>
              </a:rPr>
              <a:t>The new EU Urban Mobility Framework (from 2021)</a:t>
            </a:r>
            <a:r>
              <a:rPr lang="pl-PL" sz="2100" b="1">
                <a:solidFill>
                  <a:srgbClr val="EC7404"/>
                </a:solidFill>
                <a:latin typeface="PFSquareSansPro-Bold"/>
              </a:rPr>
              <a:t> </a:t>
            </a:r>
            <a:br>
              <a:rPr lang="fr-BE" sz="2100" b="1">
                <a:latin typeface="PFSquareSansPro-Bold" panose="02000800000000020004" pitchFamily="50" charset="0"/>
              </a:rPr>
            </a:br>
            <a:r>
              <a:rPr lang="fr-BE" sz="2100" b="1">
                <a:solidFill>
                  <a:srgbClr val="EC7404"/>
                </a:solidFill>
              </a:rPr>
              <a:t>Building blocks</a:t>
            </a:r>
            <a:br>
              <a:rPr lang="en-GB" sz="2100" b="1"/>
            </a:br>
            <a:endParaRPr lang="en-GB" sz="2100" b="1"/>
          </a:p>
        </p:txBody>
      </p:sp>
      <p:graphicFrame>
        <p:nvGraphicFramePr>
          <p:cNvPr id="2" name="Content Placeholder 1">
            <a:extLst>
              <a:ext uri="{FF2B5EF4-FFF2-40B4-BE49-F238E27FC236}">
                <a16:creationId xmlns:a16="http://schemas.microsoft.com/office/drawing/2014/main" id="{17D256EF-8CFB-ACC9-1DAD-63836A51D628}"/>
              </a:ext>
            </a:extLst>
          </p:cNvPr>
          <p:cNvGraphicFramePr>
            <a:graphicFrameLocks noGrp="1"/>
          </p:cNvGraphicFramePr>
          <p:nvPr>
            <p:ph idx="1"/>
          </p:nvPr>
        </p:nvGraphicFramePr>
        <p:xfrm>
          <a:off x="1293835" y="1524620"/>
          <a:ext cx="7770019" cy="2897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9826399"/>
      </p:ext>
    </p:extLst>
  </p:cSld>
  <p:clrMapOvr>
    <a:masterClrMapping/>
  </p:clrMapOvr>
  <p:transition spd="slow">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35546-FF0D-0506-71F9-823DABAE6B3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2D6DEF-06D8-18C7-60AC-DFCF16AC1A92}"/>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6" name="Content Placeholder 5">
            <a:extLst>
              <a:ext uri="{FF2B5EF4-FFF2-40B4-BE49-F238E27FC236}">
                <a16:creationId xmlns:a16="http://schemas.microsoft.com/office/drawing/2014/main" id="{8CA3191D-0725-AA33-C4D7-0B81330DD81A}"/>
              </a:ext>
            </a:extLst>
          </p:cNvPr>
          <p:cNvSpPr>
            <a:spLocks noGrp="1"/>
          </p:cNvSpPr>
          <p:nvPr>
            <p:ph idx="1"/>
          </p:nvPr>
        </p:nvSpPr>
        <p:spPr>
          <a:xfrm>
            <a:off x="439025" y="1368454"/>
            <a:ext cx="7769555" cy="3376985"/>
          </a:xfrm>
        </p:spPr>
        <p:txBody>
          <a:bodyPr vert="horz" lIns="68580" tIns="34290" rIns="68580" bIns="34290" rtlCol="0" anchor="t">
            <a:normAutofit lnSpcReduction="10000"/>
          </a:bodyPr>
          <a:lstStyle/>
          <a:p>
            <a:pPr marL="271939" indent="-271939"/>
            <a:r>
              <a:rPr lang="fr-BE" sz="1875">
                <a:ea typeface="+mn-lt"/>
                <a:cs typeface="+mn-lt"/>
              </a:rPr>
              <a:t>Clear </a:t>
            </a:r>
            <a:r>
              <a:rPr lang="fr-BE" sz="1875" err="1">
                <a:ea typeface="+mn-lt"/>
                <a:cs typeface="+mn-lt"/>
              </a:rPr>
              <a:t>priority</a:t>
            </a:r>
            <a:r>
              <a:rPr lang="fr-BE" sz="1875">
                <a:ea typeface="+mn-lt"/>
                <a:cs typeface="+mn-lt"/>
              </a:rPr>
              <a:t> on </a:t>
            </a:r>
            <a:r>
              <a:rPr lang="fr-BE" sz="1875" b="1">
                <a:ea typeface="+mn-lt"/>
                <a:cs typeface="+mn-lt"/>
              </a:rPr>
              <a:t>public transport</a:t>
            </a:r>
            <a:r>
              <a:rPr lang="fr-BE" sz="1875">
                <a:ea typeface="+mn-lt"/>
                <a:cs typeface="+mn-lt"/>
              </a:rPr>
              <a:t>, </a:t>
            </a:r>
            <a:r>
              <a:rPr lang="fr-BE" sz="1875" err="1">
                <a:ea typeface="+mn-lt"/>
                <a:cs typeface="+mn-lt"/>
              </a:rPr>
              <a:t>walking</a:t>
            </a:r>
            <a:r>
              <a:rPr lang="fr-BE" sz="1875">
                <a:ea typeface="+mn-lt"/>
                <a:cs typeface="+mn-lt"/>
              </a:rPr>
              <a:t> and </a:t>
            </a:r>
            <a:r>
              <a:rPr lang="fr-BE" sz="1875" err="1">
                <a:ea typeface="+mn-lt"/>
                <a:cs typeface="+mn-lt"/>
              </a:rPr>
              <a:t>cycling</a:t>
            </a:r>
            <a:r>
              <a:rPr lang="fr-BE" sz="1875">
                <a:ea typeface="+mn-lt"/>
                <a:cs typeface="+mn-lt"/>
              </a:rPr>
              <a:t>, as </a:t>
            </a:r>
            <a:r>
              <a:rPr lang="fr-BE" sz="1875" err="1">
                <a:ea typeface="+mn-lt"/>
                <a:cs typeface="+mn-lt"/>
              </a:rPr>
              <a:t>well</a:t>
            </a:r>
            <a:r>
              <a:rPr lang="fr-BE" sz="1875">
                <a:ea typeface="+mn-lt"/>
                <a:cs typeface="+mn-lt"/>
              </a:rPr>
              <a:t> as </a:t>
            </a:r>
            <a:r>
              <a:rPr lang="fr-BE" sz="1875" err="1">
                <a:ea typeface="+mn-lt"/>
                <a:cs typeface="+mn-lt"/>
              </a:rPr>
              <a:t>connected</a:t>
            </a:r>
            <a:r>
              <a:rPr lang="fr-BE" sz="1875">
                <a:ea typeface="+mn-lt"/>
                <a:cs typeface="+mn-lt"/>
              </a:rPr>
              <a:t>, </a:t>
            </a:r>
            <a:r>
              <a:rPr lang="fr-BE" sz="1875" err="1">
                <a:ea typeface="+mn-lt"/>
                <a:cs typeface="+mn-lt"/>
              </a:rPr>
              <a:t>shared</a:t>
            </a:r>
            <a:r>
              <a:rPr lang="fr-BE" sz="1875">
                <a:ea typeface="+mn-lt"/>
                <a:cs typeface="+mn-lt"/>
              </a:rPr>
              <a:t> </a:t>
            </a:r>
            <a:r>
              <a:rPr lang="fr-BE" sz="1875" err="1">
                <a:ea typeface="+mn-lt"/>
                <a:cs typeface="+mn-lt"/>
              </a:rPr>
              <a:t>mobility</a:t>
            </a:r>
            <a:r>
              <a:rPr lang="fr-BE" sz="1875">
                <a:ea typeface="+mn-lt"/>
                <a:cs typeface="+mn-lt"/>
              </a:rPr>
              <a:t> services – public transport as </a:t>
            </a:r>
            <a:r>
              <a:rPr lang="fr-BE" sz="1875" b="1">
                <a:ea typeface="+mn-lt"/>
                <a:cs typeface="+mn-lt"/>
              </a:rPr>
              <a:t>backbone</a:t>
            </a:r>
            <a:r>
              <a:rPr lang="fr-BE" sz="1875">
                <a:ea typeface="+mn-lt"/>
                <a:cs typeface="+mn-lt"/>
              </a:rPr>
              <a:t> of </a:t>
            </a:r>
            <a:r>
              <a:rPr lang="fr-BE" sz="1875" err="1">
                <a:ea typeface="+mn-lt"/>
                <a:cs typeface="+mn-lt"/>
              </a:rPr>
              <a:t>urban</a:t>
            </a:r>
            <a:r>
              <a:rPr lang="fr-BE" sz="1875">
                <a:ea typeface="+mn-lt"/>
                <a:cs typeface="+mn-lt"/>
              </a:rPr>
              <a:t> </a:t>
            </a:r>
            <a:r>
              <a:rPr lang="fr-BE" sz="1875" err="1">
                <a:ea typeface="+mn-lt"/>
                <a:cs typeface="+mn-lt"/>
              </a:rPr>
              <a:t>mobility</a:t>
            </a:r>
            <a:endParaRPr lang="fr-BE" sz="1875">
              <a:ea typeface="+mn-lt"/>
              <a:cs typeface="+mn-lt"/>
            </a:endParaRPr>
          </a:p>
          <a:p>
            <a:pPr marL="271939" indent="-271939"/>
            <a:r>
              <a:rPr lang="fr-BE" sz="1875">
                <a:ea typeface="+mn-lt"/>
                <a:cs typeface="+mn-lt"/>
              </a:rPr>
              <a:t> </a:t>
            </a:r>
            <a:r>
              <a:rPr lang="fr-BE" sz="1875" err="1">
                <a:ea typeface="+mn-lt"/>
                <a:cs typeface="+mn-lt"/>
              </a:rPr>
              <a:t>Reinforced</a:t>
            </a:r>
            <a:r>
              <a:rPr lang="fr-BE" sz="1875">
                <a:ea typeface="+mn-lt"/>
                <a:cs typeface="+mn-lt"/>
              </a:rPr>
              <a:t> </a:t>
            </a:r>
            <a:r>
              <a:rPr lang="fr-BE" sz="1875" err="1">
                <a:ea typeface="+mn-lt"/>
                <a:cs typeface="+mn-lt"/>
              </a:rPr>
              <a:t>approach</a:t>
            </a:r>
            <a:r>
              <a:rPr lang="fr-BE" sz="1875">
                <a:ea typeface="+mn-lt"/>
                <a:cs typeface="+mn-lt"/>
              </a:rPr>
              <a:t> to TEN-T </a:t>
            </a:r>
            <a:r>
              <a:rPr lang="fr-BE" sz="1875" err="1">
                <a:ea typeface="+mn-lt"/>
                <a:cs typeface="+mn-lt"/>
              </a:rPr>
              <a:t>urban</a:t>
            </a:r>
            <a:r>
              <a:rPr lang="fr-BE" sz="1875">
                <a:ea typeface="+mn-lt"/>
                <a:cs typeface="+mn-lt"/>
              </a:rPr>
              <a:t> </a:t>
            </a:r>
            <a:r>
              <a:rPr lang="fr-BE" sz="1875" err="1">
                <a:ea typeface="+mn-lt"/>
                <a:cs typeface="+mn-lt"/>
              </a:rPr>
              <a:t>nodes</a:t>
            </a:r>
            <a:endParaRPr lang="fr-BE" sz="1875">
              <a:ea typeface="+mn-lt"/>
              <a:cs typeface="+mn-lt"/>
            </a:endParaRPr>
          </a:p>
          <a:p>
            <a:pPr marL="982504" lvl="2" indent="-257175">
              <a:buFont typeface="Courier New" panose="020B0604020202020204" pitchFamily="34" charset="0"/>
              <a:buChar char="o"/>
            </a:pPr>
            <a:r>
              <a:rPr lang="fr-BE" sz="1575">
                <a:solidFill>
                  <a:srgbClr val="164292"/>
                </a:solidFill>
                <a:ea typeface="+mn-lt"/>
                <a:cs typeface="+mn-lt"/>
              </a:rPr>
              <a:t>Need for </a:t>
            </a:r>
            <a:r>
              <a:rPr lang="fr-BE" sz="1575" err="1">
                <a:solidFill>
                  <a:srgbClr val="164292"/>
                </a:solidFill>
                <a:ea typeface="+mn-lt"/>
                <a:cs typeface="+mn-lt"/>
              </a:rPr>
              <a:t>suitable</a:t>
            </a:r>
            <a:r>
              <a:rPr lang="fr-BE" sz="1575">
                <a:solidFill>
                  <a:srgbClr val="164292"/>
                </a:solidFill>
                <a:ea typeface="+mn-lt"/>
                <a:cs typeface="+mn-lt"/>
              </a:rPr>
              <a:t> infrastructure: e.g. </a:t>
            </a:r>
            <a:r>
              <a:rPr lang="fr-BE" sz="1575" b="1">
                <a:solidFill>
                  <a:srgbClr val="164292"/>
                </a:solidFill>
                <a:ea typeface="+mn-lt"/>
                <a:cs typeface="+mn-lt"/>
              </a:rPr>
              <a:t>Multimodal hubs</a:t>
            </a:r>
            <a:r>
              <a:rPr lang="fr-BE" sz="1575">
                <a:solidFill>
                  <a:srgbClr val="164292"/>
                </a:solidFill>
                <a:ea typeface="+mn-lt"/>
                <a:cs typeface="+mn-lt"/>
              </a:rPr>
              <a:t> </a:t>
            </a:r>
            <a:r>
              <a:rPr lang="fr-BE" sz="1575" err="1">
                <a:solidFill>
                  <a:srgbClr val="164292"/>
                </a:solidFill>
                <a:ea typeface="+mn-lt"/>
                <a:cs typeface="+mn-lt"/>
              </a:rPr>
              <a:t>effectively</a:t>
            </a:r>
            <a:r>
              <a:rPr lang="fr-BE" sz="1575">
                <a:solidFill>
                  <a:srgbClr val="164292"/>
                </a:solidFill>
                <a:ea typeface="+mn-lt"/>
                <a:cs typeface="+mn-lt"/>
              </a:rPr>
              <a:t> </a:t>
            </a:r>
            <a:r>
              <a:rPr lang="fr-BE" sz="1575" err="1">
                <a:solidFill>
                  <a:srgbClr val="164292"/>
                </a:solidFill>
                <a:ea typeface="+mn-lt"/>
                <a:cs typeface="+mn-lt"/>
              </a:rPr>
              <a:t>interconnected</a:t>
            </a:r>
            <a:r>
              <a:rPr lang="fr-BE" sz="1575">
                <a:solidFill>
                  <a:srgbClr val="164292"/>
                </a:solidFill>
                <a:ea typeface="+mn-lt"/>
                <a:cs typeface="+mn-lt"/>
              </a:rPr>
              <a:t> </a:t>
            </a:r>
            <a:r>
              <a:rPr lang="fr-BE" sz="1575" err="1">
                <a:solidFill>
                  <a:srgbClr val="164292"/>
                </a:solidFill>
                <a:ea typeface="+mn-lt"/>
                <a:cs typeface="+mn-lt"/>
              </a:rPr>
              <a:t>with</a:t>
            </a:r>
            <a:r>
              <a:rPr lang="fr-BE" sz="1575">
                <a:solidFill>
                  <a:srgbClr val="164292"/>
                </a:solidFill>
                <a:ea typeface="+mn-lt"/>
                <a:cs typeface="+mn-lt"/>
              </a:rPr>
              <a:t> </a:t>
            </a:r>
            <a:r>
              <a:rPr lang="fr-BE" sz="1575" err="1">
                <a:solidFill>
                  <a:srgbClr val="164292"/>
                </a:solidFill>
                <a:ea typeface="+mn-lt"/>
                <a:cs typeface="+mn-lt"/>
              </a:rPr>
              <a:t>urban</a:t>
            </a:r>
            <a:r>
              <a:rPr lang="fr-BE" sz="1575">
                <a:solidFill>
                  <a:srgbClr val="164292"/>
                </a:solidFill>
                <a:ea typeface="+mn-lt"/>
                <a:cs typeface="+mn-lt"/>
              </a:rPr>
              <a:t> rail, </a:t>
            </a:r>
            <a:r>
              <a:rPr lang="fr-BE" sz="1575" err="1">
                <a:solidFill>
                  <a:srgbClr val="164292"/>
                </a:solidFill>
                <a:ea typeface="+mn-lt"/>
                <a:cs typeface="+mn-lt"/>
              </a:rPr>
              <a:t>metro</a:t>
            </a:r>
            <a:r>
              <a:rPr lang="fr-BE" sz="1575">
                <a:solidFill>
                  <a:srgbClr val="164292"/>
                </a:solidFill>
                <a:ea typeface="+mn-lt"/>
                <a:cs typeface="+mn-lt"/>
              </a:rPr>
              <a:t>, tram, bus; coaches, </a:t>
            </a:r>
            <a:r>
              <a:rPr lang="fr-BE" sz="1575" err="1">
                <a:solidFill>
                  <a:srgbClr val="164292"/>
                </a:solidFill>
                <a:ea typeface="+mn-lt"/>
                <a:cs typeface="+mn-lt"/>
              </a:rPr>
              <a:t>shared</a:t>
            </a:r>
            <a:r>
              <a:rPr lang="fr-BE" sz="1575">
                <a:solidFill>
                  <a:srgbClr val="164292"/>
                </a:solidFill>
                <a:ea typeface="+mn-lt"/>
                <a:cs typeface="+mn-lt"/>
              </a:rPr>
              <a:t> </a:t>
            </a:r>
            <a:r>
              <a:rPr lang="fr-BE" sz="1575" err="1">
                <a:solidFill>
                  <a:srgbClr val="164292"/>
                </a:solidFill>
                <a:ea typeface="+mn-lt"/>
                <a:cs typeface="+mn-lt"/>
              </a:rPr>
              <a:t>mobility</a:t>
            </a:r>
            <a:r>
              <a:rPr lang="fr-BE" sz="1575">
                <a:solidFill>
                  <a:srgbClr val="164292"/>
                </a:solidFill>
                <a:ea typeface="+mn-lt"/>
                <a:cs typeface="+mn-lt"/>
              </a:rPr>
              <a:t> services + </a:t>
            </a:r>
            <a:r>
              <a:rPr lang="fr-BE" sz="1575" err="1">
                <a:solidFill>
                  <a:srgbClr val="164292"/>
                </a:solidFill>
                <a:ea typeface="+mn-lt"/>
                <a:cs typeface="+mn-lt"/>
              </a:rPr>
              <a:t>better</a:t>
            </a:r>
            <a:r>
              <a:rPr lang="fr-BE" sz="1575">
                <a:solidFill>
                  <a:srgbClr val="164292"/>
                </a:solidFill>
                <a:ea typeface="+mn-lt"/>
                <a:cs typeface="+mn-lt"/>
              </a:rPr>
              <a:t> P&amp;R </a:t>
            </a:r>
            <a:r>
              <a:rPr lang="fr-BE" sz="1575" err="1">
                <a:solidFill>
                  <a:srgbClr val="164292"/>
                </a:solidFill>
                <a:ea typeface="+mn-lt"/>
                <a:cs typeface="+mn-lt"/>
              </a:rPr>
              <a:t>facilities</a:t>
            </a:r>
            <a:r>
              <a:rPr lang="fr-BE" sz="1575">
                <a:solidFill>
                  <a:srgbClr val="164292"/>
                </a:solidFill>
                <a:ea typeface="+mn-lt"/>
                <a:cs typeface="+mn-lt"/>
              </a:rPr>
              <a:t> + </a:t>
            </a:r>
            <a:r>
              <a:rPr lang="fr-BE" sz="1575" err="1">
                <a:solidFill>
                  <a:srgbClr val="164292"/>
                </a:solidFill>
                <a:ea typeface="+mn-lt"/>
                <a:cs typeface="+mn-lt"/>
              </a:rPr>
              <a:t>recharging</a:t>
            </a:r>
            <a:r>
              <a:rPr lang="fr-BE" sz="1575">
                <a:solidFill>
                  <a:srgbClr val="164292"/>
                </a:solidFill>
                <a:ea typeface="+mn-lt"/>
                <a:cs typeface="+mn-lt"/>
              </a:rPr>
              <a:t> &amp; </a:t>
            </a:r>
            <a:r>
              <a:rPr lang="fr-BE" sz="1575" err="1">
                <a:solidFill>
                  <a:srgbClr val="164292"/>
                </a:solidFill>
                <a:ea typeface="+mn-lt"/>
                <a:cs typeface="+mn-lt"/>
              </a:rPr>
              <a:t>refuelling</a:t>
            </a:r>
            <a:r>
              <a:rPr lang="fr-BE" sz="1575">
                <a:solidFill>
                  <a:srgbClr val="164292"/>
                </a:solidFill>
                <a:ea typeface="+mn-lt"/>
                <a:cs typeface="+mn-lt"/>
              </a:rPr>
              <a:t> points for </a:t>
            </a:r>
            <a:r>
              <a:rPr lang="fr-BE" sz="1575" err="1">
                <a:solidFill>
                  <a:srgbClr val="164292"/>
                </a:solidFill>
                <a:ea typeface="+mn-lt"/>
                <a:cs typeface="+mn-lt"/>
              </a:rPr>
              <a:t>low</a:t>
            </a:r>
            <a:r>
              <a:rPr lang="fr-BE" sz="1575">
                <a:solidFill>
                  <a:srgbClr val="164292"/>
                </a:solidFill>
                <a:ea typeface="+mn-lt"/>
                <a:cs typeface="+mn-lt"/>
              </a:rPr>
              <a:t>/</a:t>
            </a:r>
            <a:r>
              <a:rPr lang="fr-BE" sz="1575" err="1">
                <a:solidFill>
                  <a:srgbClr val="164292"/>
                </a:solidFill>
                <a:ea typeface="+mn-lt"/>
                <a:cs typeface="+mn-lt"/>
              </a:rPr>
              <a:t>zero</a:t>
            </a:r>
            <a:r>
              <a:rPr lang="fr-BE" sz="1575">
                <a:solidFill>
                  <a:srgbClr val="164292"/>
                </a:solidFill>
                <a:ea typeface="+mn-lt"/>
                <a:cs typeface="+mn-lt"/>
              </a:rPr>
              <a:t> </a:t>
            </a:r>
            <a:r>
              <a:rPr lang="fr-BE" sz="1575" err="1">
                <a:solidFill>
                  <a:srgbClr val="164292"/>
                </a:solidFill>
                <a:ea typeface="+mn-lt"/>
                <a:cs typeface="+mn-lt"/>
              </a:rPr>
              <a:t>emission</a:t>
            </a:r>
            <a:r>
              <a:rPr lang="fr-BE" sz="1575">
                <a:solidFill>
                  <a:srgbClr val="164292"/>
                </a:solidFill>
                <a:ea typeface="+mn-lt"/>
                <a:cs typeface="+mn-lt"/>
              </a:rPr>
              <a:t> </a:t>
            </a:r>
            <a:r>
              <a:rPr lang="fr-BE" sz="1575" err="1">
                <a:solidFill>
                  <a:srgbClr val="164292"/>
                </a:solidFill>
                <a:ea typeface="+mn-lt"/>
                <a:cs typeface="+mn-lt"/>
              </a:rPr>
              <a:t>vehicles</a:t>
            </a:r>
            <a:endParaRPr lang="fr-BE" sz="1575">
              <a:solidFill>
                <a:srgbClr val="164292"/>
              </a:solidFill>
              <a:ea typeface="+mn-lt"/>
              <a:cs typeface="+mn-lt"/>
            </a:endParaRPr>
          </a:p>
          <a:p>
            <a:pPr marL="725329" lvl="2"/>
            <a:endParaRPr lang="fr-BE" sz="1575">
              <a:solidFill>
                <a:srgbClr val="164292"/>
              </a:solidFill>
              <a:ea typeface="+mn-lt"/>
              <a:cs typeface="+mn-lt"/>
            </a:endParaRPr>
          </a:p>
          <a:p>
            <a:pPr marL="982504" lvl="2" indent="-257175">
              <a:buFont typeface="Courier New" panose="020B0604020202020204" pitchFamily="34" charset="0"/>
              <a:buChar char="o"/>
            </a:pPr>
            <a:r>
              <a:rPr lang="fr-BE" sz="1575">
                <a:solidFill>
                  <a:srgbClr val="164292"/>
                </a:solidFill>
                <a:ea typeface="+mn-lt"/>
                <a:cs typeface="+mn-lt"/>
              </a:rPr>
              <a:t> </a:t>
            </a:r>
            <a:r>
              <a:rPr lang="fr-BE" sz="1575" err="1">
                <a:solidFill>
                  <a:srgbClr val="164292"/>
                </a:solidFill>
                <a:ea typeface="+mn-lt"/>
                <a:cs typeface="+mn-lt"/>
              </a:rPr>
              <a:t>Sustainable</a:t>
            </a:r>
            <a:r>
              <a:rPr lang="fr-BE" sz="1575">
                <a:solidFill>
                  <a:srgbClr val="164292"/>
                </a:solidFill>
                <a:ea typeface="+mn-lt"/>
                <a:cs typeface="+mn-lt"/>
              </a:rPr>
              <a:t> Urban </a:t>
            </a:r>
            <a:r>
              <a:rPr lang="fr-BE" sz="1575" err="1">
                <a:solidFill>
                  <a:srgbClr val="164292"/>
                </a:solidFill>
                <a:ea typeface="+mn-lt"/>
                <a:cs typeface="+mn-lt"/>
              </a:rPr>
              <a:t>Mobility</a:t>
            </a:r>
            <a:r>
              <a:rPr lang="fr-BE" sz="1575">
                <a:solidFill>
                  <a:srgbClr val="164292"/>
                </a:solidFill>
                <a:ea typeface="+mn-lt"/>
                <a:cs typeface="+mn-lt"/>
              </a:rPr>
              <a:t> Plans (SUMP) </a:t>
            </a:r>
            <a:r>
              <a:rPr lang="fr-BE" sz="1575" err="1">
                <a:solidFill>
                  <a:srgbClr val="164292"/>
                </a:solidFill>
                <a:ea typeface="+mn-lt"/>
                <a:cs typeface="+mn-lt"/>
              </a:rPr>
              <a:t>prioritising</a:t>
            </a:r>
            <a:r>
              <a:rPr lang="fr-BE" sz="1575">
                <a:solidFill>
                  <a:srgbClr val="164292"/>
                </a:solidFill>
                <a:ea typeface="+mn-lt"/>
                <a:cs typeface="+mn-lt"/>
              </a:rPr>
              <a:t>  </a:t>
            </a:r>
            <a:r>
              <a:rPr lang="fr-BE" sz="1575" err="1">
                <a:solidFill>
                  <a:srgbClr val="164292"/>
                </a:solidFill>
                <a:ea typeface="+mn-lt"/>
                <a:cs typeface="+mn-lt"/>
              </a:rPr>
              <a:t>sustainable</a:t>
            </a:r>
            <a:r>
              <a:rPr lang="fr-BE" sz="1575">
                <a:solidFill>
                  <a:srgbClr val="164292"/>
                </a:solidFill>
                <a:ea typeface="+mn-lt"/>
                <a:cs typeface="+mn-lt"/>
              </a:rPr>
              <a:t> solutions </a:t>
            </a:r>
            <a:r>
              <a:rPr lang="fr-BE" sz="1575" err="1">
                <a:solidFill>
                  <a:srgbClr val="164292"/>
                </a:solidFill>
                <a:ea typeface="+mn-lt"/>
                <a:cs typeface="+mn-lt"/>
              </a:rPr>
              <a:t>including</a:t>
            </a:r>
            <a:r>
              <a:rPr lang="fr-BE" sz="1575">
                <a:solidFill>
                  <a:srgbClr val="164292"/>
                </a:solidFill>
                <a:ea typeface="+mn-lt"/>
                <a:cs typeface="+mn-lt"/>
              </a:rPr>
              <a:t> active, </a:t>
            </a:r>
            <a:r>
              <a:rPr lang="fr-BE" sz="1575" b="1">
                <a:solidFill>
                  <a:srgbClr val="164292"/>
                </a:solidFill>
                <a:ea typeface="+mn-lt"/>
                <a:cs typeface="+mn-lt"/>
              </a:rPr>
              <a:t>collective and public transport</a:t>
            </a:r>
            <a:r>
              <a:rPr lang="fr-BE" sz="1575">
                <a:solidFill>
                  <a:srgbClr val="164292"/>
                </a:solidFill>
                <a:ea typeface="+mn-lt"/>
                <a:cs typeface="+mn-lt"/>
              </a:rPr>
              <a:t> and </a:t>
            </a:r>
            <a:r>
              <a:rPr lang="fr-BE" sz="1575" err="1">
                <a:solidFill>
                  <a:srgbClr val="164292"/>
                </a:solidFill>
                <a:ea typeface="+mn-lt"/>
                <a:cs typeface="+mn-lt"/>
              </a:rPr>
              <a:t>shared</a:t>
            </a:r>
            <a:r>
              <a:rPr lang="fr-BE" sz="1575">
                <a:solidFill>
                  <a:srgbClr val="164292"/>
                </a:solidFill>
                <a:ea typeface="+mn-lt"/>
                <a:cs typeface="+mn-lt"/>
              </a:rPr>
              <a:t> </a:t>
            </a:r>
            <a:r>
              <a:rPr lang="fr-BE" sz="1575" err="1">
                <a:solidFill>
                  <a:srgbClr val="164292"/>
                </a:solidFill>
                <a:ea typeface="+mn-lt"/>
                <a:cs typeface="+mn-lt"/>
              </a:rPr>
              <a:t>mobility</a:t>
            </a:r>
            <a:endParaRPr lang="fr-BE" sz="1575">
              <a:solidFill>
                <a:srgbClr val="164292"/>
              </a:solidFill>
              <a:ea typeface="+mn-lt"/>
              <a:cs typeface="+mn-lt"/>
            </a:endParaRPr>
          </a:p>
          <a:p>
            <a:pPr marL="725329" lvl="2"/>
            <a:endParaRPr lang="fr-BE" sz="1575">
              <a:solidFill>
                <a:srgbClr val="164292"/>
              </a:solidFill>
              <a:ea typeface="+mn-lt"/>
              <a:cs typeface="+mn-lt"/>
            </a:endParaRPr>
          </a:p>
          <a:p>
            <a:pPr marL="982504" lvl="2" indent="-257175">
              <a:buFont typeface="Courier New" panose="020B0604020202020204" pitchFamily="34" charset="0"/>
              <a:buChar char="o"/>
            </a:pPr>
            <a:r>
              <a:rPr lang="fr-BE" sz="1575">
                <a:solidFill>
                  <a:srgbClr val="164292"/>
                </a:solidFill>
                <a:ea typeface="+mn-lt"/>
                <a:cs typeface="+mn-lt"/>
              </a:rPr>
              <a:t>Attractive </a:t>
            </a:r>
            <a:r>
              <a:rPr lang="fr-BE" sz="1575" b="1">
                <a:solidFill>
                  <a:srgbClr val="164292"/>
                </a:solidFill>
                <a:ea typeface="+mn-lt"/>
                <a:cs typeface="+mn-lt"/>
              </a:rPr>
              <a:t>public transport services</a:t>
            </a:r>
            <a:r>
              <a:rPr lang="fr-BE" sz="1575">
                <a:solidFill>
                  <a:srgbClr val="164292"/>
                </a:solidFill>
                <a:ea typeface="+mn-lt"/>
                <a:cs typeface="+mn-lt"/>
              </a:rPr>
              <a:t>, </a:t>
            </a:r>
            <a:r>
              <a:rPr lang="fr-BE" sz="1575" err="1">
                <a:solidFill>
                  <a:srgbClr val="164292"/>
                </a:solidFill>
                <a:ea typeface="+mn-lt"/>
                <a:cs typeface="+mn-lt"/>
              </a:rPr>
              <a:t>supported</a:t>
            </a:r>
            <a:r>
              <a:rPr lang="fr-BE" sz="1575">
                <a:solidFill>
                  <a:srgbClr val="164292"/>
                </a:solidFill>
                <a:ea typeface="+mn-lt"/>
                <a:cs typeface="+mn-lt"/>
              </a:rPr>
              <a:t> by a multimodal </a:t>
            </a:r>
            <a:r>
              <a:rPr lang="fr-BE" sz="1575" err="1">
                <a:solidFill>
                  <a:srgbClr val="164292"/>
                </a:solidFill>
                <a:ea typeface="+mn-lt"/>
                <a:cs typeface="+mn-lt"/>
              </a:rPr>
              <a:t>approach</a:t>
            </a:r>
            <a:r>
              <a:rPr lang="fr-BE" sz="1575">
                <a:solidFill>
                  <a:srgbClr val="164292"/>
                </a:solidFill>
                <a:ea typeface="+mn-lt"/>
                <a:cs typeface="+mn-lt"/>
              </a:rPr>
              <a:t> and by digitalisation</a:t>
            </a:r>
          </a:p>
          <a:p>
            <a:pPr marL="362426" lvl="1"/>
            <a:r>
              <a:rPr lang="fr-BE" sz="1875">
                <a:solidFill>
                  <a:srgbClr val="164292"/>
                </a:solidFill>
                <a:ea typeface="+mn-lt"/>
                <a:cs typeface="+mn-lt"/>
              </a:rPr>
              <a:t> </a:t>
            </a:r>
          </a:p>
          <a:p>
            <a:pPr marL="271939" indent="-271939"/>
            <a:endParaRPr lang="fr-BE" sz="1875">
              <a:ea typeface="+mn-lt"/>
              <a:cs typeface="+mn-lt"/>
            </a:endParaRPr>
          </a:p>
        </p:txBody>
      </p:sp>
      <p:sp>
        <p:nvSpPr>
          <p:cNvPr id="7" name="Text Placeholder 6">
            <a:extLst>
              <a:ext uri="{FF2B5EF4-FFF2-40B4-BE49-F238E27FC236}">
                <a16:creationId xmlns:a16="http://schemas.microsoft.com/office/drawing/2014/main" id="{381DD40D-BC60-3191-5853-94CB56C1726F}"/>
              </a:ext>
            </a:extLst>
          </p:cNvPr>
          <p:cNvSpPr>
            <a:spLocks noGrp="1"/>
          </p:cNvSpPr>
          <p:nvPr>
            <p:ph type="body" idx="10"/>
          </p:nvPr>
        </p:nvSpPr>
        <p:spPr>
          <a:xfrm>
            <a:off x="-1326114" y="473202"/>
            <a:ext cx="7769555" cy="654833"/>
          </a:xfrm>
        </p:spPr>
        <p:txBody>
          <a:bodyPr/>
          <a:lstStyle/>
          <a:p>
            <a:r>
              <a:rPr lang="fr-BE" sz="2513">
                <a:latin typeface="PFSquareSansPro-Bold"/>
              </a:rPr>
              <a:t>               New Urban </a:t>
            </a:r>
            <a:r>
              <a:rPr lang="fr-BE" sz="2513" err="1">
                <a:latin typeface="PFSquareSansPro-Bold"/>
              </a:rPr>
              <a:t>Mobility</a:t>
            </a:r>
            <a:r>
              <a:rPr lang="fr-BE" sz="2513">
                <a:latin typeface="PFSquareSansPro-Bold"/>
              </a:rPr>
              <a:t> Framework (2021)</a:t>
            </a:r>
            <a:endParaRPr lang="fr-BE"/>
          </a:p>
        </p:txBody>
      </p:sp>
    </p:spTree>
    <p:extLst>
      <p:ext uri="{BB962C8B-B14F-4D97-AF65-F5344CB8AC3E}">
        <p14:creationId xmlns:p14="http://schemas.microsoft.com/office/powerpoint/2010/main" val="73607344"/>
      </p:ext>
    </p:extLst>
  </p:cSld>
  <p:clrMapOvr>
    <a:masterClrMapping/>
  </p:clrMapOvr>
  <p:transition spd="slow">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F19459-368A-BCFD-9AF1-2A733EFFF579}"/>
              </a:ext>
            </a:extLst>
          </p:cNvPr>
          <p:cNvSpPr>
            <a:spLocks noGrp="1"/>
          </p:cNvSpPr>
          <p:nvPr>
            <p:ph idx="1"/>
          </p:nvPr>
        </p:nvSpPr>
        <p:spPr>
          <a:xfrm>
            <a:off x="677754" y="2009394"/>
            <a:ext cx="8340516" cy="2091691"/>
          </a:xfrm>
        </p:spPr>
        <p:txBody>
          <a:bodyPr>
            <a:normAutofit/>
          </a:bodyPr>
          <a:lstStyle/>
          <a:p>
            <a:pPr marL="257175" indent="-257175" defTabSz="685800">
              <a:spcBef>
                <a:spcPts val="750"/>
              </a:spcBef>
              <a:buClr>
                <a:srgbClr val="003399"/>
              </a:buClr>
              <a:buFont typeface="Arial" panose="020B0604020202020204" pitchFamily="34" charset="0"/>
              <a:buChar char="•"/>
              <a:defRPr/>
            </a:pPr>
            <a:r>
              <a:rPr lang="en-US" sz="1800">
                <a:latin typeface="Arial"/>
              </a:rPr>
              <a:t>Zero-emission city freight logistics</a:t>
            </a:r>
          </a:p>
          <a:p>
            <a:pPr marL="257175" indent="-257175" defTabSz="685800">
              <a:spcBef>
                <a:spcPts val="750"/>
              </a:spcBef>
              <a:buClr>
                <a:srgbClr val="003399"/>
              </a:buClr>
              <a:buFont typeface="Arial" panose="020B0604020202020204" pitchFamily="34" charset="0"/>
              <a:buChar char="•"/>
              <a:defRPr/>
            </a:pPr>
            <a:r>
              <a:rPr lang="en-US" sz="1800">
                <a:latin typeface="Arial"/>
              </a:rPr>
              <a:t>Sustainable solutions for last-mile delivery</a:t>
            </a:r>
            <a:endParaRPr lang="en-IE" sz="1800">
              <a:latin typeface="Arial"/>
            </a:endParaRPr>
          </a:p>
          <a:p>
            <a:pPr marL="257175" indent="-257175" defTabSz="685800">
              <a:spcBef>
                <a:spcPts val="750"/>
              </a:spcBef>
              <a:buClr>
                <a:srgbClr val="003399"/>
              </a:buClr>
              <a:buFont typeface="Arial" panose="020B0604020202020204" pitchFamily="34" charset="0"/>
              <a:buChar char="•"/>
              <a:defRPr/>
            </a:pPr>
            <a:r>
              <a:rPr lang="en-IE" sz="1800">
                <a:latin typeface="Arial"/>
              </a:rPr>
              <a:t>Integrate urban logistics in urban mobility planning</a:t>
            </a:r>
          </a:p>
          <a:p>
            <a:pPr marL="257175" indent="-257175" defTabSz="685800">
              <a:spcBef>
                <a:spcPts val="750"/>
              </a:spcBef>
              <a:buClr>
                <a:srgbClr val="003399"/>
              </a:buClr>
              <a:buFont typeface="Arial" panose="020B0604020202020204" pitchFamily="34" charset="0"/>
              <a:buChar char="•"/>
              <a:defRPr/>
            </a:pPr>
            <a:r>
              <a:rPr lang="en-IE" sz="1800">
                <a:latin typeface="Arial"/>
              </a:rPr>
              <a:t>Innovation, digitalisation, collaboration among city stakeholders</a:t>
            </a:r>
          </a:p>
          <a:p>
            <a:pPr marL="257175" indent="-257175" defTabSz="685800">
              <a:spcBef>
                <a:spcPts val="750"/>
              </a:spcBef>
              <a:buClr>
                <a:srgbClr val="003399"/>
              </a:buClr>
              <a:buFont typeface="Arial" panose="020B0604020202020204" pitchFamily="34" charset="0"/>
              <a:buChar char="•"/>
              <a:defRPr/>
            </a:pPr>
            <a:r>
              <a:rPr lang="en-IE" sz="1800">
                <a:latin typeface="Arial"/>
              </a:rPr>
              <a:t>EGUM (Expert Group on Urban Mobility): Sub-group on Urban Logistics</a:t>
            </a:r>
            <a:endParaRPr lang="en-US" sz="1800">
              <a:latin typeface="Arial"/>
            </a:endParaRPr>
          </a:p>
          <a:p>
            <a:endParaRPr lang="en-GB"/>
          </a:p>
        </p:txBody>
      </p:sp>
      <p:sp>
        <p:nvSpPr>
          <p:cNvPr id="3" name="Footer Placeholder 2">
            <a:extLst>
              <a:ext uri="{FF2B5EF4-FFF2-40B4-BE49-F238E27FC236}">
                <a16:creationId xmlns:a16="http://schemas.microsoft.com/office/drawing/2014/main" id="{4AB8689A-892E-9760-B06F-B16F7BB1D64A}"/>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4" name="Title 3">
            <a:extLst>
              <a:ext uri="{FF2B5EF4-FFF2-40B4-BE49-F238E27FC236}">
                <a16:creationId xmlns:a16="http://schemas.microsoft.com/office/drawing/2014/main" id="{0AFF800C-928C-CFF5-0344-F19272F8A68F}"/>
              </a:ext>
            </a:extLst>
          </p:cNvPr>
          <p:cNvSpPr>
            <a:spLocks noGrp="1"/>
          </p:cNvSpPr>
          <p:nvPr>
            <p:ph type="title"/>
          </p:nvPr>
        </p:nvSpPr>
        <p:spPr>
          <a:xfrm>
            <a:off x="665775" y="1042416"/>
            <a:ext cx="7913583" cy="665227"/>
          </a:xfrm>
        </p:spPr>
        <p:txBody>
          <a:bodyPr>
            <a:noAutofit/>
          </a:bodyPr>
          <a:lstStyle/>
          <a:p>
            <a:r>
              <a:rPr lang="en-GB" sz="2400" b="1">
                <a:solidFill>
                  <a:schemeClr val="accent2"/>
                </a:solidFill>
              </a:rPr>
              <a:t>EU Urban Mobility Framework: Zero-Emission Urban Logistics</a:t>
            </a:r>
          </a:p>
        </p:txBody>
      </p:sp>
    </p:spTree>
    <p:extLst>
      <p:ext uri="{BB962C8B-B14F-4D97-AF65-F5344CB8AC3E}">
        <p14:creationId xmlns:p14="http://schemas.microsoft.com/office/powerpoint/2010/main" val="2285646141"/>
      </p:ext>
    </p:extLst>
  </p:cSld>
  <p:clrMapOvr>
    <a:masterClrMapping/>
  </p:clrMapOvr>
  <p:transition spd="slow">
    <p:wipe dir="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208CA1-444F-77AE-62F2-A93DC7DB6BB3}"/>
              </a:ext>
            </a:extLst>
          </p:cNvPr>
          <p:cNvSpPr>
            <a:spLocks noGrp="1"/>
          </p:cNvSpPr>
          <p:nvPr>
            <p:ph idx="1"/>
          </p:nvPr>
        </p:nvSpPr>
        <p:spPr>
          <a:xfrm>
            <a:off x="843535" y="1892808"/>
            <a:ext cx="7653527" cy="2153412"/>
          </a:xfrm>
        </p:spPr>
        <p:txBody>
          <a:bodyPr>
            <a:normAutofit lnSpcReduction="10000"/>
          </a:bodyPr>
          <a:lstStyle/>
          <a:p>
            <a:pPr marL="428625" indent="-428625">
              <a:buFont typeface="Arial" panose="020B0604020202020204" pitchFamily="34" charset="0"/>
              <a:buChar char="•"/>
            </a:pPr>
            <a:r>
              <a:rPr lang="en-US" sz="1800">
                <a:latin typeface="Arial" panose="020B0604020202020204" pitchFamily="34" charset="0"/>
                <a:cs typeface="Arial" panose="020B0604020202020204" pitchFamily="34" charset="0"/>
              </a:rPr>
              <a:t>TEN-T urban nodes’ Sustainable Urban Mobility Plans to include sustainable and zero-emission urban logistics</a:t>
            </a:r>
          </a:p>
          <a:p>
            <a:pPr marL="428625" indent="-428625">
              <a:buFont typeface="Arial" panose="020B0604020202020204" pitchFamily="34" charset="0"/>
              <a:buChar char="•"/>
            </a:pPr>
            <a:r>
              <a:rPr lang="en-US" sz="1800">
                <a:latin typeface="Arial" panose="020B0604020202020204" pitchFamily="34" charset="0"/>
                <a:cs typeface="Arial" panose="020B0604020202020204" pitchFamily="34" charset="0"/>
              </a:rPr>
              <a:t>National SUMP Contact Points technical assistance</a:t>
            </a:r>
          </a:p>
          <a:p>
            <a:pPr marL="428625" indent="-428625">
              <a:buFont typeface="Arial" panose="020B0604020202020204" pitchFamily="34" charset="0"/>
              <a:buChar char="•"/>
            </a:pPr>
            <a:r>
              <a:rPr lang="en-US" sz="1800">
                <a:latin typeface="Arial" panose="020B0604020202020204" pitchFamily="34" charset="0"/>
                <a:cs typeface="Arial" panose="020B0604020202020204" pitchFamily="34" charset="0"/>
              </a:rPr>
              <a:t>Urban logistics integrated in revised SUMP Guidelines</a:t>
            </a:r>
          </a:p>
          <a:p>
            <a:pPr marL="428625" indent="-428625">
              <a:buFont typeface="Arial" panose="020B0604020202020204" pitchFamily="34" charset="0"/>
              <a:buChar char="•"/>
            </a:pPr>
            <a:r>
              <a:rPr lang="en-US" sz="1800">
                <a:latin typeface="Arial" panose="020B0604020202020204" pitchFamily="34" charset="0"/>
                <a:cs typeface="Arial" panose="020B0604020202020204" pitchFamily="34" charset="0"/>
              </a:rPr>
              <a:t>Knowledge sharing supported within CIVITAS and by the Urban Mobility Observatory</a:t>
            </a:r>
          </a:p>
          <a:p>
            <a:pPr marL="428625" indent="-428625">
              <a:buFont typeface="Arial" panose="020B0604020202020204" pitchFamily="34" charset="0"/>
              <a:buChar char="•"/>
            </a:pPr>
            <a:r>
              <a:rPr lang="en-US" sz="1800">
                <a:latin typeface="Arial" panose="020B0604020202020204" pitchFamily="34" charset="0"/>
                <a:cs typeface="Arial" panose="020B0604020202020204" pitchFamily="34" charset="0"/>
              </a:rPr>
              <a:t>Other recommendations (R&amp;I projects, zero-emission vehicles..)</a:t>
            </a:r>
          </a:p>
          <a:p>
            <a:endParaRPr lang="en-GB"/>
          </a:p>
        </p:txBody>
      </p:sp>
      <p:sp>
        <p:nvSpPr>
          <p:cNvPr id="3" name="Footer Placeholder 2">
            <a:extLst>
              <a:ext uri="{FF2B5EF4-FFF2-40B4-BE49-F238E27FC236}">
                <a16:creationId xmlns:a16="http://schemas.microsoft.com/office/drawing/2014/main" id="{D3E2C7D6-1232-B8F0-EBCD-038DE3083597}"/>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4" name="Title 3">
            <a:extLst>
              <a:ext uri="{FF2B5EF4-FFF2-40B4-BE49-F238E27FC236}">
                <a16:creationId xmlns:a16="http://schemas.microsoft.com/office/drawing/2014/main" id="{B2F0CAEB-209A-8750-32EE-157276A19C0D}"/>
              </a:ext>
            </a:extLst>
          </p:cNvPr>
          <p:cNvSpPr>
            <a:spLocks noGrp="1"/>
          </p:cNvSpPr>
          <p:nvPr>
            <p:ph type="title"/>
          </p:nvPr>
        </p:nvSpPr>
        <p:spPr>
          <a:xfrm>
            <a:off x="677753" y="1097280"/>
            <a:ext cx="7769555" cy="582930"/>
          </a:xfrm>
        </p:spPr>
        <p:txBody>
          <a:bodyPr>
            <a:normAutofit/>
          </a:bodyPr>
          <a:lstStyle/>
          <a:p>
            <a:r>
              <a:rPr lang="en-GB" sz="2400" b="1">
                <a:solidFill>
                  <a:schemeClr val="accent2"/>
                </a:solidFill>
              </a:rPr>
              <a:t>EGUM Sub-group: from Recommendations to Action</a:t>
            </a:r>
          </a:p>
        </p:txBody>
      </p:sp>
    </p:spTree>
    <p:extLst>
      <p:ext uri="{BB962C8B-B14F-4D97-AF65-F5344CB8AC3E}">
        <p14:creationId xmlns:p14="http://schemas.microsoft.com/office/powerpoint/2010/main" val="1150762108"/>
      </p:ext>
    </p:extLst>
  </p:cSld>
  <p:clrMapOvr>
    <a:masterClrMapping/>
  </p:clrMapOvr>
  <p:transition spd="slow">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6C44DB-1832-1106-BBD7-90E60FC898ED}"/>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3" name="Title 2">
            <a:extLst>
              <a:ext uri="{FF2B5EF4-FFF2-40B4-BE49-F238E27FC236}">
                <a16:creationId xmlns:a16="http://schemas.microsoft.com/office/drawing/2014/main" id="{C88C50C7-A853-D49D-9847-8A3F436C95B0}"/>
              </a:ext>
            </a:extLst>
          </p:cNvPr>
          <p:cNvSpPr>
            <a:spLocks noGrp="1"/>
          </p:cNvSpPr>
          <p:nvPr>
            <p:ph type="title"/>
          </p:nvPr>
        </p:nvSpPr>
        <p:spPr>
          <a:xfrm>
            <a:off x="677753" y="699516"/>
            <a:ext cx="7769555" cy="973836"/>
          </a:xfrm>
        </p:spPr>
        <p:txBody>
          <a:bodyPr>
            <a:normAutofit/>
          </a:bodyPr>
          <a:lstStyle/>
          <a:p>
            <a:r>
              <a:rPr lang="en-GB" b="1">
                <a:solidFill>
                  <a:schemeClr val="accent2"/>
                </a:solidFill>
              </a:rPr>
              <a:t>Ferries, inland vessels as part of Urban Public Transport (for passengers), or as part of the logistics chain (cargo)</a:t>
            </a:r>
          </a:p>
        </p:txBody>
      </p:sp>
      <p:sp>
        <p:nvSpPr>
          <p:cNvPr id="4" name="Content Placeholder 3">
            <a:extLst>
              <a:ext uri="{FF2B5EF4-FFF2-40B4-BE49-F238E27FC236}">
                <a16:creationId xmlns:a16="http://schemas.microsoft.com/office/drawing/2014/main" id="{FC3ED62E-15DB-2105-368C-AABE9A7DDDB7}"/>
              </a:ext>
            </a:extLst>
          </p:cNvPr>
          <p:cNvSpPr>
            <a:spLocks noGrp="1"/>
          </p:cNvSpPr>
          <p:nvPr>
            <p:ph idx="1"/>
          </p:nvPr>
        </p:nvSpPr>
        <p:spPr>
          <a:xfrm>
            <a:off x="683377" y="1814305"/>
            <a:ext cx="7769555" cy="2039891"/>
          </a:xfrm>
        </p:spPr>
        <p:txBody>
          <a:bodyPr>
            <a:normAutofit fontScale="85000" lnSpcReduction="20000"/>
          </a:bodyPr>
          <a:lstStyle/>
          <a:p>
            <a:pPr marL="428625" indent="-428625">
              <a:buFont typeface="Arial" panose="020B0604020202020204" pitchFamily="34" charset="0"/>
              <a:buChar char="•"/>
            </a:pPr>
            <a:r>
              <a:rPr lang="en-GB" sz="2700"/>
              <a:t>Waterborne is well integrated into the Urban Public Transport system in many EU cities (</a:t>
            </a:r>
            <a:r>
              <a:rPr lang="en-GB" sz="2475"/>
              <a:t>Hamburg, </a:t>
            </a:r>
            <a:r>
              <a:rPr lang="en-US" sz="2475"/>
              <a:t>Amsterdam, Stockholm, Copenhagen, Venice, Lisbon are clear examples</a:t>
            </a:r>
            <a:r>
              <a:rPr lang="en-US" sz="2700"/>
              <a:t>)</a:t>
            </a:r>
            <a:r>
              <a:rPr lang="en-GB" sz="2700"/>
              <a:t> </a:t>
            </a:r>
          </a:p>
          <a:p>
            <a:pPr marL="428625" indent="-428625">
              <a:buFont typeface="Arial" panose="020B0604020202020204" pitchFamily="34" charset="0"/>
              <a:buChar char="•"/>
            </a:pPr>
            <a:r>
              <a:rPr lang="en-GB" sz="2700"/>
              <a:t>IWT vessels equally important too, increasingly relevant, from a Logistics perspective, in Urban/suburban areas</a:t>
            </a:r>
          </a:p>
          <a:p>
            <a:pPr marL="428625" indent="-428625">
              <a:buFont typeface="Arial" panose="020B0604020202020204" pitchFamily="34" charset="0"/>
              <a:buChar char="•"/>
            </a:pPr>
            <a:r>
              <a:rPr lang="en-GB" sz="2700"/>
              <a:t>Multimodality hubs, with good connections, and involving ports very important, under the Urban Mobility Framework </a:t>
            </a:r>
          </a:p>
          <a:p>
            <a:endParaRPr lang="en-GB"/>
          </a:p>
        </p:txBody>
      </p:sp>
    </p:spTree>
    <p:extLst>
      <p:ext uri="{BB962C8B-B14F-4D97-AF65-F5344CB8AC3E}">
        <p14:creationId xmlns:p14="http://schemas.microsoft.com/office/powerpoint/2010/main" val="3915830046"/>
      </p:ext>
    </p:extLst>
  </p:cSld>
  <p:clrMapOvr>
    <a:masterClrMapping/>
  </p:clrMapOvr>
  <p:transition spd="slow">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76F139-EA57-8BBA-1EF3-D74A760EF45C}"/>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3" name="Title 2">
            <a:extLst>
              <a:ext uri="{FF2B5EF4-FFF2-40B4-BE49-F238E27FC236}">
                <a16:creationId xmlns:a16="http://schemas.microsoft.com/office/drawing/2014/main" id="{7EC20F71-E743-F7BA-04F5-3154B1B6E4FA}"/>
              </a:ext>
            </a:extLst>
          </p:cNvPr>
          <p:cNvSpPr>
            <a:spLocks noGrp="1"/>
          </p:cNvSpPr>
          <p:nvPr>
            <p:ph type="title"/>
          </p:nvPr>
        </p:nvSpPr>
        <p:spPr>
          <a:xfrm>
            <a:off x="677753" y="788670"/>
            <a:ext cx="7769555" cy="891540"/>
          </a:xfrm>
        </p:spPr>
        <p:txBody>
          <a:bodyPr>
            <a:normAutofit/>
          </a:bodyPr>
          <a:lstStyle/>
          <a:p>
            <a:r>
              <a:rPr lang="en-GB" b="1">
                <a:solidFill>
                  <a:schemeClr val="accent2"/>
                </a:solidFill>
              </a:rPr>
              <a:t>Waterborne, IWT as Public Transport, Urban Logistics</a:t>
            </a:r>
            <a:endParaRPr lang="en-GB"/>
          </a:p>
        </p:txBody>
      </p:sp>
      <p:sp>
        <p:nvSpPr>
          <p:cNvPr id="4" name="Content Placeholder 3">
            <a:extLst>
              <a:ext uri="{FF2B5EF4-FFF2-40B4-BE49-F238E27FC236}">
                <a16:creationId xmlns:a16="http://schemas.microsoft.com/office/drawing/2014/main" id="{B616BE21-0237-170B-FE0F-5C3BFC17DB90}"/>
              </a:ext>
            </a:extLst>
          </p:cNvPr>
          <p:cNvSpPr>
            <a:spLocks noGrp="1"/>
          </p:cNvSpPr>
          <p:nvPr>
            <p:ph idx="1"/>
          </p:nvPr>
        </p:nvSpPr>
        <p:spPr>
          <a:xfrm>
            <a:off x="677753" y="1828020"/>
            <a:ext cx="7769555" cy="2238774"/>
          </a:xfrm>
        </p:spPr>
        <p:txBody>
          <a:bodyPr>
            <a:normAutofit fontScale="25000" lnSpcReduction="20000"/>
          </a:bodyPr>
          <a:lstStyle/>
          <a:p>
            <a:pPr algn="just" fontAlgn="base">
              <a:spcBef>
                <a:spcPts val="450"/>
              </a:spcBef>
              <a:spcAft>
                <a:spcPts val="375"/>
              </a:spcAft>
            </a:pPr>
            <a:r>
              <a:rPr lang="en-GB" sz="8400" b="1"/>
              <a:t>For passengers: </a:t>
            </a:r>
          </a:p>
          <a:p>
            <a:pPr algn="just" fontAlgn="base">
              <a:spcBef>
                <a:spcPts val="450"/>
              </a:spcBef>
              <a:spcAft>
                <a:spcPts val="375"/>
              </a:spcAft>
            </a:pPr>
            <a:r>
              <a:rPr lang="en-GB" sz="8400">
                <a:latin typeface="+mj-lt"/>
                <a:ea typeface="Times New Roman" panose="02020603050405020304" pitchFamily="18" charset="0"/>
              </a:rPr>
              <a:t>Waterborne transport options can be well integrated with the cities’ overall Public Transport services (along with the metro, buses, trams, commuter trains), allowing for seamless travel, using a single ticketing system and synchronised schedules.</a:t>
            </a:r>
          </a:p>
          <a:p>
            <a:r>
              <a:rPr lang="en-GB" sz="8400" b="1"/>
              <a:t>For cargo, logistics chains:</a:t>
            </a:r>
          </a:p>
          <a:p>
            <a:r>
              <a:rPr lang="en-GB" sz="8400"/>
              <a:t>Innovative solutions are being developed in many instances to use Urban or short-distance IWT in the supply chains of cities. </a:t>
            </a:r>
          </a:p>
          <a:p>
            <a:endParaRPr lang="en-GB" sz="9600"/>
          </a:p>
          <a:p>
            <a:endParaRPr lang="en-GB"/>
          </a:p>
          <a:p>
            <a:endParaRPr lang="en-GB"/>
          </a:p>
        </p:txBody>
      </p:sp>
    </p:spTree>
    <p:extLst>
      <p:ext uri="{BB962C8B-B14F-4D97-AF65-F5344CB8AC3E}">
        <p14:creationId xmlns:p14="http://schemas.microsoft.com/office/powerpoint/2010/main" val="1597541932"/>
      </p:ext>
    </p:extLst>
  </p:cSld>
  <p:clrMapOvr>
    <a:masterClrMapping/>
  </p:clrMapOvr>
  <p:transition spd="slow">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439B8A-F433-1BBA-DEEC-3C729F26DDB4}"/>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3" name="Title 2">
            <a:extLst>
              <a:ext uri="{FF2B5EF4-FFF2-40B4-BE49-F238E27FC236}">
                <a16:creationId xmlns:a16="http://schemas.microsoft.com/office/drawing/2014/main" id="{B90BD6AD-1CE1-FB63-D56E-856D2DDEE52A}"/>
              </a:ext>
            </a:extLst>
          </p:cNvPr>
          <p:cNvSpPr>
            <a:spLocks noGrp="1"/>
          </p:cNvSpPr>
          <p:nvPr>
            <p:ph type="title"/>
          </p:nvPr>
        </p:nvSpPr>
        <p:spPr>
          <a:xfrm>
            <a:off x="677753" y="809244"/>
            <a:ext cx="7769555" cy="1083564"/>
          </a:xfrm>
        </p:spPr>
        <p:txBody>
          <a:bodyPr/>
          <a:lstStyle/>
          <a:p>
            <a:r>
              <a:rPr lang="en-GB" b="1">
                <a:solidFill>
                  <a:srgbClr val="EC7404"/>
                </a:solidFill>
                <a:latin typeface="PFSquareSansPro-Regular"/>
              </a:rPr>
              <a:t>EU Support from an Urban Mobility Framework angle</a:t>
            </a:r>
            <a:br>
              <a:rPr lang="en-GB" b="1">
                <a:solidFill>
                  <a:srgbClr val="EC7404"/>
                </a:solidFill>
                <a:latin typeface="PFSquareSansPro-Regular"/>
              </a:rPr>
            </a:br>
            <a:endParaRPr lang="en-GB"/>
          </a:p>
        </p:txBody>
      </p:sp>
      <p:sp>
        <p:nvSpPr>
          <p:cNvPr id="4" name="Content Placeholder 3">
            <a:extLst>
              <a:ext uri="{FF2B5EF4-FFF2-40B4-BE49-F238E27FC236}">
                <a16:creationId xmlns:a16="http://schemas.microsoft.com/office/drawing/2014/main" id="{97D9724E-C2EA-2CAE-16A0-AECAE273FE50}"/>
              </a:ext>
            </a:extLst>
          </p:cNvPr>
          <p:cNvSpPr>
            <a:spLocks noGrp="1"/>
          </p:cNvSpPr>
          <p:nvPr>
            <p:ph idx="1"/>
          </p:nvPr>
        </p:nvSpPr>
        <p:spPr>
          <a:xfrm>
            <a:off x="683377" y="1814304"/>
            <a:ext cx="7923413" cy="2574816"/>
          </a:xfrm>
        </p:spPr>
        <p:txBody>
          <a:bodyPr>
            <a:normAutofit fontScale="55000" lnSpcReduction="20000"/>
          </a:bodyPr>
          <a:lstStyle/>
          <a:p>
            <a:r>
              <a:rPr lang="en-GB" b="1"/>
              <a:t>Support, promotion of Urban Mobility Waterborne transport, by:</a:t>
            </a:r>
          </a:p>
          <a:p>
            <a:pPr marL="514350" indent="-514350">
              <a:buFont typeface="Arial" panose="020B0604020202020204" pitchFamily="34" charset="0"/>
              <a:buChar char="•"/>
            </a:pPr>
            <a:r>
              <a:rPr lang="en-GB"/>
              <a:t>possible grants (CEF, ERDF/CF, for infrastructure, green vessels);</a:t>
            </a:r>
          </a:p>
          <a:p>
            <a:pPr marL="514350" indent="-514350">
              <a:buFont typeface="Arial" panose="020B0604020202020204" pitchFamily="34" charset="0"/>
              <a:buChar char="•"/>
            </a:pPr>
            <a:r>
              <a:rPr lang="en-GB"/>
              <a:t>promotion of ferries, inland ships within SUMPs; </a:t>
            </a:r>
          </a:p>
          <a:p>
            <a:pPr marL="514350" indent="-514350">
              <a:buFont typeface="Arial" panose="020B0604020202020204" pitchFamily="34" charset="0"/>
              <a:buChar char="•"/>
            </a:pPr>
            <a:r>
              <a:rPr lang="en-GB"/>
              <a:t>R&amp;I projects (Horizon Europe), past, ongoing, future projects;</a:t>
            </a:r>
          </a:p>
          <a:p>
            <a:pPr marL="514350" indent="-514350">
              <a:buFont typeface="Arial" panose="020B0604020202020204" pitchFamily="34" charset="0"/>
              <a:buChar char="•"/>
            </a:pPr>
            <a:r>
              <a:rPr lang="en-GB"/>
              <a:t>Case Study on IWT for Urban Mobility (EU UM Observatory) </a:t>
            </a:r>
          </a:p>
          <a:p>
            <a:pPr marL="514350" indent="-514350">
              <a:buFont typeface="Arial" panose="020B0604020202020204" pitchFamily="34" charset="0"/>
              <a:buChar char="•"/>
            </a:pPr>
            <a:r>
              <a:rPr lang="en-GB"/>
              <a:t>effective integration into TEN-Ts (Urban Nodes); </a:t>
            </a:r>
          </a:p>
          <a:p>
            <a:pPr marL="514350" indent="-514350">
              <a:buFont typeface="Arial" panose="020B0604020202020204" pitchFamily="34" charset="0"/>
              <a:buChar char="•"/>
            </a:pPr>
            <a:r>
              <a:rPr lang="en-GB"/>
              <a:t>EU Policy initiatives: EU Port, EU Industrial Maritime Strategies. </a:t>
            </a:r>
          </a:p>
          <a:p>
            <a:endParaRPr lang="en-GB"/>
          </a:p>
        </p:txBody>
      </p:sp>
    </p:spTree>
    <p:extLst>
      <p:ext uri="{BB962C8B-B14F-4D97-AF65-F5344CB8AC3E}">
        <p14:creationId xmlns:p14="http://schemas.microsoft.com/office/powerpoint/2010/main" val="73942634"/>
      </p:ext>
    </p:extLst>
  </p:cSld>
  <p:clrMapOvr>
    <a:masterClrMapping/>
  </p:clrMapOvr>
  <p:transition spd="slow">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Map&#10;&#10;Description automatically generated">
            <a:extLst>
              <a:ext uri="{FF2B5EF4-FFF2-40B4-BE49-F238E27FC236}">
                <a16:creationId xmlns:a16="http://schemas.microsoft.com/office/drawing/2014/main" id="{CFF8B04B-B6BA-A514-188E-95EF80EBE8F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808" r="11179" b="-1"/>
          <a:stretch/>
        </p:blipFill>
        <p:spPr>
          <a:xfrm>
            <a:off x="4537213" y="-79513"/>
            <a:ext cx="4606787" cy="5223013"/>
          </a:xfrm>
          <a:prstGeom prst="rect">
            <a:avLst/>
          </a:prstGeom>
          <a:noFill/>
          <a:ln w="28575">
            <a:noFill/>
          </a:ln>
        </p:spPr>
      </p:pic>
      <p:sp>
        <p:nvSpPr>
          <p:cNvPr id="3" name="Title 2">
            <a:extLst>
              <a:ext uri="{FF2B5EF4-FFF2-40B4-BE49-F238E27FC236}">
                <a16:creationId xmlns:a16="http://schemas.microsoft.com/office/drawing/2014/main" id="{F6E62EE7-F106-4D3E-68AD-8E4B11377606}"/>
              </a:ext>
            </a:extLst>
          </p:cNvPr>
          <p:cNvSpPr>
            <a:spLocks noGrp="1"/>
          </p:cNvSpPr>
          <p:nvPr>
            <p:ph type="title"/>
          </p:nvPr>
        </p:nvSpPr>
        <p:spPr>
          <a:xfrm>
            <a:off x="677754" y="250977"/>
            <a:ext cx="3894247" cy="1430866"/>
          </a:xfrm>
        </p:spPr>
        <p:txBody>
          <a:bodyPr anchor="b">
            <a:noAutofit/>
          </a:bodyPr>
          <a:lstStyle/>
          <a:p>
            <a:r>
              <a:rPr lang="en-US" sz="2400" b="1">
                <a:solidFill>
                  <a:schemeClr val="accent2"/>
                </a:solidFill>
              </a:rPr>
              <a:t>Revised TEN-T Regulation: Better integration long –distance-urban dimension</a:t>
            </a:r>
            <a:endParaRPr lang="en-IE" sz="2400" b="1">
              <a:solidFill>
                <a:schemeClr val="accent2"/>
              </a:solidFill>
            </a:endParaRPr>
          </a:p>
        </p:txBody>
      </p:sp>
      <p:sp>
        <p:nvSpPr>
          <p:cNvPr id="11" name="Content Placeholder 10">
            <a:extLst>
              <a:ext uri="{FF2B5EF4-FFF2-40B4-BE49-F238E27FC236}">
                <a16:creationId xmlns:a16="http://schemas.microsoft.com/office/drawing/2014/main" id="{4E973086-69F4-2254-EA21-E176C5E648AF}"/>
              </a:ext>
            </a:extLst>
          </p:cNvPr>
          <p:cNvSpPr>
            <a:spLocks noGrp="1"/>
          </p:cNvSpPr>
          <p:nvPr>
            <p:ph idx="1"/>
          </p:nvPr>
        </p:nvSpPr>
        <p:spPr>
          <a:xfrm>
            <a:off x="662108" y="1681843"/>
            <a:ext cx="3788111" cy="3461657"/>
          </a:xfrm>
        </p:spPr>
        <p:txBody>
          <a:bodyPr vert="horz" lIns="68580" tIns="34290" rIns="68580" bIns="34290" rtlCol="0" anchor="t">
            <a:noAutofit/>
          </a:bodyPr>
          <a:lstStyle/>
          <a:p>
            <a:pPr marL="0" indent="0">
              <a:buNone/>
            </a:pPr>
            <a:endParaRPr lang="en-IE" sz="1350"/>
          </a:p>
          <a:p>
            <a:pPr marL="271939" indent="-271939"/>
            <a:r>
              <a:rPr lang="en-US" sz="1350"/>
              <a:t>Better </a:t>
            </a:r>
            <a:r>
              <a:rPr lang="en-US" sz="1350" b="1"/>
              <a:t>integrating the urban dimension </a:t>
            </a:r>
            <a:r>
              <a:rPr lang="en-US" sz="1350"/>
              <a:t>and</a:t>
            </a:r>
            <a:r>
              <a:rPr lang="en-US" sz="1350" b="1"/>
              <a:t> last mile connectivity </a:t>
            </a:r>
            <a:r>
              <a:rPr lang="en-US" sz="1350"/>
              <a:t>into the TEN-T network</a:t>
            </a:r>
          </a:p>
          <a:p>
            <a:pPr marL="271939" indent="-271939"/>
            <a:r>
              <a:rPr lang="en-US" sz="1350" b="1"/>
              <a:t>Avoiding that urban areas become bottlenecks </a:t>
            </a:r>
            <a:r>
              <a:rPr lang="en-US" sz="1350"/>
              <a:t>of strategic transport corridors</a:t>
            </a:r>
          </a:p>
          <a:p>
            <a:pPr marL="0" indent="0">
              <a:buNone/>
            </a:pPr>
            <a:endParaRPr lang="en-US" sz="1350"/>
          </a:p>
          <a:p>
            <a:pPr marL="271939" indent="-271939"/>
            <a:r>
              <a:rPr lang="en-US" sz="1350"/>
              <a:t>Improved integration of wider network of </a:t>
            </a:r>
            <a:r>
              <a:rPr lang="en-US" sz="1350" b="1"/>
              <a:t>43</a:t>
            </a:r>
            <a:r>
              <a:rPr lang="en-150" sz="1350" b="1"/>
              <a:t>1 </a:t>
            </a:r>
            <a:r>
              <a:rPr lang="en-US" sz="1350" b="1"/>
              <a:t>urban nodes</a:t>
            </a:r>
          </a:p>
          <a:p>
            <a:pPr marL="271939" indent="-271939"/>
            <a:r>
              <a:rPr lang="en-US" sz="1350"/>
              <a:t>Specific provisions / </a:t>
            </a:r>
            <a:r>
              <a:rPr lang="en-US" sz="1350" b="1"/>
              <a:t>requirements</a:t>
            </a:r>
            <a:r>
              <a:rPr lang="en-US" sz="1350"/>
              <a:t> for urban nodes </a:t>
            </a:r>
            <a:endParaRPr lang="en-IE" sz="1350" b="1"/>
          </a:p>
          <a:p>
            <a:pPr marL="0" indent="0" algn="ctr">
              <a:buNone/>
            </a:pPr>
            <a:r>
              <a:rPr lang="en-US" sz="1350" b="1">
                <a:solidFill>
                  <a:schemeClr val="accent2"/>
                </a:solidFill>
                <a:latin typeface="Comic Sans MS"/>
                <a:ea typeface="Calibri" panose="020F0502020204030204" pitchFamily="34" charset="0"/>
                <a:cs typeface="Times New Roman"/>
              </a:rPr>
              <a:t>New Regulation published on 28 June as Regulation (EU) 2024/1679. </a:t>
            </a:r>
          </a:p>
          <a:p>
            <a:pPr marL="0" indent="0" algn="ctr">
              <a:buNone/>
            </a:pPr>
            <a:r>
              <a:rPr lang="en-US" sz="1350" b="1">
                <a:solidFill>
                  <a:schemeClr val="accent2"/>
                </a:solidFill>
                <a:latin typeface="Comic Sans MS"/>
                <a:ea typeface="Calibri" panose="020F0502020204030204" pitchFamily="34" charset="0"/>
                <a:cs typeface="Times New Roman"/>
              </a:rPr>
              <a:t>Entry into force 18 July 2024. </a:t>
            </a:r>
            <a:endParaRPr lang="fr-BE" sz="1350" b="1">
              <a:solidFill>
                <a:schemeClr val="accent2"/>
              </a:solidFill>
              <a:latin typeface="Comic Sans MS"/>
              <a:ea typeface="Times New Roman" panose="02020603050405020304" pitchFamily="18" charset="0"/>
              <a:cs typeface="Times New Roman"/>
            </a:endParaRPr>
          </a:p>
          <a:p>
            <a:pPr marL="0" indent="0">
              <a:buNone/>
            </a:pPr>
            <a:endParaRPr lang="en-IE" sz="1350"/>
          </a:p>
        </p:txBody>
      </p:sp>
      <p:sp>
        <p:nvSpPr>
          <p:cNvPr id="2" name="Arrow: Down 1">
            <a:extLst>
              <a:ext uri="{FF2B5EF4-FFF2-40B4-BE49-F238E27FC236}">
                <a16:creationId xmlns:a16="http://schemas.microsoft.com/office/drawing/2014/main" id="{F1BC5579-A0BF-DB4E-9B78-821D0AC690B5}"/>
              </a:ext>
            </a:extLst>
          </p:cNvPr>
          <p:cNvSpPr/>
          <p:nvPr/>
        </p:nvSpPr>
        <p:spPr>
          <a:xfrm>
            <a:off x="2104160" y="2885646"/>
            <a:ext cx="623454" cy="384464"/>
          </a:xfrm>
          <a:prstGeom prst="down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E" sz="1350" b="0" i="0" u="none" strike="noStrike" kern="1200" cap="none" spc="0" normalizeH="0" baseline="0" noProof="0">
              <a:ln>
                <a:noFill/>
              </a:ln>
              <a:solidFill>
                <a:prstClr val="white"/>
              </a:solidFill>
              <a:effectLst/>
              <a:uLnTx/>
              <a:uFillTx/>
              <a:latin typeface="PFSquareSansPro-Regular"/>
              <a:ea typeface="+mn-ea"/>
              <a:cs typeface="+mn-cs"/>
            </a:endParaRPr>
          </a:p>
        </p:txBody>
      </p:sp>
    </p:spTree>
    <p:extLst>
      <p:ext uri="{BB962C8B-B14F-4D97-AF65-F5344CB8AC3E}">
        <p14:creationId xmlns:p14="http://schemas.microsoft.com/office/powerpoint/2010/main" val="3833565495"/>
      </p:ext>
    </p:extLst>
  </p:cSld>
  <p:clrMapOvr>
    <a:masterClrMapping/>
  </p:clrMapOvr>
  <p:transition spd="slow">
    <p:wipe dir="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8609" y="866740"/>
            <a:ext cx="6852774" cy="392415"/>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EC7404"/>
                </a:solidFill>
                <a:effectLst/>
                <a:uLnTx/>
                <a:uFillTx/>
                <a:latin typeface="PFSquareSansPro-Regular"/>
                <a:ea typeface="+mn-lt"/>
                <a:cs typeface="+mn-lt"/>
              </a:rPr>
              <a:t>Urban nodes in the revised TEN-T Regulation</a:t>
            </a:r>
            <a:endParaRPr kumimoji="0" lang="en-GB" sz="2100" b="1" i="0" u="none" strike="noStrike" kern="1200" cap="none" spc="0" normalizeH="0" baseline="0" noProof="0">
              <a:ln>
                <a:noFill/>
              </a:ln>
              <a:solidFill>
                <a:srgbClr val="EC7404"/>
              </a:solidFill>
              <a:effectLst/>
              <a:uLnTx/>
              <a:uFillTx/>
              <a:latin typeface="PFSquareSansPro-Regular"/>
              <a:ea typeface="+mn-lt"/>
              <a:cs typeface="+mn-lt"/>
            </a:endParaRPr>
          </a:p>
        </p:txBody>
      </p:sp>
      <p:sp>
        <p:nvSpPr>
          <p:cNvPr id="6" name="Rectangle 5"/>
          <p:cNvSpPr/>
          <p:nvPr/>
        </p:nvSpPr>
        <p:spPr>
          <a:xfrm>
            <a:off x="256990" y="1326728"/>
            <a:ext cx="8523892" cy="3698448"/>
          </a:xfrm>
          <a:prstGeom prst="rect">
            <a:avLst/>
          </a:prstGeom>
        </p:spPr>
        <p:txBody>
          <a:bodyPr wrap="square" lIns="68580" tIns="34290" rIns="68580" bIns="34290" anchor="t">
            <a:spAutoFit/>
          </a:bodyPr>
          <a:lstStyle/>
          <a:p>
            <a:pPr marL="214313" marR="0" lvl="1" indent="-214313" algn="l" defTabSz="685800" rtl="0" eaLnBrk="1" fontAlgn="auto" latinLnBrk="0" hangingPunct="1">
              <a:lnSpc>
                <a:spcPct val="100000"/>
              </a:lnSpc>
              <a:spcBef>
                <a:spcPts val="0"/>
              </a:spcBef>
              <a:spcAft>
                <a:spcPts val="675"/>
              </a:spcAft>
              <a:buClr>
                <a:srgbClr val="164292"/>
              </a:buClr>
              <a:buSzTx/>
              <a:buFont typeface="Arial" panose="020B0604020202020204" pitchFamily="34" charset="0"/>
              <a:buChar char="•"/>
              <a:tabLst/>
              <a:defRPr/>
            </a:pPr>
            <a:r>
              <a:rPr kumimoji="0" lang="en-GB" sz="1500" b="0" i="0" u="none" strike="noStrike" kern="1200" cap="none" spc="0" normalizeH="0" baseline="0" noProof="0">
                <a:ln>
                  <a:noFill/>
                </a:ln>
                <a:solidFill>
                  <a:srgbClr val="164292"/>
                </a:solidFill>
                <a:effectLst/>
                <a:uLnTx/>
                <a:uFillTx/>
                <a:latin typeface="PFSquareSansPro-Regular"/>
                <a:ea typeface="+mn-ea"/>
                <a:cs typeface="+mn-cs"/>
              </a:rPr>
              <a:t>“</a:t>
            </a:r>
            <a:r>
              <a:rPr kumimoji="0" lang="en-GB" sz="1500" b="1" i="1" u="none" strike="noStrike" kern="1200" cap="none" spc="0" normalizeH="0" baseline="0" noProof="0">
                <a:ln>
                  <a:noFill/>
                </a:ln>
                <a:solidFill>
                  <a:srgbClr val="164292"/>
                </a:solidFill>
                <a:effectLst/>
                <a:uLnTx/>
                <a:uFillTx/>
                <a:latin typeface="PFSquareSansPro-Regular"/>
                <a:ea typeface="+mn-ea"/>
                <a:cs typeface="+mn-cs"/>
              </a:rPr>
              <a:t>Avoiding that urban areas become bottlenecks of strategic transport corridors”</a:t>
            </a:r>
          </a:p>
          <a:p>
            <a:pPr marL="214313" marR="0" lvl="1" indent="-214313" algn="l" defTabSz="685800" rtl="0" eaLnBrk="1" fontAlgn="auto" latinLnBrk="0" hangingPunct="1">
              <a:lnSpc>
                <a:spcPct val="100000"/>
              </a:lnSpc>
              <a:spcBef>
                <a:spcPts val="0"/>
              </a:spcBef>
              <a:spcAft>
                <a:spcPts val="675"/>
              </a:spcAft>
              <a:buClr>
                <a:srgbClr val="164292"/>
              </a:buClr>
              <a:buSzTx/>
              <a:buFont typeface="Arial" panose="020B0604020202020204" pitchFamily="34" charset="0"/>
              <a:buChar char="•"/>
              <a:tabLst/>
              <a:defRPr/>
            </a:pPr>
            <a:r>
              <a:rPr kumimoji="0" lang="en-GB" sz="1500" b="0" i="0" u="none" strike="noStrike" kern="1200" cap="none" spc="0" normalizeH="0" baseline="0" noProof="0">
                <a:ln>
                  <a:noFill/>
                </a:ln>
                <a:solidFill>
                  <a:srgbClr val="164292"/>
                </a:solidFill>
                <a:effectLst/>
                <a:uLnTx/>
                <a:uFillTx/>
                <a:latin typeface="PFSquareSansPro-Regular"/>
                <a:ea typeface="+mn-ea"/>
                <a:cs typeface="+mn-cs"/>
              </a:rPr>
              <a:t>Reinforced role of urban nodes in the new TEN-T: </a:t>
            </a:r>
          </a:p>
          <a:p>
            <a:pPr marL="557213" marR="0" lvl="2" indent="-214313" algn="l" defTabSz="685800" rtl="0" eaLnBrk="1" fontAlgn="auto" latinLnBrk="0" hangingPunct="1">
              <a:lnSpc>
                <a:spcPct val="100000"/>
              </a:lnSpc>
              <a:spcBef>
                <a:spcPts val="0"/>
              </a:spcBef>
              <a:spcAft>
                <a:spcPts val="675"/>
              </a:spcAft>
              <a:buClr>
                <a:srgbClr val="164292"/>
              </a:buClr>
              <a:buSzTx/>
              <a:buFont typeface="Wingdings" panose="05000000000000000000" pitchFamily="2" charset="2"/>
              <a:buChar char="Ø"/>
              <a:tabLst/>
              <a:defRPr/>
            </a:pPr>
            <a:r>
              <a:rPr kumimoji="0" lang="en-GB" sz="1500" b="0" i="0" u="none" strike="noStrike" kern="1200" cap="none" spc="0" normalizeH="0" baseline="0" noProof="0">
                <a:ln>
                  <a:noFill/>
                </a:ln>
                <a:solidFill>
                  <a:srgbClr val="164292"/>
                </a:solidFill>
                <a:effectLst/>
                <a:uLnTx/>
                <a:uFillTx/>
                <a:latin typeface="PFSquareSansPro-Regular"/>
                <a:ea typeface="+mn-ea"/>
                <a:cs typeface="+mn-cs"/>
              </a:rPr>
              <a:t>improved integration of wider network of 4</a:t>
            </a:r>
            <a:r>
              <a:rPr kumimoji="0" lang="en-150" sz="1500" b="0" i="0" u="none" strike="noStrike" kern="1200" cap="none" spc="0" normalizeH="0" baseline="0" noProof="0">
                <a:ln>
                  <a:noFill/>
                </a:ln>
                <a:solidFill>
                  <a:srgbClr val="164292"/>
                </a:solidFill>
                <a:effectLst/>
                <a:uLnTx/>
                <a:uFillTx/>
                <a:latin typeface="PFSquareSansPro-Regular"/>
                <a:ea typeface="+mn-ea"/>
                <a:cs typeface="+mn-cs"/>
              </a:rPr>
              <a:t>31</a:t>
            </a:r>
            <a:r>
              <a:rPr kumimoji="0" lang="en-GB" sz="1500" b="0" i="0" u="none" strike="noStrike" kern="1200" cap="none" spc="0" normalizeH="0" baseline="0" noProof="0">
                <a:ln>
                  <a:noFill/>
                </a:ln>
                <a:solidFill>
                  <a:srgbClr val="164292"/>
                </a:solidFill>
                <a:effectLst/>
                <a:uLnTx/>
                <a:uFillTx/>
                <a:latin typeface="PFSquareSansPro-Regular"/>
                <a:ea typeface="+mn-ea"/>
                <a:cs typeface="+mn-cs"/>
              </a:rPr>
              <a:t> urban nodes</a:t>
            </a:r>
            <a:endParaRPr kumimoji="0" lang="en-150" sz="1500" b="0" i="0" u="none" strike="noStrike" kern="1200" cap="none" spc="0" normalizeH="0" baseline="0" noProof="0">
              <a:ln>
                <a:noFill/>
              </a:ln>
              <a:solidFill>
                <a:srgbClr val="164292"/>
              </a:solidFill>
              <a:effectLst/>
              <a:uLnTx/>
              <a:uFillTx/>
              <a:latin typeface="PFSquareSansPro-Regular"/>
              <a:ea typeface="+mn-ea"/>
              <a:cs typeface="+mn-cs"/>
            </a:endParaRPr>
          </a:p>
          <a:p>
            <a:pPr marL="557213" marR="0" lvl="2" indent="-214313" algn="l" defTabSz="685800" rtl="0" eaLnBrk="1" fontAlgn="auto" latinLnBrk="0" hangingPunct="1">
              <a:lnSpc>
                <a:spcPct val="100000"/>
              </a:lnSpc>
              <a:spcBef>
                <a:spcPts val="0"/>
              </a:spcBef>
              <a:spcAft>
                <a:spcPts val="675"/>
              </a:spcAft>
              <a:buClr>
                <a:srgbClr val="164292"/>
              </a:buClr>
              <a:buSzTx/>
              <a:buFont typeface="Wingdings" panose="05000000000000000000" pitchFamily="2" charset="2"/>
              <a:buChar char="Ø"/>
              <a:tabLst/>
              <a:defRPr/>
            </a:pPr>
            <a:r>
              <a:rPr kumimoji="0" lang="en-GB" sz="1500" b="0" i="0" u="none" strike="noStrike" kern="1200" cap="none" spc="0" normalizeH="0" baseline="0" noProof="0">
                <a:ln>
                  <a:noFill/>
                </a:ln>
                <a:solidFill>
                  <a:srgbClr val="164292"/>
                </a:solidFill>
                <a:effectLst/>
                <a:uLnTx/>
                <a:uFillTx/>
                <a:latin typeface="PFSquareSansPro-Regular"/>
                <a:ea typeface="+mn-ea"/>
                <a:cs typeface="+mn-cs"/>
              </a:rPr>
              <a:t>specific provisions / requirements for urban nodes </a:t>
            </a:r>
          </a:p>
          <a:p>
            <a:pPr marL="214313" marR="0" lvl="1" indent="-214313" algn="l" defTabSz="685800" rtl="0" eaLnBrk="1" fontAlgn="auto" latinLnBrk="0" hangingPunct="1">
              <a:lnSpc>
                <a:spcPct val="100000"/>
              </a:lnSpc>
              <a:spcBef>
                <a:spcPts val="0"/>
              </a:spcBef>
              <a:spcAft>
                <a:spcPts val="675"/>
              </a:spcAft>
              <a:buClr>
                <a:srgbClr val="164292"/>
              </a:buClr>
              <a:buSzTx/>
              <a:buFont typeface="Arial" panose="020B0604020202020204" pitchFamily="34" charset="0"/>
              <a:buChar char="•"/>
              <a:tabLst/>
              <a:defRPr/>
            </a:pPr>
            <a:r>
              <a:rPr kumimoji="0" lang="en-US" sz="1500" b="0" i="0" u="none" strike="noStrike" kern="1200" cap="none" spc="0" normalizeH="0" baseline="0" noProof="0">
                <a:ln>
                  <a:noFill/>
                </a:ln>
                <a:solidFill>
                  <a:srgbClr val="164292"/>
                </a:solidFill>
                <a:effectLst/>
                <a:uLnTx/>
                <a:uFillTx/>
                <a:latin typeface="PFSquareSansPro-Regular"/>
                <a:ea typeface="+mn-ea"/>
                <a:cs typeface="+mn-cs"/>
              </a:rPr>
              <a:t>Urban node criteria:  </a:t>
            </a:r>
            <a:r>
              <a:rPr kumimoji="0" lang="en-150" sz="1500" b="0" i="0" u="none" strike="noStrike" kern="1200" cap="none" spc="0" normalizeH="0" baseline="0" noProof="0">
                <a:ln>
                  <a:noFill/>
                </a:ln>
                <a:solidFill>
                  <a:srgbClr val="164292"/>
                </a:solidFill>
                <a:effectLst/>
                <a:uLnTx/>
                <a:uFillTx/>
                <a:latin typeface="PFSquareSansPro-Regular"/>
                <a:ea typeface="+mn-ea"/>
                <a:cs typeface="+mn-cs"/>
              </a:rPr>
              <a:t>more than </a:t>
            </a:r>
            <a:r>
              <a:rPr kumimoji="0" lang="en-US" sz="1500" b="0" i="0" u="none" strike="noStrike" kern="1200" cap="none" spc="0" normalizeH="0" baseline="0" noProof="0">
                <a:ln>
                  <a:noFill/>
                </a:ln>
                <a:solidFill>
                  <a:srgbClr val="164292"/>
                </a:solidFill>
                <a:effectLst/>
                <a:uLnTx/>
                <a:uFillTx/>
                <a:latin typeface="PFSquareSansPro-Regular"/>
                <a:ea typeface="+mn-ea"/>
                <a:cs typeface="+mn-cs"/>
              </a:rPr>
              <a:t>100,000</a:t>
            </a:r>
            <a:r>
              <a:rPr kumimoji="0" lang="en-150" sz="1500" b="0" i="0" u="none" strike="noStrike" kern="1200" cap="none" spc="0" normalizeH="0" baseline="0" noProof="0">
                <a:ln>
                  <a:noFill/>
                </a:ln>
                <a:solidFill>
                  <a:srgbClr val="164292"/>
                </a:solidFill>
                <a:effectLst/>
                <a:uLnTx/>
                <a:uFillTx/>
                <a:latin typeface="PFSquareSansPro-Regular"/>
                <a:ea typeface="+mn-ea"/>
                <a:cs typeface="+mn-cs"/>
              </a:rPr>
              <a:t> </a:t>
            </a:r>
            <a:r>
              <a:rPr kumimoji="0" lang="en-US" sz="1500" b="0" i="0" u="none" strike="noStrike" kern="1200" cap="none" spc="0" normalizeH="0" baseline="0" noProof="0">
                <a:ln>
                  <a:noFill/>
                </a:ln>
                <a:solidFill>
                  <a:srgbClr val="164292"/>
                </a:solidFill>
                <a:effectLst/>
                <a:uLnTx/>
                <a:uFillTx/>
                <a:latin typeface="PFSquareSansPro-Regular"/>
                <a:ea typeface="+mn-ea"/>
                <a:cs typeface="+mn-cs"/>
              </a:rPr>
              <a:t>inhabitants or main node of a NUTS 2 region in case no city above 100,000 inhabitants</a:t>
            </a:r>
          </a:p>
          <a:p>
            <a:pPr marL="214313" marR="0" lvl="1" indent="-214313" algn="l" defTabSz="685800" rtl="0" eaLnBrk="1" fontAlgn="auto" latinLnBrk="0" hangingPunct="1">
              <a:lnSpc>
                <a:spcPct val="100000"/>
              </a:lnSpc>
              <a:spcBef>
                <a:spcPts val="0"/>
              </a:spcBef>
              <a:spcAft>
                <a:spcPts val="675"/>
              </a:spcAft>
              <a:buClr>
                <a:srgbClr val="164292"/>
              </a:buClr>
              <a:buSzTx/>
              <a:buFont typeface="Arial" panose="020B0604020202020204" pitchFamily="34" charset="0"/>
              <a:buChar char="•"/>
              <a:tabLst/>
              <a:defRPr/>
            </a:pPr>
            <a:r>
              <a:rPr kumimoji="0" lang="en-US" sz="1500" b="0" i="0" u="none" strike="noStrike" kern="1200" cap="none" spc="0" normalizeH="0" baseline="0" noProof="0">
                <a:ln>
                  <a:noFill/>
                </a:ln>
                <a:solidFill>
                  <a:srgbClr val="164292"/>
                </a:solidFill>
                <a:effectLst/>
                <a:uLnTx/>
                <a:uFillTx/>
                <a:latin typeface="PFSquareSansPro-Regular"/>
                <a:ea typeface="+mn-ea"/>
                <a:cs typeface="+mn-cs"/>
              </a:rPr>
              <a:t>Article 3 – definition of an urban node:</a:t>
            </a:r>
            <a:endParaRPr kumimoji="0" lang="en-150" sz="1500" b="0" i="0" u="none" strike="noStrike" kern="1200" cap="none" spc="0" normalizeH="0" baseline="0" noProof="0">
              <a:ln>
                <a:noFill/>
              </a:ln>
              <a:solidFill>
                <a:srgbClr val="164292"/>
              </a:solidFill>
              <a:effectLst/>
              <a:uLnTx/>
              <a:uFillTx/>
              <a:latin typeface="PFSquareSansPro-Regular"/>
              <a:ea typeface="+mn-ea"/>
              <a:cs typeface="+mn-cs"/>
            </a:endParaRPr>
          </a:p>
          <a:p>
            <a:pPr marL="198835" marR="0" lvl="1" indent="0" algn="l" defTabSz="685800" rtl="0" eaLnBrk="1" fontAlgn="auto" latinLnBrk="0" hangingPunct="1">
              <a:lnSpc>
                <a:spcPct val="100000"/>
              </a:lnSpc>
              <a:spcBef>
                <a:spcPts val="0"/>
              </a:spcBef>
              <a:spcAft>
                <a:spcPts val="675"/>
              </a:spcAft>
              <a:buClr>
                <a:srgbClr val="164292"/>
              </a:buClr>
              <a:buSzTx/>
              <a:buFontTx/>
              <a:buNone/>
              <a:tabLst/>
              <a:defRPr/>
            </a:pPr>
            <a:r>
              <a:rPr kumimoji="0" lang="en-GB" sz="1500" b="0" i="0" u="none" strike="noStrike" kern="1200" cap="none" spc="0" normalizeH="0" baseline="0" noProof="0">
                <a:ln>
                  <a:noFill/>
                </a:ln>
                <a:solidFill>
                  <a:srgbClr val="164292"/>
                </a:solidFill>
                <a:effectLst/>
                <a:uLnTx/>
                <a:uFillTx/>
                <a:latin typeface="PFSquareSansPro-Regular"/>
                <a:ea typeface="+mn-ea"/>
                <a:cs typeface="+mn-cs"/>
              </a:rPr>
              <a:t>'urban node' means an urban area where elements of the transport infrastructure of the trans-European transport network for passengers and freight, such as ports including passenger terminals, airports, railway stations, bus terminals, logistic platforms and facilities and</a:t>
            </a:r>
            <a:r>
              <a:rPr kumimoji="0" lang="en-150" sz="1500" b="0" i="0" u="none" strike="noStrike" kern="1200" cap="none" spc="0" normalizeH="0" baseline="0" noProof="0">
                <a:ln>
                  <a:noFill/>
                </a:ln>
                <a:solidFill>
                  <a:srgbClr val="164292"/>
                </a:solidFill>
                <a:effectLst/>
                <a:uLnTx/>
                <a:uFillTx/>
                <a:latin typeface="PFSquareSansPro-Regular"/>
                <a:ea typeface="+mn-ea"/>
                <a:cs typeface="+mn-cs"/>
              </a:rPr>
              <a:t> </a:t>
            </a:r>
            <a:r>
              <a:rPr kumimoji="0" lang="en-GB" sz="1500" b="0" i="0" u="none" strike="noStrike" kern="1200" cap="none" spc="0" normalizeH="0" baseline="0" noProof="0">
                <a:ln>
                  <a:noFill/>
                </a:ln>
                <a:solidFill>
                  <a:srgbClr val="164292"/>
                </a:solidFill>
                <a:effectLst/>
                <a:uLnTx/>
                <a:uFillTx/>
                <a:latin typeface="PFSquareSansPro-Regular"/>
                <a:ea typeface="+mn-ea"/>
                <a:cs typeface="+mn-cs"/>
              </a:rPr>
              <a:t>multimodal freight terminals, located in and around the urban area, are connected with other elements of that infrastructure and with the infrastructure for regional and local traffic, including the one related to</a:t>
            </a:r>
            <a:r>
              <a:rPr kumimoji="0" lang="en-150" sz="1500" b="0" i="0" u="none" strike="noStrike" kern="1200" cap="none" spc="0" normalizeH="0" baseline="0" noProof="0">
                <a:ln>
                  <a:noFill/>
                </a:ln>
                <a:solidFill>
                  <a:srgbClr val="164292"/>
                </a:solidFill>
                <a:effectLst/>
                <a:uLnTx/>
                <a:uFillTx/>
                <a:latin typeface="PFSquareSansPro-Regular"/>
                <a:ea typeface="+mn-ea"/>
                <a:cs typeface="+mn-cs"/>
              </a:rPr>
              <a:t> </a:t>
            </a:r>
            <a:r>
              <a:rPr kumimoji="0" lang="en-GB" sz="1500" b="0" i="0" u="none" strike="noStrike" kern="1200" cap="none" spc="0" normalizeH="0" baseline="0" noProof="0">
                <a:ln>
                  <a:noFill/>
                </a:ln>
                <a:solidFill>
                  <a:srgbClr val="164292"/>
                </a:solidFill>
                <a:effectLst/>
                <a:uLnTx/>
                <a:uFillTx/>
                <a:latin typeface="PFSquareSansPro-Regular"/>
                <a:ea typeface="+mn-ea"/>
                <a:cs typeface="+mn-cs"/>
              </a:rPr>
              <a:t>infrastructure for active modes;</a:t>
            </a:r>
            <a:endParaRPr kumimoji="0" lang="en-150" sz="1500" b="0" i="0" u="none" strike="noStrike" kern="1200" cap="none" spc="0" normalizeH="0" baseline="0" noProof="0">
              <a:ln>
                <a:noFill/>
              </a:ln>
              <a:solidFill>
                <a:srgbClr val="164292"/>
              </a:solidFill>
              <a:effectLst/>
              <a:uLnTx/>
              <a:uFillTx/>
              <a:latin typeface="PFSquareSansPro-Regular"/>
              <a:ea typeface="+mn-ea"/>
              <a:cs typeface="+mn-cs"/>
            </a:endParaRPr>
          </a:p>
          <a:p>
            <a:pPr marL="214313" marR="0" lvl="0" indent="-214313" algn="l" defTabSz="685800" rtl="0" eaLnBrk="1" fontAlgn="auto" latinLnBrk="0" hangingPunct="1">
              <a:lnSpc>
                <a:spcPct val="100000"/>
              </a:lnSpc>
              <a:spcBef>
                <a:spcPts val="0"/>
              </a:spcBef>
              <a:spcAft>
                <a:spcPts val="675"/>
              </a:spcAft>
              <a:buClr>
                <a:srgbClr val="164292"/>
              </a:buClr>
              <a:buSzTx/>
              <a:buFont typeface="Arial" panose="020B0604020202020204" pitchFamily="34" charset="0"/>
              <a:buChar char="•"/>
              <a:tabLst/>
              <a:defRPr/>
            </a:pPr>
            <a:r>
              <a:rPr kumimoji="0" lang="en-US" sz="1500" b="0" i="0" u="none" strike="noStrike" kern="1200" cap="none" spc="0" normalizeH="0" baseline="0" noProof="0">
                <a:ln>
                  <a:noFill/>
                </a:ln>
                <a:solidFill>
                  <a:srgbClr val="164292"/>
                </a:solidFill>
                <a:effectLst/>
                <a:uLnTx/>
                <a:uFillTx/>
                <a:latin typeface="PFSquareSansPro-Regular"/>
                <a:ea typeface="+mn-ea"/>
                <a:cs typeface="+mn-cs"/>
              </a:rPr>
              <a:t>Annex II - List of </a:t>
            </a:r>
            <a:r>
              <a:rPr kumimoji="0" lang="en-150" sz="1500" b="0" i="0" u="none" strike="noStrike" kern="1200" cap="none" spc="0" normalizeH="0" baseline="0" noProof="0">
                <a:ln>
                  <a:noFill/>
                </a:ln>
                <a:solidFill>
                  <a:srgbClr val="164292"/>
                </a:solidFill>
                <a:effectLst/>
                <a:uLnTx/>
                <a:uFillTx/>
                <a:latin typeface="PFSquareSansPro-Regular"/>
                <a:ea typeface="+mn-ea"/>
                <a:cs typeface="+mn-cs"/>
              </a:rPr>
              <a:t>431</a:t>
            </a:r>
            <a:r>
              <a:rPr kumimoji="0" lang="en-US" sz="1500" b="0" i="0" u="none" strike="noStrike" kern="1200" cap="none" spc="0" normalizeH="0" baseline="0" noProof="0">
                <a:ln>
                  <a:noFill/>
                </a:ln>
                <a:solidFill>
                  <a:srgbClr val="164292"/>
                </a:solidFill>
                <a:effectLst/>
                <a:uLnTx/>
                <a:uFillTx/>
                <a:latin typeface="PFSquareSansPro-Regular"/>
                <a:ea typeface="+mn-ea"/>
                <a:cs typeface="+mn-cs"/>
              </a:rPr>
              <a:t> urban nodes</a:t>
            </a:r>
          </a:p>
        </p:txBody>
      </p:sp>
    </p:spTree>
    <p:extLst>
      <p:ext uri="{BB962C8B-B14F-4D97-AF65-F5344CB8AC3E}">
        <p14:creationId xmlns:p14="http://schemas.microsoft.com/office/powerpoint/2010/main" val="1578316359"/>
      </p:ext>
    </p:extLst>
  </p:cSld>
  <p:clrMapOvr>
    <a:masterClrMapping/>
  </p:clrMapOvr>
  <p:transition spd="slow">
    <p:wipe dir="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042" y="502251"/>
            <a:ext cx="4124178" cy="586768"/>
          </a:xfrm>
        </p:spPr>
        <p:txBody>
          <a:bodyPr/>
          <a:lstStyle/>
          <a:p>
            <a:r>
              <a:rPr lang="en-US" b="1">
                <a:solidFill>
                  <a:schemeClr val="accent2"/>
                </a:solidFill>
              </a:rPr>
              <a:t>Urban nodes requirements</a:t>
            </a:r>
            <a:br>
              <a:rPr lang="en-US" b="1">
                <a:solidFill>
                  <a:schemeClr val="accent2"/>
                </a:solidFill>
              </a:rPr>
            </a:br>
            <a:r>
              <a:rPr lang="en-US" b="1">
                <a:solidFill>
                  <a:schemeClr val="accent2"/>
                </a:solidFill>
              </a:rPr>
              <a:t>timeline</a:t>
            </a:r>
            <a:endParaRPr lang="en-GB" sz="1200" b="1">
              <a:solidFill>
                <a:schemeClr val="accent2"/>
              </a:solidFill>
            </a:endParaRPr>
          </a:p>
        </p:txBody>
      </p:sp>
      <p:graphicFrame>
        <p:nvGraphicFramePr>
          <p:cNvPr id="4" name="Diagram 3">
            <a:extLst>
              <a:ext uri="{FF2B5EF4-FFF2-40B4-BE49-F238E27FC236}">
                <a16:creationId xmlns:a16="http://schemas.microsoft.com/office/drawing/2014/main" id="{63AAE52A-19A6-1D70-9902-C9F25E50F594}"/>
              </a:ext>
            </a:extLst>
          </p:cNvPr>
          <p:cNvGraphicFramePr/>
          <p:nvPr/>
        </p:nvGraphicFramePr>
        <p:xfrm>
          <a:off x="748641" y="1199598"/>
          <a:ext cx="7369628" cy="303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184BC46-5B85-B837-00FC-8B7115A44923}"/>
              </a:ext>
            </a:extLst>
          </p:cNvPr>
          <p:cNvSpPr txBox="1"/>
          <p:nvPr/>
        </p:nvSpPr>
        <p:spPr>
          <a:xfrm>
            <a:off x="881865" y="1602719"/>
            <a:ext cx="1638425" cy="438582"/>
          </a:xfrm>
          <a:prstGeom prst="rect">
            <a:avLst/>
          </a:prstGeom>
          <a:solidFill>
            <a:srgbClr val="D3E8F9"/>
          </a:solidFill>
          <a:ln>
            <a:noFill/>
          </a:ln>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FSquareSansPro-Regular"/>
                <a:ea typeface="+mn-ea"/>
                <a:cs typeface="+mn-cs"/>
              </a:rPr>
              <a:t>National SUMP Contact Point </a:t>
            </a:r>
          </a:p>
        </p:txBody>
      </p:sp>
      <p:sp>
        <p:nvSpPr>
          <p:cNvPr id="6" name="TextBox 5">
            <a:extLst>
              <a:ext uri="{FF2B5EF4-FFF2-40B4-BE49-F238E27FC236}">
                <a16:creationId xmlns:a16="http://schemas.microsoft.com/office/drawing/2014/main" id="{99D5ADB7-E928-215E-164A-122A6412B763}"/>
              </a:ext>
            </a:extLst>
          </p:cNvPr>
          <p:cNvSpPr txBox="1"/>
          <p:nvPr/>
        </p:nvSpPr>
        <p:spPr>
          <a:xfrm>
            <a:off x="2666443" y="1602719"/>
            <a:ext cx="1638424" cy="646331"/>
          </a:xfrm>
          <a:prstGeom prst="rect">
            <a:avLst/>
          </a:prstGeom>
          <a:solidFill>
            <a:srgbClr val="B4C6E7"/>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FSquareSansPro-Regular"/>
                <a:ea typeface="+mn-ea"/>
                <a:cs typeface="+mn-cs"/>
              </a:rPr>
              <a:t>Sustainable Urban Mobility Plan (</a:t>
            </a:r>
            <a:r>
              <a:rPr kumimoji="0" lang="en-US" sz="1200" b="1" i="0" u="none" strike="noStrike" kern="1200" cap="none" spc="0" normalizeH="0" baseline="0" noProof="0">
                <a:ln>
                  <a:noFill/>
                </a:ln>
                <a:solidFill>
                  <a:prstClr val="black"/>
                </a:solidFill>
                <a:effectLst/>
                <a:uLnTx/>
                <a:uFillTx/>
                <a:latin typeface="PFSquareSansPro-Regular"/>
                <a:ea typeface="+mn-ea"/>
                <a:cs typeface="+mn-cs"/>
              </a:rPr>
              <a:t>SUMP</a:t>
            </a:r>
            <a:r>
              <a:rPr kumimoji="0" lang="en-US" sz="1200" b="0" i="0" u="none" strike="noStrike" kern="1200" cap="none" spc="0" normalizeH="0" baseline="0" noProof="0">
                <a:ln>
                  <a:noFill/>
                </a:ln>
                <a:solidFill>
                  <a:prstClr val="black"/>
                </a:solidFill>
                <a:effectLst/>
                <a:uLnTx/>
                <a:uFillTx/>
                <a:latin typeface="PFSquareSansPro-Regular"/>
                <a:ea typeface="+mn-ea"/>
                <a:cs typeface="+mn-cs"/>
              </a:rPr>
              <a:t>) in line with An</a:t>
            </a:r>
            <a:r>
              <a:rPr kumimoji="0" lang="en-150" sz="1200" b="0" i="0" u="none" strike="noStrike" kern="1200" cap="none" spc="0" normalizeH="0" baseline="0" noProof="0" err="1">
                <a:ln>
                  <a:noFill/>
                </a:ln>
                <a:solidFill>
                  <a:prstClr val="black"/>
                </a:solidFill>
                <a:effectLst/>
                <a:uLnTx/>
                <a:uFillTx/>
                <a:latin typeface="PFSquareSansPro-Regular"/>
                <a:ea typeface="+mn-ea"/>
                <a:cs typeface="+mn-cs"/>
              </a:rPr>
              <a:t>nex</a:t>
            </a:r>
            <a:r>
              <a:rPr kumimoji="0" lang="en-US" sz="1200" b="0" i="0" u="none" strike="noStrike" kern="1200" cap="none" spc="0" normalizeH="0" baseline="0" noProof="0">
                <a:ln>
                  <a:noFill/>
                </a:ln>
                <a:solidFill>
                  <a:prstClr val="black"/>
                </a:solidFill>
                <a:effectLst/>
                <a:uLnTx/>
                <a:uFillTx/>
                <a:latin typeface="PFSquareSansPro-Regular"/>
                <a:ea typeface="+mn-ea"/>
                <a:cs typeface="+mn-cs"/>
              </a:rPr>
              <a:t> V</a:t>
            </a:r>
          </a:p>
        </p:txBody>
      </p:sp>
      <p:sp>
        <p:nvSpPr>
          <p:cNvPr id="7" name="TextBox 6">
            <a:extLst>
              <a:ext uri="{FF2B5EF4-FFF2-40B4-BE49-F238E27FC236}">
                <a16:creationId xmlns:a16="http://schemas.microsoft.com/office/drawing/2014/main" id="{B4A43D63-7350-4522-63D3-25A7A6791EFD}"/>
              </a:ext>
            </a:extLst>
          </p:cNvPr>
          <p:cNvSpPr txBox="1"/>
          <p:nvPr/>
        </p:nvSpPr>
        <p:spPr>
          <a:xfrm>
            <a:off x="2666443" y="2255736"/>
            <a:ext cx="1638424" cy="1015663"/>
          </a:xfrm>
          <a:prstGeom prst="rect">
            <a:avLst/>
          </a:prstGeom>
          <a:solidFill>
            <a:srgbClr val="B4C6E7"/>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FSquareSansPro-Regular"/>
                <a:ea typeface="+mn-ea"/>
                <a:cs typeface="+mn-cs"/>
              </a:rPr>
              <a:t>Collection of </a:t>
            </a:r>
            <a:r>
              <a:rPr kumimoji="0" lang="en-US" sz="1200" b="1" i="0" u="none" strike="noStrike" kern="1200" cap="none" spc="0" normalizeH="0" baseline="0" noProof="0">
                <a:ln>
                  <a:noFill/>
                </a:ln>
                <a:solidFill>
                  <a:prstClr val="black"/>
                </a:solidFill>
                <a:effectLst/>
                <a:uLnTx/>
                <a:uFillTx/>
                <a:latin typeface="PFSquareSansPro-Regular"/>
                <a:ea typeface="+mn-ea"/>
                <a:cs typeface="+mn-cs"/>
              </a:rPr>
              <a:t>urban mobility data</a:t>
            </a:r>
            <a:r>
              <a:rPr kumimoji="0" lang="en-US" sz="1200" b="0" i="0" u="none" strike="noStrike" kern="1200" cap="none" spc="0" normalizeH="0" baseline="0" noProof="0">
                <a:ln>
                  <a:noFill/>
                </a:ln>
                <a:solidFill>
                  <a:prstClr val="black"/>
                </a:solidFill>
                <a:effectLst/>
                <a:uLnTx/>
                <a:uFillTx/>
                <a:latin typeface="PFSquareSansPro-Regular"/>
                <a:ea typeface="+mn-ea"/>
                <a:cs typeface="+mn-cs"/>
              </a:rPr>
              <a:t> per node in the fields of sustainability, safety and accessibility</a:t>
            </a:r>
          </a:p>
        </p:txBody>
      </p:sp>
      <p:sp>
        <p:nvSpPr>
          <p:cNvPr id="8" name="TextBox 7">
            <a:extLst>
              <a:ext uri="{FF2B5EF4-FFF2-40B4-BE49-F238E27FC236}">
                <a16:creationId xmlns:a16="http://schemas.microsoft.com/office/drawing/2014/main" id="{50D5B3FE-804E-2CA3-684B-2441B5A1E404}"/>
              </a:ext>
            </a:extLst>
          </p:cNvPr>
          <p:cNvSpPr txBox="1"/>
          <p:nvPr/>
        </p:nvSpPr>
        <p:spPr>
          <a:xfrm>
            <a:off x="4469080" y="1602719"/>
            <a:ext cx="1638425" cy="1200329"/>
          </a:xfrm>
          <a:prstGeom prst="rect">
            <a:avLst/>
          </a:prstGeom>
          <a:solidFill>
            <a:srgbClr val="8EAADB"/>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FSquareSansPro-Regular"/>
                <a:ea typeface="+mn-ea"/>
                <a:cs typeface="+mn-cs"/>
              </a:rPr>
              <a:t>Development of </a:t>
            </a:r>
            <a:r>
              <a:rPr kumimoji="0" lang="en-US" sz="1200" b="1" i="0" u="none" strike="noStrike" kern="1200" cap="none" spc="0" normalizeH="0" baseline="0" noProof="0">
                <a:ln>
                  <a:noFill/>
                </a:ln>
                <a:solidFill>
                  <a:prstClr val="black"/>
                </a:solidFill>
                <a:effectLst/>
                <a:uLnTx/>
                <a:uFillTx/>
                <a:latin typeface="PFSquareSansPro-Regular"/>
                <a:ea typeface="+mn-ea"/>
                <a:cs typeface="+mn-cs"/>
              </a:rPr>
              <a:t>multimodal passenger hubs </a:t>
            </a:r>
            <a:br>
              <a:rPr kumimoji="0" lang="en-US" sz="1200" b="1" i="0" u="none" strike="noStrike" kern="1200" cap="none" spc="0" normalizeH="0" baseline="0" noProof="0">
                <a:ln>
                  <a:noFill/>
                </a:ln>
                <a:solidFill>
                  <a:prstClr val="black"/>
                </a:solidFill>
                <a:effectLst/>
                <a:uLnTx/>
                <a:uFillTx/>
                <a:latin typeface="PFSquareSansPro-Regular"/>
                <a:ea typeface="+mn-ea"/>
                <a:cs typeface="+mn-cs"/>
              </a:rPr>
            </a:br>
            <a:r>
              <a:rPr kumimoji="0" lang="en-US" sz="900" b="0" i="1" u="none" strike="noStrike" kern="1200" cap="none" spc="0" normalizeH="0" baseline="0" noProof="0">
                <a:ln>
                  <a:noFill/>
                </a:ln>
                <a:solidFill>
                  <a:prstClr val="black"/>
                </a:solidFill>
                <a:effectLst/>
                <a:uLnTx/>
                <a:uFillTx/>
                <a:latin typeface="PFSquareSansPro-Regular"/>
                <a:ea typeface="+mn-ea"/>
                <a:cs typeface="+mn-cs"/>
              </a:rPr>
              <a:t>at least one recharging station serving buses/coaches (and examining of possibility of refueling station)</a:t>
            </a:r>
          </a:p>
        </p:txBody>
      </p:sp>
      <p:sp>
        <p:nvSpPr>
          <p:cNvPr id="9" name="TextBox 8">
            <a:extLst>
              <a:ext uri="{FF2B5EF4-FFF2-40B4-BE49-F238E27FC236}">
                <a16:creationId xmlns:a16="http://schemas.microsoft.com/office/drawing/2014/main" id="{B4C1F45B-C59C-67BA-6DED-E1777C9653CC}"/>
              </a:ext>
            </a:extLst>
          </p:cNvPr>
          <p:cNvSpPr txBox="1"/>
          <p:nvPr/>
        </p:nvSpPr>
        <p:spPr>
          <a:xfrm>
            <a:off x="6271718" y="1602719"/>
            <a:ext cx="1692113" cy="1061829"/>
          </a:xfrm>
          <a:prstGeom prst="rect">
            <a:avLst/>
          </a:prstGeom>
          <a:solidFill>
            <a:srgbClr val="2F5496"/>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PFSquareSansPro-Regular"/>
                <a:ea typeface="+mn-ea"/>
                <a:cs typeface="+mn-cs"/>
              </a:rPr>
              <a:t>Development of at least one </a:t>
            </a:r>
            <a:r>
              <a:rPr kumimoji="0" lang="en-US" sz="1200" b="1" i="0" u="none" strike="noStrike" kern="1200" cap="none" spc="0" normalizeH="0" baseline="0" noProof="0">
                <a:ln>
                  <a:noFill/>
                </a:ln>
                <a:solidFill>
                  <a:prstClr val="white"/>
                </a:solidFill>
                <a:effectLst/>
                <a:uLnTx/>
                <a:uFillTx/>
                <a:latin typeface="PFSquareSansPro-Regular"/>
                <a:ea typeface="+mn-ea"/>
                <a:cs typeface="+mn-cs"/>
              </a:rPr>
              <a:t>multimodal freight terminal</a:t>
            </a:r>
            <a:endParaRPr kumimoji="0" lang="en-US" sz="900" b="1" i="0" u="none" strike="noStrike" kern="1200" cap="none" spc="0" normalizeH="0" baseline="0" noProof="0">
              <a:ln>
                <a:noFill/>
              </a:ln>
              <a:solidFill>
                <a:prstClr val="white"/>
              </a:solidFill>
              <a:effectLst/>
              <a:uLnTx/>
              <a:uFillTx/>
              <a:latin typeface="PFSquareSansPro-Regular"/>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PFSquareSansPro-Regular"/>
                <a:ea typeface="+mn-ea"/>
                <a:cs typeface="+mn-cs"/>
              </a:rPr>
              <a:t>allowing for sufficient </a:t>
            </a:r>
            <a:r>
              <a:rPr kumimoji="0" lang="en-US" sz="900" b="0" i="1" u="none" strike="noStrike" kern="1200" cap="none" spc="0" normalizeH="0" baseline="0" noProof="0" err="1">
                <a:ln>
                  <a:noFill/>
                </a:ln>
                <a:solidFill>
                  <a:prstClr val="white"/>
                </a:solidFill>
                <a:effectLst/>
                <a:uLnTx/>
                <a:uFillTx/>
                <a:latin typeface="PFSquareSansPro-Regular"/>
                <a:ea typeface="+mn-ea"/>
                <a:cs typeface="+mn-cs"/>
              </a:rPr>
              <a:t>transhipment</a:t>
            </a:r>
            <a:r>
              <a:rPr kumimoji="0" lang="en-US" sz="900" b="0" i="1" u="none" strike="noStrike" kern="1200" cap="none" spc="0" normalizeH="0" baseline="0" noProof="0">
                <a:ln>
                  <a:noFill/>
                </a:ln>
                <a:solidFill>
                  <a:prstClr val="white"/>
                </a:solidFill>
                <a:effectLst/>
                <a:uLnTx/>
                <a:uFillTx/>
                <a:latin typeface="PFSquareSansPro-Regular"/>
                <a:ea typeface="+mn-ea"/>
                <a:cs typeface="+mn-cs"/>
              </a:rPr>
              <a:t> capacity within or in the vicinity of the urban node</a:t>
            </a:r>
          </a:p>
        </p:txBody>
      </p:sp>
      <p:sp>
        <p:nvSpPr>
          <p:cNvPr id="3" name="TextBox 2">
            <a:extLst>
              <a:ext uri="{FF2B5EF4-FFF2-40B4-BE49-F238E27FC236}">
                <a16:creationId xmlns:a16="http://schemas.microsoft.com/office/drawing/2014/main" id="{AF946A3E-E3E0-911A-9F3F-3C1CEA41E79B}"/>
              </a:ext>
            </a:extLst>
          </p:cNvPr>
          <p:cNvSpPr txBox="1"/>
          <p:nvPr/>
        </p:nvSpPr>
        <p:spPr>
          <a:xfrm>
            <a:off x="881865" y="2140851"/>
            <a:ext cx="1638425" cy="438582"/>
          </a:xfrm>
          <a:prstGeom prst="rect">
            <a:avLst/>
          </a:prstGeom>
          <a:solidFill>
            <a:srgbClr val="D3E8F9"/>
          </a:solidFill>
          <a:ln>
            <a:noFill/>
          </a:ln>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FSquareSansPro-Regular"/>
                <a:ea typeface="+mn-ea"/>
                <a:cs typeface="+mn-cs"/>
              </a:rPr>
              <a:t>National SUMP</a:t>
            </a:r>
            <a:r>
              <a:rPr kumimoji="0" lang="en-150" sz="1200" b="1" i="0" u="none" strike="noStrike" kern="1200" cap="none" spc="0" normalizeH="0" baseline="0" noProof="0">
                <a:ln>
                  <a:noFill/>
                </a:ln>
                <a:solidFill>
                  <a:prstClr val="black"/>
                </a:solidFill>
                <a:effectLst/>
                <a:uLnTx/>
                <a:uFillTx/>
                <a:latin typeface="PFSquareSansPro-Regular"/>
                <a:ea typeface="+mn-ea"/>
                <a:cs typeface="+mn-cs"/>
              </a:rPr>
              <a:t> Support</a:t>
            </a:r>
            <a:r>
              <a:rPr kumimoji="0" lang="en-US" sz="1200" b="1" i="0" u="none" strike="noStrike" kern="1200" cap="none" spc="0" normalizeH="0" baseline="0" noProof="0">
                <a:ln>
                  <a:noFill/>
                </a:ln>
                <a:solidFill>
                  <a:prstClr val="black"/>
                </a:solidFill>
                <a:effectLst/>
                <a:uLnTx/>
                <a:uFillTx/>
                <a:latin typeface="PFSquareSansPro-Regular"/>
                <a:ea typeface="+mn-ea"/>
                <a:cs typeface="+mn-cs"/>
              </a:rPr>
              <a:t> Programme</a:t>
            </a:r>
            <a:endParaRPr kumimoji="0" lang="en-IE" sz="1200" b="1" i="0" u="none" strike="noStrike" kern="1200" cap="none" spc="0" normalizeH="0" baseline="0" noProof="0" err="1">
              <a:ln>
                <a:noFill/>
              </a:ln>
              <a:solidFill>
                <a:prstClr val="black"/>
              </a:solidFill>
              <a:effectLst/>
              <a:uLnTx/>
              <a:uFillTx/>
              <a:latin typeface="PFSquareSansPro-Regular"/>
              <a:ea typeface="+mn-ea"/>
              <a:cs typeface="+mn-cs"/>
            </a:endParaRPr>
          </a:p>
        </p:txBody>
      </p:sp>
      <p:sp>
        <p:nvSpPr>
          <p:cNvPr id="10" name="TextBox 9">
            <a:extLst>
              <a:ext uri="{FF2B5EF4-FFF2-40B4-BE49-F238E27FC236}">
                <a16:creationId xmlns:a16="http://schemas.microsoft.com/office/drawing/2014/main" id="{96E173D6-448C-18FD-D48D-743E5574EACB}"/>
              </a:ext>
            </a:extLst>
          </p:cNvPr>
          <p:cNvSpPr txBox="1"/>
          <p:nvPr/>
        </p:nvSpPr>
        <p:spPr>
          <a:xfrm>
            <a:off x="667552" y="3181560"/>
            <a:ext cx="1638425" cy="646331"/>
          </a:xfrm>
          <a:prstGeom prst="rect">
            <a:avLst/>
          </a:prstGeom>
          <a:solidFill>
            <a:srgbClr val="D3E8F9"/>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150" sz="1200" b="1" i="0" u="none" strike="noStrike" kern="1200" cap="none" spc="0" normalizeH="0" baseline="0" noProof="0">
                <a:ln>
                  <a:noFill/>
                </a:ln>
                <a:solidFill>
                  <a:prstClr val="black"/>
                </a:solidFill>
                <a:effectLst/>
                <a:uLnTx/>
                <a:uFillTx/>
                <a:latin typeface="PFSquareSansPro-Regular"/>
                <a:ea typeface="+mn-ea"/>
                <a:cs typeface="+mn-cs"/>
              </a:rPr>
              <a:t>I</a:t>
            </a:r>
            <a:r>
              <a:rPr kumimoji="0" lang="en-IE" sz="1200" b="1" i="0" u="none" strike="noStrike" kern="1200" cap="none" spc="0" normalizeH="0" baseline="0" noProof="0" err="1">
                <a:ln>
                  <a:noFill/>
                </a:ln>
                <a:solidFill>
                  <a:prstClr val="black"/>
                </a:solidFill>
                <a:effectLst/>
                <a:uLnTx/>
                <a:uFillTx/>
                <a:latin typeface="PFSquareSansPro-Regular"/>
                <a:ea typeface="+mn-ea"/>
                <a:cs typeface="+mn-cs"/>
              </a:rPr>
              <a:t>mplementing</a:t>
            </a:r>
            <a:r>
              <a:rPr kumimoji="0" lang="en-IE" sz="1200" b="1" i="0" u="none" strike="noStrike" kern="1200" cap="none" spc="0" normalizeH="0" baseline="0" noProof="0">
                <a:ln>
                  <a:noFill/>
                </a:ln>
                <a:solidFill>
                  <a:prstClr val="black"/>
                </a:solidFill>
                <a:effectLst/>
                <a:uLnTx/>
                <a:uFillTx/>
                <a:latin typeface="PFSquareSansPro-Regular"/>
                <a:ea typeface="+mn-ea"/>
                <a:cs typeface="+mn-cs"/>
              </a:rPr>
              <a:t> </a:t>
            </a:r>
            <a:r>
              <a:rPr kumimoji="0" lang="en-150" sz="1200" b="1" i="0" u="none" strike="noStrike" kern="1200" cap="none" spc="0" normalizeH="0" baseline="0" noProof="0">
                <a:ln>
                  <a:noFill/>
                </a:ln>
                <a:solidFill>
                  <a:prstClr val="black"/>
                </a:solidFill>
                <a:effectLst/>
                <a:uLnTx/>
                <a:uFillTx/>
                <a:latin typeface="PFSquareSansPro-Regular"/>
                <a:ea typeface="+mn-ea"/>
                <a:cs typeface="+mn-cs"/>
              </a:rPr>
              <a:t>A</a:t>
            </a:r>
            <a:r>
              <a:rPr kumimoji="0" lang="en-IE" sz="1200" b="1" i="0" u="none" strike="noStrike" kern="1200" cap="none" spc="0" normalizeH="0" baseline="0" noProof="0" err="1">
                <a:ln>
                  <a:noFill/>
                </a:ln>
                <a:solidFill>
                  <a:prstClr val="black"/>
                </a:solidFill>
                <a:effectLst/>
                <a:uLnTx/>
                <a:uFillTx/>
                <a:latin typeface="PFSquareSansPro-Regular"/>
                <a:ea typeface="+mn-ea"/>
                <a:cs typeface="+mn-cs"/>
              </a:rPr>
              <a:t>ct</a:t>
            </a:r>
            <a:r>
              <a:rPr kumimoji="0" lang="en-IE" sz="1200" b="1" i="0" u="none" strike="noStrike" kern="1200" cap="none" spc="0" normalizeH="0" baseline="0" noProof="0">
                <a:ln>
                  <a:noFill/>
                </a:ln>
                <a:solidFill>
                  <a:prstClr val="black"/>
                </a:solidFill>
                <a:effectLst/>
                <a:uLnTx/>
                <a:uFillTx/>
                <a:latin typeface="PFSquareSansPro-Regular"/>
                <a:ea typeface="+mn-ea"/>
                <a:cs typeface="+mn-cs"/>
              </a:rPr>
              <a:t> </a:t>
            </a:r>
            <a:r>
              <a:rPr kumimoji="0" lang="en-IE" sz="1200" b="0" i="0" u="none" strike="noStrike" kern="1200" cap="none" spc="0" normalizeH="0" baseline="0" noProof="0">
                <a:ln>
                  <a:noFill/>
                </a:ln>
                <a:solidFill>
                  <a:prstClr val="black"/>
                </a:solidFill>
                <a:effectLst/>
                <a:uLnTx/>
                <a:uFillTx/>
                <a:latin typeface="PFSquareSansPro-Regular"/>
                <a:ea typeface="+mn-ea"/>
                <a:cs typeface="+mn-cs"/>
              </a:rPr>
              <a:t>on the collection of urban mobility data</a:t>
            </a:r>
          </a:p>
        </p:txBody>
      </p:sp>
      <p:cxnSp>
        <p:nvCxnSpPr>
          <p:cNvPr id="12" name="Straight Arrow Connector 11">
            <a:extLst>
              <a:ext uri="{FF2B5EF4-FFF2-40B4-BE49-F238E27FC236}">
                <a16:creationId xmlns:a16="http://schemas.microsoft.com/office/drawing/2014/main" id="{8FCAE8C4-2925-D591-F599-A12B1E67653F}"/>
              </a:ext>
            </a:extLst>
          </p:cNvPr>
          <p:cNvCxnSpPr>
            <a:cxnSpLocks/>
          </p:cNvCxnSpPr>
          <p:nvPr/>
        </p:nvCxnSpPr>
        <p:spPr>
          <a:xfrm>
            <a:off x="1487744" y="2918807"/>
            <a:ext cx="0" cy="2552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573365-F7F4-7B39-94D0-F4E4E933E5AC}"/>
              </a:ext>
            </a:extLst>
          </p:cNvPr>
          <p:cNvSpPr txBox="1"/>
          <p:nvPr/>
        </p:nvSpPr>
        <p:spPr>
          <a:xfrm>
            <a:off x="1105629" y="2684670"/>
            <a:ext cx="86914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350" b="0" i="0" u="none" strike="noStrike" kern="1200" cap="none" spc="0" normalizeH="0" baseline="0" noProof="0">
                <a:ln>
                  <a:noFill/>
                </a:ln>
                <a:solidFill>
                  <a:prstClr val="black"/>
                </a:solidFill>
                <a:effectLst/>
                <a:uLnTx/>
                <a:uFillTx/>
                <a:latin typeface="PFSquareSansPro-Regular"/>
                <a:ea typeface="+mn-ea"/>
                <a:cs typeface="+mn-cs"/>
              </a:rPr>
              <a:t>Mid-2025</a:t>
            </a:r>
          </a:p>
        </p:txBody>
      </p:sp>
      <p:sp>
        <p:nvSpPr>
          <p:cNvPr id="21" name="TextBox 20">
            <a:extLst>
              <a:ext uri="{FF2B5EF4-FFF2-40B4-BE49-F238E27FC236}">
                <a16:creationId xmlns:a16="http://schemas.microsoft.com/office/drawing/2014/main" id="{6ED5BB53-5F6E-766B-40C5-4A175915AEEF}"/>
              </a:ext>
            </a:extLst>
          </p:cNvPr>
          <p:cNvSpPr txBox="1"/>
          <p:nvPr/>
        </p:nvSpPr>
        <p:spPr>
          <a:xfrm>
            <a:off x="881865" y="3952683"/>
            <a:ext cx="7081966" cy="1107996"/>
          </a:xfrm>
          <a:prstGeom prst="rect">
            <a:avLst/>
          </a:prstGeom>
          <a:solidFill>
            <a:schemeClr val="bg2"/>
          </a:solid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350" b="0" i="0" u="none" strike="noStrike" kern="1200" cap="none" spc="0" normalizeH="0" baseline="0" noProof="0">
                <a:ln>
                  <a:noFill/>
                </a:ln>
                <a:solidFill>
                  <a:prstClr val="black"/>
                </a:solidFill>
                <a:effectLst/>
                <a:uLnTx/>
                <a:uFillTx/>
                <a:latin typeface="PFSquareSansPro-Regular"/>
                <a:ea typeface="+mn-ea"/>
                <a:cs typeface="+mn-cs"/>
              </a:rPr>
              <a:t>+ </a:t>
            </a:r>
            <a:r>
              <a:rPr kumimoji="0" lang="en-US" sz="1350" b="0" i="0" u="none" strike="noStrike" kern="1200" cap="none" spc="0" normalizeH="0" baseline="0" noProof="0">
                <a:ln>
                  <a:noFill/>
                </a:ln>
                <a:solidFill>
                  <a:prstClr val="black"/>
                </a:solidFill>
                <a:effectLst/>
                <a:uLnTx/>
                <a:uFillTx/>
                <a:latin typeface="PFSquareSansPro-Regular"/>
                <a:ea typeface="+mn-ea"/>
                <a:cs typeface="+mn-cs"/>
              </a:rPr>
              <a:t>availability of alternative fuels recharging and </a:t>
            </a:r>
            <a:r>
              <a:rPr kumimoji="0" lang="en-US" sz="1350" b="0" i="0" u="none" strike="noStrike" kern="1200" cap="none" spc="0" normalizeH="0" baseline="0" noProof="0" err="1">
                <a:ln>
                  <a:noFill/>
                </a:ln>
                <a:solidFill>
                  <a:prstClr val="black"/>
                </a:solidFill>
                <a:effectLst/>
                <a:uLnTx/>
                <a:uFillTx/>
                <a:latin typeface="PFSquareSansPro-Regular"/>
                <a:ea typeface="+mn-ea"/>
                <a:cs typeface="+mn-cs"/>
              </a:rPr>
              <a:t>refuelling</a:t>
            </a:r>
            <a:r>
              <a:rPr kumimoji="0" lang="en-US" sz="1350" b="0" i="0" u="none" strike="noStrike" kern="1200" cap="none" spc="0" normalizeH="0" baseline="0" noProof="0">
                <a:ln>
                  <a:noFill/>
                </a:ln>
                <a:solidFill>
                  <a:prstClr val="black"/>
                </a:solidFill>
                <a:effectLst/>
                <a:uLnTx/>
                <a:uFillTx/>
                <a:latin typeface="PFSquareSansPro-Regular"/>
                <a:ea typeface="+mn-ea"/>
                <a:cs typeface="+mn-cs"/>
              </a:rPr>
              <a:t> infrastructure, in accordance with Regulation (EU) 2023/1804</a:t>
            </a:r>
            <a:endParaRPr kumimoji="0" lang="fr-BE" sz="1350" b="0" i="0" u="none" strike="noStrike" kern="1200" cap="none" spc="0" normalizeH="0" baseline="0" noProof="0">
              <a:ln>
                <a:noFill/>
              </a:ln>
              <a:solidFill>
                <a:prstClr val="black"/>
              </a:solidFill>
              <a:effectLst/>
              <a:uLnTx/>
              <a:uFillTx/>
              <a:latin typeface="PFSquareSansPro-Regular"/>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350" b="0" i="0" u="none" strike="noStrike" kern="1200" cap="none" spc="0" normalizeH="0" baseline="0" noProof="0">
                <a:ln>
                  <a:noFill/>
                </a:ln>
                <a:solidFill>
                  <a:prstClr val="black"/>
                </a:solidFill>
                <a:effectLst/>
                <a:uLnTx/>
                <a:uFillTx/>
                <a:latin typeface="PFSquareSansPro-Regular"/>
                <a:ea typeface="+mn-ea"/>
                <a:cs typeface="+mn-cs"/>
              </a:rPr>
              <a:t>+ </a:t>
            </a:r>
            <a:r>
              <a:rPr kumimoji="0" lang="fr-BE" sz="1350" b="0" i="0" u="none" strike="noStrike" kern="1200" cap="none" spc="0" normalizeH="0" baseline="0" noProof="0" err="1">
                <a:ln>
                  <a:noFill/>
                </a:ln>
                <a:solidFill>
                  <a:prstClr val="black"/>
                </a:solidFill>
                <a:effectLst/>
                <a:uLnTx/>
                <a:uFillTx/>
                <a:latin typeface="PFSquareSansPro-Regular"/>
                <a:ea typeface="+mn-ea"/>
                <a:cs typeface="+mn-cs"/>
              </a:rPr>
              <a:t>additional</a:t>
            </a:r>
            <a:r>
              <a:rPr kumimoji="0" lang="fr-BE" sz="1350" b="0" i="0" u="none" strike="noStrike" kern="1200" cap="none" spc="0" normalizeH="0" baseline="0" noProof="0">
                <a:ln>
                  <a:noFill/>
                </a:ln>
                <a:solidFill>
                  <a:prstClr val="black"/>
                </a:solidFill>
                <a:effectLst/>
                <a:uLnTx/>
                <a:uFillTx/>
                <a:latin typeface="PFSquareSansPro-Regular"/>
                <a:ea typeface="+mn-ea"/>
                <a:cs typeface="+mn-cs"/>
              </a:rPr>
              <a:t> </a:t>
            </a:r>
            <a:r>
              <a:rPr kumimoji="0" lang="fr-BE" sz="1350" b="0" i="0" u="none" strike="noStrike" kern="1200" cap="none" spc="0" normalizeH="0" baseline="0" noProof="0" err="1">
                <a:ln>
                  <a:noFill/>
                </a:ln>
                <a:solidFill>
                  <a:prstClr val="black"/>
                </a:solidFill>
                <a:effectLst/>
                <a:uLnTx/>
                <a:uFillTx/>
                <a:latin typeface="PFSquareSansPro-Regular"/>
                <a:ea typeface="+mn-ea"/>
                <a:cs typeface="+mn-cs"/>
              </a:rPr>
              <a:t>priorities</a:t>
            </a:r>
            <a:r>
              <a:rPr kumimoji="0" lang="fr-BE" sz="1350" b="0" i="0" u="none" strike="noStrike" kern="1200" cap="none" spc="0" normalizeH="0" baseline="0" noProof="0">
                <a:ln>
                  <a:noFill/>
                </a:ln>
                <a:solidFill>
                  <a:prstClr val="black"/>
                </a:solidFill>
                <a:effectLst/>
                <a:uLnTx/>
                <a:uFillTx/>
                <a:latin typeface="PFSquareSansPro-Regular"/>
                <a:ea typeface="+mn-ea"/>
                <a:cs typeface="+mn-cs"/>
              </a:rPr>
              <a:t> (art 42) (</a:t>
            </a:r>
            <a:r>
              <a:rPr kumimoji="0" lang="fr-BE" sz="1350" b="0" i="0" u="none" strike="noStrike" kern="1200" cap="none" spc="0" normalizeH="0" baseline="0" noProof="0" err="1">
                <a:ln>
                  <a:noFill/>
                </a:ln>
                <a:solidFill>
                  <a:prstClr val="black"/>
                </a:solidFill>
                <a:effectLst/>
                <a:uLnTx/>
                <a:uFillTx/>
                <a:latin typeface="PFSquareSansPro-Regular"/>
                <a:ea typeface="+mn-ea"/>
                <a:cs typeface="+mn-cs"/>
              </a:rPr>
              <a:t>increase</a:t>
            </a:r>
            <a:r>
              <a:rPr kumimoji="0" lang="fr-BE" sz="1350" b="0" i="0" u="none" strike="noStrike" kern="1200" cap="none" spc="0" normalizeH="0" baseline="0" noProof="0">
                <a:ln>
                  <a:noFill/>
                </a:ln>
                <a:solidFill>
                  <a:prstClr val="black"/>
                </a:solidFill>
                <a:effectLst/>
                <a:uLnTx/>
                <a:uFillTx/>
                <a:latin typeface="PFSquareSansPro-Regular"/>
                <a:ea typeface="+mn-ea"/>
                <a:cs typeface="+mn-cs"/>
              </a:rPr>
              <a:t> modal </a:t>
            </a:r>
            <a:r>
              <a:rPr kumimoji="0" lang="fr-BE" sz="1350" b="0" i="0" u="none" strike="noStrike" kern="1200" cap="none" spc="0" normalizeH="0" baseline="0" noProof="0" err="1">
                <a:ln>
                  <a:noFill/>
                </a:ln>
                <a:solidFill>
                  <a:prstClr val="black"/>
                </a:solidFill>
                <a:effectLst/>
                <a:uLnTx/>
                <a:uFillTx/>
                <a:latin typeface="PFSquareSansPro-Regular"/>
                <a:ea typeface="+mn-ea"/>
                <a:cs typeface="+mn-cs"/>
              </a:rPr>
              <a:t>share</a:t>
            </a:r>
            <a:r>
              <a:rPr kumimoji="0" lang="fr-BE" sz="1350" b="0" i="0" u="none" strike="noStrike" kern="1200" cap="none" spc="0" normalizeH="0" baseline="0" noProof="0">
                <a:ln>
                  <a:noFill/>
                </a:ln>
                <a:solidFill>
                  <a:prstClr val="black"/>
                </a:solidFill>
                <a:effectLst/>
                <a:uLnTx/>
                <a:uFillTx/>
                <a:latin typeface="PFSquareSansPro-Regular"/>
                <a:ea typeface="+mn-ea"/>
                <a:cs typeface="+mn-cs"/>
              </a:rPr>
              <a:t> of public transport &amp; active </a:t>
            </a:r>
            <a:r>
              <a:rPr kumimoji="0" lang="fr-BE" sz="1350" b="0" i="0" u="none" strike="noStrike" kern="1200" cap="none" spc="0" normalizeH="0" baseline="0" noProof="0" err="1">
                <a:ln>
                  <a:noFill/>
                </a:ln>
                <a:solidFill>
                  <a:prstClr val="black"/>
                </a:solidFill>
                <a:effectLst/>
                <a:uLnTx/>
                <a:uFillTx/>
                <a:latin typeface="PFSquareSansPro-Regular"/>
                <a:ea typeface="+mn-ea"/>
                <a:cs typeface="+mn-cs"/>
              </a:rPr>
              <a:t>mobility</a:t>
            </a:r>
            <a:r>
              <a:rPr kumimoji="0" lang="fr-BE" sz="1350" b="0" i="0" u="none" strike="noStrike" kern="1200" cap="none" spc="0" normalizeH="0" baseline="0" noProof="0">
                <a:ln>
                  <a:noFill/>
                </a:ln>
                <a:solidFill>
                  <a:prstClr val="black"/>
                </a:solidFill>
                <a:effectLst/>
                <a:uLnTx/>
                <a:uFillTx/>
                <a:latin typeface="PFSquareSansPro-Regular"/>
                <a:ea typeface="+mn-ea"/>
                <a:cs typeface="+mn-cs"/>
              </a:rPr>
              <a:t>, </a:t>
            </a:r>
            <a:r>
              <a:rPr kumimoji="0" lang="en-US" sz="1350" b="0" i="0" u="none" strike="noStrike" kern="1200" cap="none" spc="0" normalizeH="0" baseline="0" noProof="0">
                <a:ln>
                  <a:noFill/>
                </a:ln>
                <a:solidFill>
                  <a:prstClr val="black"/>
                </a:solidFill>
                <a:effectLst/>
                <a:uLnTx/>
                <a:uFillTx/>
                <a:latin typeface="PFSquareSansPro-Regular"/>
                <a:ea typeface="+mn-ea"/>
                <a:cs typeface="+mn-cs"/>
              </a:rPr>
              <a:t>promotion of zero emission transport and mobility, including greening urban fleets for passengers and freight, real-time information on availability of alternative fuels infrastructure, etc.</a:t>
            </a:r>
            <a:r>
              <a:rPr kumimoji="0" lang="fr-BE" sz="1350" b="0" i="0" u="none" strike="noStrike" kern="1200" cap="none" spc="0" normalizeH="0" baseline="0" noProof="0">
                <a:ln>
                  <a:noFill/>
                </a:ln>
                <a:solidFill>
                  <a:prstClr val="black"/>
                </a:solidFill>
                <a:effectLst/>
                <a:uLnTx/>
                <a:uFillTx/>
                <a:latin typeface="PFSquareSansPro-Regular"/>
                <a:ea typeface="+mn-ea"/>
                <a:cs typeface="+mn-cs"/>
              </a:rPr>
              <a:t>)</a:t>
            </a:r>
          </a:p>
        </p:txBody>
      </p:sp>
    </p:spTree>
    <p:extLst>
      <p:ext uri="{BB962C8B-B14F-4D97-AF65-F5344CB8AC3E}">
        <p14:creationId xmlns:p14="http://schemas.microsoft.com/office/powerpoint/2010/main" val="7049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356FA0B7-E414-ACA1-E3D1-7BB488FE663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53994" y="1096935"/>
            <a:ext cx="2439457" cy="953766"/>
          </a:xfrm>
          <a:prstGeom prst="rect">
            <a:avLst/>
          </a:prstGeom>
        </p:spPr>
      </p:pic>
      <p:pic>
        <p:nvPicPr>
          <p:cNvPr id="5" name="Afbeelding 7">
            <a:extLst>
              <a:ext uri="{FF2B5EF4-FFF2-40B4-BE49-F238E27FC236}">
                <a16:creationId xmlns:a16="http://schemas.microsoft.com/office/drawing/2014/main" id="{222FA66C-36D2-FC1C-5D14-E974D78320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3995" y="2264174"/>
            <a:ext cx="2439456" cy="953766"/>
          </a:xfrm>
          <a:prstGeom prst="rect">
            <a:avLst/>
          </a:prstGeom>
        </p:spPr>
      </p:pic>
      <p:sp>
        <p:nvSpPr>
          <p:cNvPr id="6" name="TextBox 5">
            <a:extLst>
              <a:ext uri="{FF2B5EF4-FFF2-40B4-BE49-F238E27FC236}">
                <a16:creationId xmlns:a16="http://schemas.microsoft.com/office/drawing/2014/main" id="{051F8ADF-50CE-FD43-418E-89864A47C333}"/>
              </a:ext>
            </a:extLst>
          </p:cNvPr>
          <p:cNvSpPr txBox="1"/>
          <p:nvPr/>
        </p:nvSpPr>
        <p:spPr>
          <a:xfrm>
            <a:off x="2745670" y="1118818"/>
            <a:ext cx="1290700" cy="1131079"/>
          </a:xfrm>
          <a:prstGeom prst="rect">
            <a:avLst/>
          </a:prstGeom>
          <a:noFill/>
        </p:spPr>
        <p:txBody>
          <a:bodyPr wrap="square" rtlCol="0">
            <a:spAutoFit/>
          </a:bodyPr>
          <a:lstStyle/>
          <a:p>
            <a:pPr defTabSz="685800"/>
            <a:r>
              <a:rPr lang="en-GB" sz="1125">
                <a:solidFill>
                  <a:prstClr val="white"/>
                </a:solidFill>
                <a:latin typeface="Calibri" panose="020F0502020204030204" pitchFamily="34" charset="0"/>
                <a:ea typeface="Times New Roman" panose="02020603050405020304" pitchFamily="18" charset="0"/>
              </a:rPr>
              <a:t>To contribute to the right framework conditions and IWT policy at EU level</a:t>
            </a:r>
            <a:endParaRPr lang="en-BE" sz="1125">
              <a:solidFill>
                <a:prstClr val="white"/>
              </a:solidFill>
              <a:latin typeface="Calibri" panose="020F0502020204030204"/>
            </a:endParaRPr>
          </a:p>
        </p:txBody>
      </p:sp>
      <p:pic>
        <p:nvPicPr>
          <p:cNvPr id="7" name="Picture 6" descr="A picture containing panorama, sky, cloud, aerial photography&#10;&#10;Description automatically generated">
            <a:extLst>
              <a:ext uri="{FF2B5EF4-FFF2-40B4-BE49-F238E27FC236}">
                <a16:creationId xmlns:a16="http://schemas.microsoft.com/office/drawing/2014/main" id="{B8BA9394-C7B7-71E6-C6EE-DFEA5D3F66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20617" y="2367724"/>
            <a:ext cx="1070444" cy="746666"/>
          </a:xfrm>
          <a:prstGeom prst="rect">
            <a:avLst/>
          </a:prstGeom>
        </p:spPr>
      </p:pic>
      <p:sp>
        <p:nvSpPr>
          <p:cNvPr id="8" name="TextBox 7">
            <a:extLst>
              <a:ext uri="{FF2B5EF4-FFF2-40B4-BE49-F238E27FC236}">
                <a16:creationId xmlns:a16="http://schemas.microsoft.com/office/drawing/2014/main" id="{C4B8B6FD-0F7B-A31A-81B5-9AB166E57496}"/>
              </a:ext>
            </a:extLst>
          </p:cNvPr>
          <p:cNvSpPr txBox="1"/>
          <p:nvPr/>
        </p:nvSpPr>
        <p:spPr>
          <a:xfrm>
            <a:off x="2745670" y="2367724"/>
            <a:ext cx="1302390" cy="784830"/>
          </a:xfrm>
          <a:prstGeom prst="rect">
            <a:avLst/>
          </a:prstGeom>
          <a:noFill/>
        </p:spPr>
        <p:txBody>
          <a:bodyPr wrap="square" rtlCol="0">
            <a:spAutoFit/>
          </a:bodyPr>
          <a:lstStyle/>
          <a:p>
            <a:pPr defTabSz="685800"/>
            <a:r>
              <a:rPr lang="en-GB" sz="1125">
                <a:solidFill>
                  <a:prstClr val="white"/>
                </a:solidFill>
                <a:latin typeface="Calibri" panose="020F0502020204030204" pitchFamily="34" charset="0"/>
                <a:ea typeface="Times New Roman" panose="02020603050405020304" pitchFamily="18" charset="0"/>
              </a:rPr>
              <a:t>To stimulate and strengthen the market position of the sector</a:t>
            </a:r>
            <a:endParaRPr lang="en-BE" sz="1125">
              <a:solidFill>
                <a:prstClr val="white"/>
              </a:solidFill>
              <a:latin typeface="Calibri" panose="020F0502020204030204"/>
            </a:endParaRPr>
          </a:p>
        </p:txBody>
      </p:sp>
      <p:pic>
        <p:nvPicPr>
          <p:cNvPr id="9" name="Picture 8" descr="A picture containing map, text&#10;&#10;Description automatically generated">
            <a:extLst>
              <a:ext uri="{FF2B5EF4-FFF2-40B4-BE49-F238E27FC236}">
                <a16:creationId xmlns:a16="http://schemas.microsoft.com/office/drawing/2014/main" id="{FBFAD183-1814-D544-984C-5F996F135E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20769" y="1196359"/>
            <a:ext cx="1070292" cy="746666"/>
          </a:xfrm>
          <a:prstGeom prst="rect">
            <a:avLst/>
          </a:prstGeom>
        </p:spPr>
      </p:pic>
      <p:pic>
        <p:nvPicPr>
          <p:cNvPr id="10" name="Afbeelding 7">
            <a:extLst>
              <a:ext uri="{FF2B5EF4-FFF2-40B4-BE49-F238E27FC236}">
                <a16:creationId xmlns:a16="http://schemas.microsoft.com/office/drawing/2014/main" id="{7E49E996-47E7-9E77-0CFB-B95D04CA32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37955" y="3475754"/>
            <a:ext cx="2439456" cy="953766"/>
          </a:xfrm>
          <a:prstGeom prst="rect">
            <a:avLst/>
          </a:prstGeom>
        </p:spPr>
      </p:pic>
      <p:pic>
        <p:nvPicPr>
          <p:cNvPr id="11" name="Picture 10" descr="A picture containing outdoor, water, boat, lake&#10;&#10;Description automatically generated">
            <a:extLst>
              <a:ext uri="{FF2B5EF4-FFF2-40B4-BE49-F238E27FC236}">
                <a16:creationId xmlns:a16="http://schemas.microsoft.com/office/drawing/2014/main" id="{C127086F-0BD5-B705-D238-F75AF69033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20618" y="3582949"/>
            <a:ext cx="1068868" cy="739377"/>
          </a:xfrm>
          <a:prstGeom prst="rect">
            <a:avLst/>
          </a:prstGeom>
        </p:spPr>
      </p:pic>
      <p:sp>
        <p:nvSpPr>
          <p:cNvPr id="12" name="TextBox 11">
            <a:extLst>
              <a:ext uri="{FF2B5EF4-FFF2-40B4-BE49-F238E27FC236}">
                <a16:creationId xmlns:a16="http://schemas.microsoft.com/office/drawing/2014/main" id="{8C6BCF50-449A-4B4D-481D-52E45EE19ED0}"/>
              </a:ext>
            </a:extLst>
          </p:cNvPr>
          <p:cNvSpPr txBox="1"/>
          <p:nvPr/>
        </p:nvSpPr>
        <p:spPr>
          <a:xfrm>
            <a:off x="2745670" y="3534863"/>
            <a:ext cx="1183435" cy="957955"/>
          </a:xfrm>
          <a:prstGeom prst="rect">
            <a:avLst/>
          </a:prstGeom>
          <a:noFill/>
        </p:spPr>
        <p:txBody>
          <a:bodyPr wrap="square" rtlCol="0">
            <a:spAutoFit/>
          </a:bodyPr>
          <a:lstStyle/>
          <a:p>
            <a:pPr defTabSz="685800"/>
            <a:r>
              <a:rPr lang="en-GB" sz="1125">
                <a:solidFill>
                  <a:prstClr val="white"/>
                </a:solidFill>
                <a:latin typeface="Calibri" panose="020F0502020204030204" pitchFamily="34" charset="0"/>
                <a:ea typeface="Times New Roman" panose="02020603050405020304" pitchFamily="18" charset="0"/>
              </a:rPr>
              <a:t>To guarantee a well maintained, future proof and resilient   infrastructure </a:t>
            </a:r>
            <a:endParaRPr lang="en-BE" sz="1125">
              <a:solidFill>
                <a:prstClr val="white"/>
              </a:solidFill>
              <a:latin typeface="Calibri" panose="020F0502020204030204"/>
            </a:endParaRPr>
          </a:p>
        </p:txBody>
      </p:sp>
      <p:pic>
        <p:nvPicPr>
          <p:cNvPr id="14" name="Afbeelding 7">
            <a:extLst>
              <a:ext uri="{FF2B5EF4-FFF2-40B4-BE49-F238E27FC236}">
                <a16:creationId xmlns:a16="http://schemas.microsoft.com/office/drawing/2014/main" id="{069366BE-7A49-8366-635C-BE93CE888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86401" y="1589195"/>
            <a:ext cx="2878512" cy="953766"/>
          </a:xfrm>
          <a:prstGeom prst="rect">
            <a:avLst/>
          </a:prstGeom>
        </p:spPr>
      </p:pic>
      <p:sp>
        <p:nvSpPr>
          <p:cNvPr id="15" name="TextBox 14">
            <a:extLst>
              <a:ext uri="{FF2B5EF4-FFF2-40B4-BE49-F238E27FC236}">
                <a16:creationId xmlns:a16="http://schemas.microsoft.com/office/drawing/2014/main" id="{E5E6887F-4F44-DBAE-5BFB-31B4ECC22D90}"/>
              </a:ext>
            </a:extLst>
          </p:cNvPr>
          <p:cNvSpPr txBox="1"/>
          <p:nvPr/>
        </p:nvSpPr>
        <p:spPr>
          <a:xfrm>
            <a:off x="5892540" y="1589195"/>
            <a:ext cx="1584283" cy="957955"/>
          </a:xfrm>
          <a:prstGeom prst="rect">
            <a:avLst/>
          </a:prstGeom>
          <a:noFill/>
        </p:spPr>
        <p:txBody>
          <a:bodyPr wrap="square" rtlCol="0">
            <a:spAutoFit/>
          </a:bodyPr>
          <a:lstStyle/>
          <a:p>
            <a:pPr defTabSz="685800"/>
            <a:r>
              <a:rPr lang="en-GB" sz="1125">
                <a:solidFill>
                  <a:prstClr val="white"/>
                </a:solidFill>
                <a:latin typeface="Calibri" panose="020F0502020204030204" pitchFamily="34" charset="0"/>
                <a:ea typeface="Times New Roman" panose="02020603050405020304" pitchFamily="18" charset="0"/>
              </a:rPr>
              <a:t>To increase the modal share of inland waterway freight and passenger transport  in Europe</a:t>
            </a:r>
            <a:endParaRPr lang="en-BE" sz="1125">
              <a:solidFill>
                <a:prstClr val="white"/>
              </a:solidFill>
              <a:latin typeface="Calibri" panose="020F0502020204030204"/>
            </a:endParaRPr>
          </a:p>
        </p:txBody>
      </p:sp>
      <p:pic>
        <p:nvPicPr>
          <p:cNvPr id="17" name="Picture 16" descr="A picture containing text, screenshot, light, night&#10;&#10;Description automatically generated">
            <a:extLst>
              <a:ext uri="{FF2B5EF4-FFF2-40B4-BE49-F238E27FC236}">
                <a16:creationId xmlns:a16="http://schemas.microsoft.com/office/drawing/2014/main" id="{08D670F0-4167-5FD8-7DC6-2ED269EF7C6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1011" y="1700437"/>
            <a:ext cx="1096921" cy="731281"/>
          </a:xfrm>
          <a:prstGeom prst="rect">
            <a:avLst/>
          </a:prstGeom>
        </p:spPr>
      </p:pic>
      <p:sp>
        <p:nvSpPr>
          <p:cNvPr id="20" name="Rectangle 19">
            <a:extLst>
              <a:ext uri="{FF2B5EF4-FFF2-40B4-BE49-F238E27FC236}">
                <a16:creationId xmlns:a16="http://schemas.microsoft.com/office/drawing/2014/main" id="{CDF230DE-237B-A3B8-155E-062E30224275}"/>
              </a:ext>
            </a:extLst>
          </p:cNvPr>
          <p:cNvSpPr/>
          <p:nvPr/>
        </p:nvSpPr>
        <p:spPr>
          <a:xfrm>
            <a:off x="4823673" y="1744795"/>
            <a:ext cx="265146" cy="267056"/>
          </a:xfrm>
          <a:prstGeom prst="rect">
            <a:avLst/>
          </a:prstGeom>
          <a:solidFill>
            <a:srgbClr val="00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pic>
        <p:nvPicPr>
          <p:cNvPr id="22" name="Afbeelding 7">
            <a:extLst>
              <a:ext uri="{FF2B5EF4-FFF2-40B4-BE49-F238E27FC236}">
                <a16:creationId xmlns:a16="http://schemas.microsoft.com/office/drawing/2014/main" id="{0C6FB270-1635-3A35-3D4E-5B2D6D1872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86401" y="3008318"/>
            <a:ext cx="2878511" cy="953766"/>
          </a:xfrm>
          <a:prstGeom prst="rect">
            <a:avLst/>
          </a:prstGeom>
        </p:spPr>
      </p:pic>
      <p:sp>
        <p:nvSpPr>
          <p:cNvPr id="23" name="TextBox 22">
            <a:extLst>
              <a:ext uri="{FF2B5EF4-FFF2-40B4-BE49-F238E27FC236}">
                <a16:creationId xmlns:a16="http://schemas.microsoft.com/office/drawing/2014/main" id="{4CB686BF-3556-0F60-CD59-8D05827BA348}"/>
              </a:ext>
            </a:extLst>
          </p:cNvPr>
          <p:cNvSpPr txBox="1"/>
          <p:nvPr/>
        </p:nvSpPr>
        <p:spPr>
          <a:xfrm>
            <a:off x="5926021" y="3104327"/>
            <a:ext cx="1570694" cy="957955"/>
          </a:xfrm>
          <a:prstGeom prst="rect">
            <a:avLst/>
          </a:prstGeom>
          <a:noFill/>
        </p:spPr>
        <p:txBody>
          <a:bodyPr wrap="square" rtlCol="0">
            <a:spAutoFit/>
          </a:bodyPr>
          <a:lstStyle/>
          <a:p>
            <a:pPr defTabSz="685800"/>
            <a:r>
              <a:rPr lang="en-GB" sz="1125">
                <a:solidFill>
                  <a:prstClr val="white"/>
                </a:solidFill>
                <a:latin typeface="Calibri" panose="020F0502020204030204" pitchFamily="34" charset="0"/>
                <a:ea typeface="Times New Roman" panose="02020603050405020304" pitchFamily="18" charset="0"/>
              </a:rPr>
              <a:t>To promote IWT as the safest, sustainable, and environmentally friendly mode of transport</a:t>
            </a:r>
            <a:endParaRPr lang="en-BE" sz="1125">
              <a:solidFill>
                <a:prstClr val="white"/>
              </a:solidFill>
              <a:latin typeface="Calibri" panose="020F0502020204030204"/>
            </a:endParaRPr>
          </a:p>
        </p:txBody>
      </p:sp>
      <p:pic>
        <p:nvPicPr>
          <p:cNvPr id="25" name="Picture 24" descr="A picture containing outdoor, sky, grass, water&#10;&#10;Description automatically generated">
            <a:extLst>
              <a:ext uri="{FF2B5EF4-FFF2-40B4-BE49-F238E27FC236}">
                <a16:creationId xmlns:a16="http://schemas.microsoft.com/office/drawing/2014/main" id="{D8094AD9-1399-6659-561A-DA5F4A5A990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755036" y="3104328"/>
            <a:ext cx="1068868" cy="758170"/>
          </a:xfrm>
          <a:prstGeom prst="rect">
            <a:avLst/>
          </a:prstGeom>
        </p:spPr>
      </p:pic>
      <p:sp>
        <p:nvSpPr>
          <p:cNvPr id="13" name="Rectangle 12">
            <a:extLst>
              <a:ext uri="{FF2B5EF4-FFF2-40B4-BE49-F238E27FC236}">
                <a16:creationId xmlns:a16="http://schemas.microsoft.com/office/drawing/2014/main" id="{FA8957C3-D2D3-BAE8-ABFB-3772CFA4BEE7}"/>
              </a:ext>
            </a:extLst>
          </p:cNvPr>
          <p:cNvSpPr/>
          <p:nvPr/>
        </p:nvSpPr>
        <p:spPr>
          <a:xfrm>
            <a:off x="1537955" y="4480474"/>
            <a:ext cx="6026957" cy="543280"/>
          </a:xfrm>
          <a:prstGeom prst="rect">
            <a:avLst/>
          </a:prstGeom>
          <a:solidFill>
            <a:srgbClr val="003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sp>
        <p:nvSpPr>
          <p:cNvPr id="16" name="TextBox 15">
            <a:extLst>
              <a:ext uri="{FF2B5EF4-FFF2-40B4-BE49-F238E27FC236}">
                <a16:creationId xmlns:a16="http://schemas.microsoft.com/office/drawing/2014/main" id="{F59943C3-4BF7-73DC-095A-7CAF88BA100D}"/>
              </a:ext>
            </a:extLst>
          </p:cNvPr>
          <p:cNvSpPr txBox="1"/>
          <p:nvPr/>
        </p:nvSpPr>
        <p:spPr>
          <a:xfrm>
            <a:off x="1620769" y="4517799"/>
            <a:ext cx="5677314" cy="461665"/>
          </a:xfrm>
          <a:prstGeom prst="rect">
            <a:avLst/>
          </a:prstGeom>
          <a:noFill/>
        </p:spPr>
        <p:txBody>
          <a:bodyPr wrap="square" rtlCol="0">
            <a:spAutoFit/>
          </a:bodyPr>
          <a:lstStyle/>
          <a:p>
            <a:pPr algn="ctr" defTabSz="685800"/>
            <a:r>
              <a:rPr lang="en-GB" sz="1200">
                <a:solidFill>
                  <a:prstClr val="white"/>
                </a:solidFill>
                <a:latin typeface="Calibri" panose="020F0502020204030204" pitchFamily="34" charset="0"/>
                <a:ea typeface="Times New Roman" panose="02020603050405020304" pitchFamily="18" charset="0"/>
              </a:rPr>
              <a:t>To achieve these goals EBU closely cooperates with the European institutions, the River Commissions, the UN ECE, national administrations and all relevant stakeholders.</a:t>
            </a:r>
            <a:endParaRPr lang="en-BE" sz="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59BCFA99-7138-8D36-69D3-2C2C9347364C}"/>
              </a:ext>
            </a:extLst>
          </p:cNvPr>
          <p:cNvSpPr/>
          <p:nvPr/>
        </p:nvSpPr>
        <p:spPr>
          <a:xfrm>
            <a:off x="1558522" y="130291"/>
            <a:ext cx="6026957" cy="543280"/>
          </a:xfrm>
          <a:prstGeom prst="rect">
            <a:avLst/>
          </a:prstGeom>
          <a:solidFill>
            <a:srgbClr val="003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sp>
        <p:nvSpPr>
          <p:cNvPr id="19" name="TextBox 18">
            <a:extLst>
              <a:ext uri="{FF2B5EF4-FFF2-40B4-BE49-F238E27FC236}">
                <a16:creationId xmlns:a16="http://schemas.microsoft.com/office/drawing/2014/main" id="{0324CE92-0530-71F1-839D-EB5B57FF8A96}"/>
              </a:ext>
            </a:extLst>
          </p:cNvPr>
          <p:cNvSpPr txBox="1"/>
          <p:nvPr/>
        </p:nvSpPr>
        <p:spPr>
          <a:xfrm>
            <a:off x="1712777" y="192819"/>
            <a:ext cx="5677314" cy="461665"/>
          </a:xfrm>
          <a:prstGeom prst="rect">
            <a:avLst/>
          </a:prstGeom>
          <a:noFill/>
        </p:spPr>
        <p:txBody>
          <a:bodyPr wrap="square" rtlCol="0">
            <a:spAutoFit/>
          </a:bodyPr>
          <a:lstStyle/>
          <a:p>
            <a:pPr algn="ctr" defTabSz="685800"/>
            <a:r>
              <a:rPr lang="en-GB" sz="1200" b="1">
                <a:solidFill>
                  <a:prstClr val="white"/>
                </a:solidFill>
                <a:latin typeface="Calibri" panose="020F0502020204030204" pitchFamily="34" charset="0"/>
                <a:ea typeface="Times New Roman" panose="02020603050405020304" pitchFamily="18" charset="0"/>
              </a:rPr>
              <a:t>EBU’s mission is to contribute to the development of a sustainable and efficient </a:t>
            </a:r>
            <a:br>
              <a:rPr lang="en-GB" sz="1200" b="1">
                <a:solidFill>
                  <a:prstClr val="white"/>
                </a:solidFill>
                <a:latin typeface="Calibri" panose="020F0502020204030204" pitchFamily="34" charset="0"/>
                <a:ea typeface="Times New Roman" panose="02020603050405020304" pitchFamily="18" charset="0"/>
              </a:rPr>
            </a:br>
            <a:r>
              <a:rPr lang="en-GB" sz="1200" b="1">
                <a:solidFill>
                  <a:prstClr val="white"/>
                </a:solidFill>
                <a:latin typeface="Calibri" panose="020F0502020204030204" pitchFamily="34" charset="0"/>
                <a:ea typeface="Times New Roman" panose="02020603050405020304" pitchFamily="18" charset="0"/>
              </a:rPr>
              <a:t>Pan-European transport system via a larger share of inland waterway transport.</a:t>
            </a:r>
            <a:endParaRPr lang="en-BE" sz="1200" b="1">
              <a:solidFill>
                <a:prstClr val="white"/>
              </a:solidFill>
              <a:latin typeface="Calibri" panose="020F0502020204030204"/>
            </a:endParaRPr>
          </a:p>
        </p:txBody>
      </p:sp>
      <p:sp>
        <p:nvSpPr>
          <p:cNvPr id="21" name="TextBox 20">
            <a:extLst>
              <a:ext uri="{FF2B5EF4-FFF2-40B4-BE49-F238E27FC236}">
                <a16:creationId xmlns:a16="http://schemas.microsoft.com/office/drawing/2014/main" id="{28251682-BAF1-49E9-497F-3A6A9C73D9C3}"/>
              </a:ext>
            </a:extLst>
          </p:cNvPr>
          <p:cNvSpPr txBox="1"/>
          <p:nvPr/>
        </p:nvSpPr>
        <p:spPr>
          <a:xfrm>
            <a:off x="1537956" y="790866"/>
            <a:ext cx="2677538" cy="300082"/>
          </a:xfrm>
          <a:prstGeom prst="rect">
            <a:avLst/>
          </a:prstGeom>
          <a:noFill/>
        </p:spPr>
        <p:txBody>
          <a:bodyPr wrap="square" rtlCol="0">
            <a:spAutoFit/>
          </a:bodyPr>
          <a:lstStyle/>
          <a:p>
            <a:pPr defTabSz="685800"/>
            <a:r>
              <a:rPr lang="en-GB" sz="1350">
                <a:solidFill>
                  <a:srgbClr val="003551"/>
                </a:solidFill>
                <a:latin typeface="Calibri" panose="020F0502020204030204"/>
              </a:rPr>
              <a:t>EBU’s Key objectives:</a:t>
            </a:r>
            <a:endParaRPr lang="en-BE" sz="1350">
              <a:solidFill>
                <a:srgbClr val="003551"/>
              </a:solidFill>
              <a:latin typeface="Calibri" panose="020F0502020204030204"/>
            </a:endParaRPr>
          </a:p>
        </p:txBody>
      </p:sp>
    </p:spTree>
    <p:extLst>
      <p:ext uri="{BB962C8B-B14F-4D97-AF65-F5344CB8AC3E}">
        <p14:creationId xmlns:p14="http://schemas.microsoft.com/office/powerpoint/2010/main" val="8312710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F98E9E-99B1-B879-315F-7AF6B473DC03}"/>
              </a:ext>
            </a:extLst>
          </p:cNvPr>
          <p:cNvSpPr/>
          <p:nvPr/>
        </p:nvSpPr>
        <p:spPr>
          <a:xfrm>
            <a:off x="425008" y="3726934"/>
            <a:ext cx="8467697" cy="126251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white"/>
              </a:solidFill>
              <a:effectLst/>
              <a:uLnTx/>
              <a:uFillTx/>
              <a:latin typeface="PFSquareSansPro-Regular"/>
              <a:ea typeface="+mn-ea"/>
              <a:cs typeface="+mn-cs"/>
            </a:endParaRPr>
          </a:p>
        </p:txBody>
      </p:sp>
      <p:sp>
        <p:nvSpPr>
          <p:cNvPr id="4" name="Content Placeholder 3"/>
          <p:cNvSpPr>
            <a:spLocks noGrp="1"/>
          </p:cNvSpPr>
          <p:nvPr>
            <p:ph idx="1"/>
          </p:nvPr>
        </p:nvSpPr>
        <p:spPr>
          <a:xfrm>
            <a:off x="90432" y="1115807"/>
            <a:ext cx="4257847" cy="2453820"/>
          </a:xfrm>
        </p:spPr>
        <p:txBody>
          <a:bodyPr vert="horz" lIns="68580" tIns="34290" rIns="68580" bIns="34290" rtlCol="0" anchor="t">
            <a:noAutofit/>
          </a:bodyPr>
          <a:lstStyle/>
          <a:p>
            <a:pPr marL="0" indent="0">
              <a:lnSpc>
                <a:spcPct val="100000"/>
              </a:lnSpc>
              <a:spcBef>
                <a:spcPts val="0"/>
              </a:spcBef>
              <a:spcAft>
                <a:spcPts val="450"/>
              </a:spcAft>
              <a:buNone/>
            </a:pPr>
            <a:r>
              <a:rPr lang="en-GB" sz="1500" b="1"/>
              <a:t>Sustainable Urban Mobility Planning</a:t>
            </a:r>
          </a:p>
          <a:p>
            <a:pPr marL="0" lvl="1">
              <a:lnSpc>
                <a:spcPct val="100000"/>
              </a:lnSpc>
              <a:spcBef>
                <a:spcPts val="0"/>
              </a:spcBef>
              <a:spcAft>
                <a:spcPts val="450"/>
              </a:spcAft>
              <a:buClr>
                <a:srgbClr val="379993"/>
              </a:buClr>
            </a:pPr>
            <a:r>
              <a:rPr lang="en-150" sz="1350">
                <a:solidFill>
                  <a:schemeClr val="tx2"/>
                </a:solidFill>
              </a:rPr>
              <a:t>by 31 December 2027</a:t>
            </a:r>
          </a:p>
          <a:p>
            <a:pPr marL="257175" lvl="1" indent="-257175">
              <a:lnSpc>
                <a:spcPct val="100000"/>
              </a:lnSpc>
              <a:spcBef>
                <a:spcPts val="0"/>
              </a:spcBef>
              <a:spcAft>
                <a:spcPts val="450"/>
              </a:spcAft>
              <a:buClr>
                <a:srgbClr val="379993"/>
              </a:buClr>
              <a:buFont typeface="Wingdings" panose="05000000000000000000" pitchFamily="2" charset="2"/>
              <a:buChar char="q"/>
            </a:pPr>
            <a:r>
              <a:rPr lang="en-GB" sz="1350">
                <a:solidFill>
                  <a:schemeClr val="tx2"/>
                </a:solidFill>
              </a:rPr>
              <a:t>adoption and monitoring of a </a:t>
            </a:r>
            <a:r>
              <a:rPr lang="en-GB" sz="1350" b="1">
                <a:solidFill>
                  <a:schemeClr val="tx2"/>
                </a:solidFill>
              </a:rPr>
              <a:t>sustainable urban mobility plan </a:t>
            </a:r>
            <a:r>
              <a:rPr lang="en-150" sz="1350" b="1">
                <a:solidFill>
                  <a:schemeClr val="tx2"/>
                </a:solidFill>
              </a:rPr>
              <a:t>(</a:t>
            </a:r>
            <a:r>
              <a:rPr lang="en-GB" sz="1350" b="1">
                <a:solidFill>
                  <a:schemeClr val="tx2"/>
                </a:solidFill>
              </a:rPr>
              <a:t>SUMP</a:t>
            </a:r>
            <a:r>
              <a:rPr lang="en-150" sz="1350" b="1">
                <a:solidFill>
                  <a:schemeClr val="tx2"/>
                </a:solidFill>
              </a:rPr>
              <a:t>)</a:t>
            </a:r>
            <a:r>
              <a:rPr lang="en-GB" sz="1350" b="1">
                <a:solidFill>
                  <a:schemeClr val="tx2"/>
                </a:solidFill>
              </a:rPr>
              <a:t> </a:t>
            </a:r>
            <a:r>
              <a:rPr lang="en-GB" sz="1350">
                <a:solidFill>
                  <a:schemeClr val="tx2"/>
                </a:solidFill>
              </a:rPr>
              <a:t>for each urban node </a:t>
            </a:r>
            <a:endParaRPr lang="en-150" sz="1350">
              <a:solidFill>
                <a:schemeClr val="tx2"/>
              </a:solidFill>
            </a:endParaRPr>
          </a:p>
          <a:p>
            <a:pPr marL="257175" lvl="1" indent="-257175">
              <a:lnSpc>
                <a:spcPct val="100000"/>
              </a:lnSpc>
              <a:spcBef>
                <a:spcPts val="0"/>
              </a:spcBef>
              <a:spcAft>
                <a:spcPts val="450"/>
              </a:spcAft>
              <a:buClr>
                <a:srgbClr val="379993"/>
              </a:buClr>
              <a:buFont typeface="Wingdings" panose="05000000000000000000" pitchFamily="2" charset="2"/>
              <a:buChar char="q"/>
            </a:pPr>
            <a:r>
              <a:rPr lang="en-150" sz="1350">
                <a:solidFill>
                  <a:schemeClr val="tx2"/>
                </a:solidFill>
              </a:rPr>
              <a:t>Local authorities shall make all effort to ensure that SUMPs are in line with the guidelines in </a:t>
            </a:r>
            <a:r>
              <a:rPr lang="en-150" sz="1350" b="1">
                <a:solidFill>
                  <a:schemeClr val="tx2"/>
                </a:solidFill>
              </a:rPr>
              <a:t>Annex V</a:t>
            </a:r>
            <a:r>
              <a:rPr lang="en-150" sz="1350">
                <a:solidFill>
                  <a:schemeClr val="tx2"/>
                </a:solidFill>
              </a:rPr>
              <a:t>.</a:t>
            </a:r>
          </a:p>
          <a:p>
            <a:pPr marL="0" lvl="1">
              <a:lnSpc>
                <a:spcPct val="100000"/>
              </a:lnSpc>
              <a:spcBef>
                <a:spcPts val="0"/>
              </a:spcBef>
              <a:spcAft>
                <a:spcPts val="450"/>
              </a:spcAft>
              <a:buClr>
                <a:srgbClr val="379993"/>
              </a:buClr>
            </a:pPr>
            <a:r>
              <a:rPr lang="en-150" sz="1350">
                <a:solidFill>
                  <a:schemeClr val="tx2"/>
                </a:solidFill>
              </a:rPr>
              <a:t>Member States shall support urban nodes to adopt and implement their SUMP:</a:t>
            </a:r>
          </a:p>
          <a:p>
            <a:pPr marL="257175" lvl="1" indent="-257175">
              <a:lnSpc>
                <a:spcPct val="100000"/>
              </a:lnSpc>
              <a:spcBef>
                <a:spcPts val="0"/>
              </a:spcBef>
              <a:spcAft>
                <a:spcPts val="450"/>
              </a:spcAft>
              <a:buClr>
                <a:srgbClr val="379993"/>
              </a:buClr>
              <a:buFont typeface="Wingdings" panose="05000000000000000000" pitchFamily="2" charset="2"/>
              <a:buChar char="q"/>
            </a:pPr>
            <a:r>
              <a:rPr lang="en-150" sz="1350">
                <a:solidFill>
                  <a:schemeClr val="tx2"/>
                </a:solidFill>
              </a:rPr>
              <a:t>designate a </a:t>
            </a:r>
            <a:r>
              <a:rPr lang="en-GB" sz="1350" b="1">
                <a:solidFill>
                  <a:schemeClr val="tx2"/>
                </a:solidFill>
              </a:rPr>
              <a:t>national SUMP contact point</a:t>
            </a:r>
            <a:r>
              <a:rPr lang="en-150" sz="1350" b="1">
                <a:solidFill>
                  <a:schemeClr val="tx2"/>
                </a:solidFill>
              </a:rPr>
              <a:t> </a:t>
            </a:r>
            <a:r>
              <a:rPr lang="en-150" sz="1350">
                <a:solidFill>
                  <a:schemeClr val="tx2"/>
                </a:solidFill>
              </a:rPr>
              <a:t>and</a:t>
            </a:r>
          </a:p>
          <a:p>
            <a:pPr marL="257175" lvl="1" indent="-257175">
              <a:lnSpc>
                <a:spcPct val="100000"/>
              </a:lnSpc>
              <a:spcBef>
                <a:spcPts val="0"/>
              </a:spcBef>
              <a:spcAft>
                <a:spcPts val="450"/>
              </a:spcAft>
              <a:buClr>
                <a:srgbClr val="379993"/>
              </a:buClr>
              <a:buFont typeface="Wingdings" panose="05000000000000000000" pitchFamily="2" charset="2"/>
              <a:buChar char="q"/>
            </a:pPr>
            <a:r>
              <a:rPr lang="en-GB" sz="1350">
                <a:solidFill>
                  <a:schemeClr val="tx2"/>
                </a:solidFill>
              </a:rPr>
              <a:t>establish a </a:t>
            </a:r>
            <a:r>
              <a:rPr lang="en-GB" sz="1350" b="1">
                <a:solidFill>
                  <a:schemeClr val="tx2"/>
                </a:solidFill>
              </a:rPr>
              <a:t>National SUMP Support Programme</a:t>
            </a:r>
          </a:p>
          <a:p>
            <a:pPr marL="257175" lvl="1" indent="-257175">
              <a:lnSpc>
                <a:spcPct val="100000"/>
              </a:lnSpc>
              <a:spcBef>
                <a:spcPts val="0"/>
              </a:spcBef>
              <a:spcAft>
                <a:spcPts val="450"/>
              </a:spcAft>
              <a:buClr>
                <a:srgbClr val="379993"/>
              </a:buClr>
              <a:buFont typeface="Wingdings" panose="05000000000000000000" pitchFamily="2" charset="2"/>
              <a:buChar char="q"/>
            </a:pPr>
            <a:endParaRPr lang="en-150" sz="1350" b="1">
              <a:solidFill>
                <a:schemeClr val="tx2"/>
              </a:solidFill>
            </a:endParaRPr>
          </a:p>
        </p:txBody>
      </p:sp>
      <p:sp>
        <p:nvSpPr>
          <p:cNvPr id="7" name="Text Placeholder 4"/>
          <p:cNvSpPr>
            <a:spLocks noGrp="1"/>
          </p:cNvSpPr>
          <p:nvPr>
            <p:ph type="body" idx="10"/>
          </p:nvPr>
        </p:nvSpPr>
        <p:spPr>
          <a:xfrm>
            <a:off x="801492" y="380484"/>
            <a:ext cx="3671117" cy="635027"/>
          </a:xfrm>
        </p:spPr>
        <p:txBody>
          <a:bodyPr>
            <a:noAutofit/>
          </a:bodyPr>
          <a:lstStyle/>
          <a:p>
            <a:pPr>
              <a:lnSpc>
                <a:spcPct val="100000"/>
              </a:lnSpc>
              <a:spcBef>
                <a:spcPts val="0"/>
              </a:spcBef>
              <a:spcAft>
                <a:spcPts val="450"/>
              </a:spcAft>
            </a:pPr>
            <a:r>
              <a:rPr lang="en-US" sz="2100">
                <a:latin typeface="+mj-lt"/>
                <a:ea typeface="+mn-lt"/>
                <a:cs typeface="+mn-lt"/>
              </a:rPr>
              <a:t> </a:t>
            </a:r>
          </a:p>
          <a:p>
            <a:pPr>
              <a:lnSpc>
                <a:spcPct val="100000"/>
              </a:lnSpc>
              <a:spcBef>
                <a:spcPts val="0"/>
              </a:spcBef>
              <a:spcAft>
                <a:spcPts val="450"/>
              </a:spcAft>
            </a:pPr>
            <a:r>
              <a:rPr lang="en-GB" sz="2100">
                <a:latin typeface="+mj-lt"/>
                <a:ea typeface="+mn-lt"/>
                <a:cs typeface="+mn-lt"/>
              </a:rPr>
              <a:t>Urban nodes requirements in the </a:t>
            </a:r>
            <a:r>
              <a:rPr lang="en-150" sz="2100">
                <a:latin typeface="+mj-lt"/>
                <a:ea typeface="+mn-lt"/>
                <a:cs typeface="+mn-lt"/>
              </a:rPr>
              <a:t>revised</a:t>
            </a:r>
            <a:r>
              <a:rPr lang="en-GB" sz="2100">
                <a:latin typeface="+mj-lt"/>
                <a:ea typeface="+mn-lt"/>
                <a:cs typeface="+mn-lt"/>
              </a:rPr>
              <a:t> TEN-T Regulation</a:t>
            </a:r>
            <a:endParaRPr lang="en-US" sz="2100">
              <a:latin typeface="+mj-lt"/>
              <a:ea typeface="+mn-lt"/>
              <a:cs typeface="+mn-lt"/>
            </a:endParaRPr>
          </a:p>
        </p:txBody>
      </p:sp>
      <p:sp>
        <p:nvSpPr>
          <p:cNvPr id="8" name="Content Placeholder 3"/>
          <p:cNvSpPr txBox="1">
            <a:spLocks/>
          </p:cNvSpPr>
          <p:nvPr/>
        </p:nvSpPr>
        <p:spPr>
          <a:xfrm>
            <a:off x="4392025" y="1115807"/>
            <a:ext cx="4575687" cy="24538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A0D178"/>
              </a:buClr>
              <a:buFont typeface="Arial" panose="020B0604020202020204" pitchFamily="34" charset="0"/>
              <a:buChar char="•"/>
              <a:defRPr sz="2400" b="1" kern="1200">
                <a:solidFill>
                  <a:srgbClr val="2842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A0D078"/>
              </a:buClr>
              <a:buFont typeface="Arial" panose="020B0604020202020204" pitchFamily="34" charset="0"/>
              <a:buChar char="•"/>
              <a:defRPr sz="2400" kern="1200">
                <a:solidFill>
                  <a:srgbClr val="28428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A2D078"/>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A2D078"/>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A2D078"/>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50"/>
              </a:spcAft>
              <a:buClr>
                <a:srgbClr val="A0D178"/>
              </a:buClr>
              <a:buSzTx/>
              <a:buFont typeface="Arial" panose="020B0604020202020204" pitchFamily="34" charset="0"/>
              <a:buNone/>
              <a:tabLst/>
              <a:defRPr/>
            </a:pPr>
            <a:r>
              <a:rPr kumimoji="0" lang="en-IE" sz="1500" b="1"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Sustainable urban mobility indicators</a:t>
            </a:r>
            <a:endParaRPr kumimoji="0" lang="en-GB" sz="1500" b="1"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endParaRPr>
          </a:p>
          <a:p>
            <a:pPr marL="0" marR="0" lvl="1" indent="0" algn="l" defTabSz="685800" rtl="0" eaLnBrk="1" fontAlgn="auto" latinLnBrk="0" hangingPunct="1">
              <a:lnSpc>
                <a:spcPct val="100000"/>
              </a:lnSpc>
              <a:spcBef>
                <a:spcPts val="0"/>
              </a:spcBef>
              <a:spcAft>
                <a:spcPts val="450"/>
              </a:spcAft>
              <a:buClr>
                <a:srgbClr val="164292"/>
              </a:buClr>
              <a:buSzTx/>
              <a:buFont typeface="Arial" panose="020B0604020202020204" pitchFamily="34" charset="0"/>
              <a:buNone/>
              <a:tabLst/>
              <a:defRPr/>
            </a:pP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by 31 December 2027</a:t>
            </a:r>
          </a:p>
          <a:p>
            <a:pPr marL="257175" marR="0" lvl="1" indent="-257175" algn="l" defTabSz="685800" rtl="0" eaLnBrk="1" fontAlgn="auto" latinLnBrk="0" hangingPunct="1">
              <a:lnSpc>
                <a:spcPct val="100000"/>
              </a:lnSpc>
              <a:spcBef>
                <a:spcPts val="0"/>
              </a:spcBef>
              <a:spcAft>
                <a:spcPts val="450"/>
              </a:spcAft>
              <a:buClr>
                <a:srgbClr val="164292"/>
              </a:buClr>
              <a:buSzTx/>
              <a:buFont typeface="Wingdings" panose="05000000000000000000" pitchFamily="2" charset="2"/>
              <a:buChar char="q"/>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collection and submission to the Commission of </a:t>
            </a:r>
            <a:r>
              <a:rPr kumimoji="0" lang="en-GB" sz="1350" b="1"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urban mobility data</a:t>
            </a:r>
            <a:r>
              <a:rPr kumimoji="0" lang="en-150" sz="1350" b="1"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 </a:t>
            </a: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per urban in the fields of</a:t>
            </a:r>
          </a:p>
          <a:p>
            <a:pPr marL="685800" marR="0" lvl="2" indent="-342900" algn="l" defTabSz="685800" rtl="0" eaLnBrk="1" fontAlgn="auto" latinLnBrk="0" hangingPunct="1">
              <a:lnSpc>
                <a:spcPct val="100000"/>
              </a:lnSpc>
              <a:spcBef>
                <a:spcPts val="0"/>
              </a:spcBef>
              <a:spcAft>
                <a:spcPts val="450"/>
              </a:spcAft>
              <a:buClr>
                <a:srgbClr val="164292"/>
              </a:buClr>
              <a:buSzTx/>
              <a:buFont typeface="+mj-lt"/>
              <a:buAutoNum type="arabicPeriod"/>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sustainability,</a:t>
            </a:r>
            <a:endPar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endParaRPr>
          </a:p>
          <a:p>
            <a:pPr marL="685800" marR="0" lvl="2" indent="-342900" algn="l" defTabSz="685800" rtl="0" eaLnBrk="1" fontAlgn="auto" latinLnBrk="0" hangingPunct="1">
              <a:lnSpc>
                <a:spcPct val="100000"/>
              </a:lnSpc>
              <a:spcBef>
                <a:spcPts val="0"/>
              </a:spcBef>
              <a:spcAft>
                <a:spcPts val="450"/>
              </a:spcAft>
              <a:buClr>
                <a:srgbClr val="164292"/>
              </a:buClr>
              <a:buSzTx/>
              <a:buFont typeface="+mj-lt"/>
              <a:buAutoNum type="arabicPeriod"/>
              <a:tabLst/>
              <a:defRPr/>
            </a:pP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s</a:t>
            </a:r>
            <a:r>
              <a:rPr kumimoji="0" lang="en-GB" sz="1350" b="0" i="0" u="none" strike="noStrike" kern="1200" cap="none" spc="0" normalizeH="0" baseline="0" noProof="0" err="1">
                <a:ln>
                  <a:noFill/>
                </a:ln>
                <a:solidFill>
                  <a:srgbClr val="164292"/>
                </a:solidFill>
                <a:effectLst/>
                <a:uLnTx/>
                <a:uFillTx/>
                <a:latin typeface="PFSquareSansPro-Regular"/>
                <a:ea typeface="+mn-ea"/>
                <a:cs typeface="Arial" panose="020B0604020202020204" pitchFamily="34" charset="0"/>
              </a:rPr>
              <a:t>afety</a:t>
            </a: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a:t>
            </a:r>
          </a:p>
          <a:p>
            <a:pPr marL="685800" marR="0" lvl="2" indent="-342900" algn="l" defTabSz="685800" rtl="0" eaLnBrk="1" fontAlgn="auto" latinLnBrk="0" hangingPunct="1">
              <a:lnSpc>
                <a:spcPct val="100000"/>
              </a:lnSpc>
              <a:spcBef>
                <a:spcPts val="0"/>
              </a:spcBef>
              <a:spcAft>
                <a:spcPts val="450"/>
              </a:spcAft>
              <a:buClr>
                <a:srgbClr val="164292"/>
              </a:buClr>
              <a:buSzTx/>
              <a:buFont typeface="+mj-lt"/>
              <a:buAutoNum type="arabicPeriod"/>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accessibility </a:t>
            </a:r>
            <a:endPar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endParaRPr>
          </a:p>
          <a:p>
            <a:pPr marL="257175" marR="0" lvl="1" indent="-257175" algn="l" defTabSz="685800" rtl="0" eaLnBrk="1" fontAlgn="auto" latinLnBrk="0" hangingPunct="1">
              <a:lnSpc>
                <a:spcPct val="100000"/>
              </a:lnSpc>
              <a:spcBef>
                <a:spcPts val="0"/>
              </a:spcBef>
              <a:spcAft>
                <a:spcPts val="450"/>
              </a:spcAft>
              <a:buClr>
                <a:srgbClr val="164292"/>
              </a:buClr>
              <a:buSzTx/>
              <a:buFont typeface="Wingdings" panose="05000000000000000000" pitchFamily="2" charset="2"/>
              <a:buChar char="q"/>
              <a:tabLst/>
              <a:defRPr/>
            </a:pP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I</a:t>
            </a:r>
            <a:r>
              <a:rPr kumimoji="0" lang="en-GB" sz="1350" b="0" i="0" u="none" strike="noStrike" kern="1200" cap="none" spc="0" normalizeH="0" baseline="0" noProof="0" err="1">
                <a:ln>
                  <a:noFill/>
                </a:ln>
                <a:solidFill>
                  <a:srgbClr val="164292"/>
                </a:solidFill>
                <a:effectLst/>
                <a:uLnTx/>
                <a:uFillTx/>
                <a:latin typeface="PFSquareSansPro-Regular"/>
                <a:ea typeface="+mn-ea"/>
                <a:cs typeface="Arial" panose="020B0604020202020204" pitchFamily="34" charset="0"/>
              </a:rPr>
              <a:t>ndicators</a:t>
            </a: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 </a:t>
            </a:r>
            <a:r>
              <a:rPr kumimoji="0" lang="en-GB"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methodology </a:t>
            </a: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and frequency to be defined within an </a:t>
            </a:r>
            <a:r>
              <a:rPr kumimoji="0" lang="en-150" sz="1350" b="1"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implementing act</a:t>
            </a:r>
            <a:r>
              <a:rPr kumimoji="0" lang="en-150" sz="1350" b="0" i="0" u="none" strike="noStrike" kern="1200" cap="none" spc="0" normalizeH="0" baseline="0" noProof="0">
                <a:ln>
                  <a:noFill/>
                </a:ln>
                <a:solidFill>
                  <a:srgbClr val="164292"/>
                </a:solidFill>
                <a:effectLst/>
                <a:uLnTx/>
                <a:uFillTx/>
                <a:latin typeface="PFSquareSansPro-Regular"/>
                <a:ea typeface="+mn-ea"/>
                <a:cs typeface="Arial" panose="020B0604020202020204" pitchFamily="34" charset="0"/>
              </a:rPr>
              <a:t>, to be adopted 1 year after the entering into force of the TEN-T Regulation</a:t>
            </a:r>
          </a:p>
          <a:p>
            <a:pPr marL="0" marR="0" lvl="1" indent="0" algn="l" defTabSz="685800" rtl="0" eaLnBrk="1" fontAlgn="auto" latinLnBrk="0" hangingPunct="1">
              <a:lnSpc>
                <a:spcPct val="100000"/>
              </a:lnSpc>
              <a:spcBef>
                <a:spcPts val="0"/>
              </a:spcBef>
              <a:spcAft>
                <a:spcPts val="450"/>
              </a:spcAft>
              <a:buClr>
                <a:srgbClr val="379993"/>
              </a:buClr>
              <a:buSzTx/>
              <a:buFont typeface="Arial" panose="020B0604020202020204" pitchFamily="34" charset="0"/>
              <a:buNone/>
              <a:tabLst/>
              <a:defRPr/>
            </a:pPr>
            <a:endParaRPr kumimoji="0" lang="en-GB" sz="1200" b="0" i="0" u="none" strike="noStrike" kern="1200" cap="none" spc="0" normalizeH="0" baseline="0" noProof="0">
              <a:ln>
                <a:noFill/>
              </a:ln>
              <a:solidFill>
                <a:srgbClr val="95C959"/>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996AD2ED-F445-B756-5E07-AA5F4B03E64C}"/>
              </a:ext>
            </a:extLst>
          </p:cNvPr>
          <p:cNvSpPr txBox="1"/>
          <p:nvPr/>
        </p:nvSpPr>
        <p:spPr>
          <a:xfrm>
            <a:off x="422417" y="3726934"/>
            <a:ext cx="4257847" cy="1223733"/>
          </a:xfrm>
          <a:prstGeom prst="rect">
            <a:avLst/>
          </a:prstGeom>
          <a:noFill/>
        </p:spPr>
        <p:txBody>
          <a:bodyPr wrap="square">
            <a:spAutoFit/>
          </a:bodyPr>
          <a:lstStyle/>
          <a:p>
            <a:pPr marL="0" marR="0" lvl="1" indent="0" algn="l" defTabSz="685800" rtl="0" eaLnBrk="1" fontAlgn="auto" latinLnBrk="0" hangingPunct="1">
              <a:lnSpc>
                <a:spcPct val="100000"/>
              </a:lnSpc>
              <a:spcBef>
                <a:spcPts val="0"/>
              </a:spcBef>
              <a:spcAft>
                <a:spcPts val="450"/>
              </a:spcAft>
              <a:buClr>
                <a:srgbClr val="379993"/>
              </a:buClr>
              <a:buSzTx/>
              <a:buFontTx/>
              <a:buNone/>
              <a:tabLst/>
              <a:defRPr/>
            </a:pPr>
            <a:r>
              <a:rPr kumimoji="0" lang="en-GB" sz="1350" b="1" i="0" u="none" strike="noStrike" kern="1200" cap="none" spc="0" normalizeH="0" baseline="0" noProof="0">
                <a:ln>
                  <a:noFill/>
                </a:ln>
                <a:solidFill>
                  <a:srgbClr val="164292"/>
                </a:solidFill>
                <a:effectLst/>
                <a:uLnTx/>
                <a:uFillTx/>
                <a:latin typeface="PFSquareSansPro-Regular"/>
                <a:ea typeface="+mn-ea"/>
                <a:cs typeface="+mn-cs"/>
              </a:rPr>
              <a:t>Guidance (Annex V) : SUMP should have</a:t>
            </a:r>
          </a:p>
          <a:p>
            <a:pPr marL="257175" marR="0" lvl="0" indent="-257175" algn="l" defTabSz="685800" rtl="0" eaLnBrk="1" fontAlgn="auto" latinLnBrk="0" hangingPunct="1">
              <a:lnSpc>
                <a:spcPct val="120000"/>
              </a:lnSpc>
              <a:spcBef>
                <a:spcPts val="0"/>
              </a:spcBef>
              <a:spcAft>
                <a:spcPts val="450"/>
              </a:spcAft>
              <a:buClrTx/>
              <a:buSzTx/>
              <a:buFont typeface="+mj-lt"/>
              <a:buAutoNum type="arabicPeriod"/>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mn-cs"/>
              </a:rPr>
              <a:t>Goals and objectives </a:t>
            </a:r>
          </a:p>
          <a:p>
            <a:pPr marL="257175" marR="0" lvl="0" indent="-257175" algn="l" defTabSz="685800" rtl="0" eaLnBrk="1" fontAlgn="auto" latinLnBrk="0" hangingPunct="1">
              <a:lnSpc>
                <a:spcPct val="120000"/>
              </a:lnSpc>
              <a:spcBef>
                <a:spcPts val="0"/>
              </a:spcBef>
              <a:spcAft>
                <a:spcPts val="450"/>
              </a:spcAft>
              <a:buClrTx/>
              <a:buSzTx/>
              <a:buFont typeface="+mj-lt"/>
              <a:buAutoNum type="arabicPeriod"/>
              <a:tabLst/>
              <a:defRPr/>
            </a:pPr>
            <a:r>
              <a:rPr kumimoji="0" lang="en-US" sz="1350" b="0" i="0" u="none" strike="noStrike" kern="1200" cap="none" spc="0" normalizeH="0" baseline="0" noProof="0">
                <a:ln>
                  <a:noFill/>
                </a:ln>
                <a:solidFill>
                  <a:srgbClr val="164292"/>
                </a:solidFill>
                <a:effectLst/>
                <a:uLnTx/>
                <a:uFillTx/>
                <a:latin typeface="PFSquareSansPro-Regular"/>
                <a:ea typeface="+mn-ea"/>
                <a:cs typeface="+mn-cs"/>
              </a:rPr>
              <a:t>Long-term vision and short-term implementation plan </a:t>
            </a:r>
          </a:p>
          <a:p>
            <a:pPr marL="257175" marR="0" lvl="0" indent="-257175" algn="l" defTabSz="685800" rtl="0" eaLnBrk="1" fontAlgn="auto" latinLnBrk="0" hangingPunct="1">
              <a:lnSpc>
                <a:spcPct val="120000"/>
              </a:lnSpc>
              <a:spcBef>
                <a:spcPts val="0"/>
              </a:spcBef>
              <a:spcAft>
                <a:spcPts val="450"/>
              </a:spcAft>
              <a:buClrTx/>
              <a:buSzTx/>
              <a:buFont typeface="+mj-lt"/>
              <a:buAutoNum type="arabicPeriod"/>
              <a:tabLst/>
              <a:defRPr/>
            </a:pPr>
            <a:r>
              <a:rPr kumimoji="0" lang="en-US" sz="1350" b="0" i="0" u="none" strike="noStrike" kern="1200" cap="none" spc="0" normalizeH="0" baseline="0" noProof="0">
                <a:ln>
                  <a:noFill/>
                </a:ln>
                <a:solidFill>
                  <a:srgbClr val="164292"/>
                </a:solidFill>
                <a:effectLst/>
                <a:uLnTx/>
                <a:uFillTx/>
                <a:latin typeface="PFSquareSansPro-Regular"/>
                <a:ea typeface="+mn-ea"/>
                <a:cs typeface="+mn-cs"/>
              </a:rPr>
              <a:t>Integration of the different modes of transport </a:t>
            </a:r>
          </a:p>
        </p:txBody>
      </p:sp>
      <p:sp>
        <p:nvSpPr>
          <p:cNvPr id="6" name="TextBox 5">
            <a:extLst>
              <a:ext uri="{FF2B5EF4-FFF2-40B4-BE49-F238E27FC236}">
                <a16:creationId xmlns:a16="http://schemas.microsoft.com/office/drawing/2014/main" id="{B99B2A9E-9E7E-593A-1BF4-B1CDDAE10D0A}"/>
              </a:ext>
            </a:extLst>
          </p:cNvPr>
          <p:cNvSpPr txBox="1"/>
          <p:nvPr/>
        </p:nvSpPr>
        <p:spPr>
          <a:xfrm>
            <a:off x="4726061" y="3963089"/>
            <a:ext cx="3453848" cy="951864"/>
          </a:xfrm>
          <a:prstGeom prst="rect">
            <a:avLst/>
          </a:prstGeom>
          <a:noFill/>
        </p:spPr>
        <p:txBody>
          <a:bodyPr wrap="square">
            <a:spAutoFit/>
          </a:bodyPr>
          <a:lstStyle/>
          <a:p>
            <a:pPr marL="257175" marR="0" lvl="0" indent="-257175" algn="l" defTabSz="685800" rtl="0" eaLnBrk="1" fontAlgn="auto" latinLnBrk="0" hangingPunct="1">
              <a:lnSpc>
                <a:spcPct val="120000"/>
              </a:lnSpc>
              <a:spcBef>
                <a:spcPts val="0"/>
              </a:spcBef>
              <a:spcAft>
                <a:spcPts val="450"/>
              </a:spcAft>
              <a:buClrTx/>
              <a:buSzTx/>
              <a:buFont typeface="+mj-lt"/>
              <a:buAutoNum type="arabicPeriod" startAt="4"/>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mn-cs"/>
              </a:rPr>
              <a:t>Effective functioning of </a:t>
            </a:r>
            <a:r>
              <a:rPr kumimoji="0" lang="en-150" sz="1350" b="0" i="0" u="none" strike="noStrike" kern="1200" cap="none" spc="0" normalizeH="0" baseline="0" noProof="0">
                <a:ln>
                  <a:noFill/>
                </a:ln>
                <a:solidFill>
                  <a:srgbClr val="164292"/>
                </a:solidFill>
                <a:effectLst/>
                <a:uLnTx/>
                <a:uFillTx/>
                <a:latin typeface="PFSquareSansPro-Regular"/>
                <a:ea typeface="+mn-ea"/>
                <a:cs typeface="+mn-cs"/>
              </a:rPr>
              <a:t>the </a:t>
            </a:r>
            <a:r>
              <a:rPr kumimoji="0" lang="en-GB" sz="1350" b="0" i="0" u="none" strike="noStrike" kern="1200" cap="none" spc="0" normalizeH="0" baseline="0" noProof="0">
                <a:ln>
                  <a:noFill/>
                </a:ln>
                <a:solidFill>
                  <a:srgbClr val="164292"/>
                </a:solidFill>
                <a:effectLst/>
                <a:uLnTx/>
                <a:uFillTx/>
                <a:latin typeface="PFSquareSansPro-Regular"/>
                <a:ea typeface="+mn-ea"/>
                <a:cs typeface="+mn-cs"/>
              </a:rPr>
              <a:t>TEN-T </a:t>
            </a:r>
            <a:r>
              <a:rPr kumimoji="0" lang="en-150" sz="1350" b="0" i="0" u="none" strike="noStrike" kern="1200" cap="none" spc="0" normalizeH="0" baseline="0" noProof="0">
                <a:ln>
                  <a:noFill/>
                </a:ln>
                <a:solidFill>
                  <a:srgbClr val="164292"/>
                </a:solidFill>
                <a:effectLst/>
                <a:uLnTx/>
                <a:uFillTx/>
                <a:latin typeface="PFSquareSansPro-Regular"/>
                <a:ea typeface="+mn-ea"/>
                <a:cs typeface="+mn-cs"/>
              </a:rPr>
              <a:t>network</a:t>
            </a:r>
            <a:endParaRPr kumimoji="0" lang="en-GB" sz="1350" b="0" i="0" u="none" strike="noStrike" kern="1200" cap="none" spc="0" normalizeH="0" baseline="0" noProof="0">
              <a:ln>
                <a:noFill/>
              </a:ln>
              <a:solidFill>
                <a:srgbClr val="164292"/>
              </a:solidFill>
              <a:effectLst/>
              <a:uLnTx/>
              <a:uFillTx/>
              <a:latin typeface="PFSquareSansPro-Regular"/>
              <a:ea typeface="+mn-ea"/>
              <a:cs typeface="+mn-cs"/>
            </a:endParaRPr>
          </a:p>
          <a:p>
            <a:pPr marL="257175" marR="0" lvl="0" indent="-257175" algn="l" defTabSz="685800" rtl="0" eaLnBrk="1" fontAlgn="auto" latinLnBrk="0" hangingPunct="1">
              <a:lnSpc>
                <a:spcPct val="120000"/>
              </a:lnSpc>
              <a:spcBef>
                <a:spcPts val="0"/>
              </a:spcBef>
              <a:spcAft>
                <a:spcPts val="450"/>
              </a:spcAft>
              <a:buClrTx/>
              <a:buSzTx/>
              <a:buFont typeface="+mj-lt"/>
              <a:buAutoNum type="arabicPeriod" startAt="4"/>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mn-cs"/>
              </a:rPr>
              <a:t>Participatory approach </a:t>
            </a:r>
          </a:p>
          <a:p>
            <a:pPr marL="257175" marR="0" lvl="0" indent="-257175" algn="l" defTabSz="685800" rtl="0" eaLnBrk="1" fontAlgn="auto" latinLnBrk="0" hangingPunct="1">
              <a:lnSpc>
                <a:spcPct val="120000"/>
              </a:lnSpc>
              <a:spcBef>
                <a:spcPts val="0"/>
              </a:spcBef>
              <a:spcAft>
                <a:spcPts val="450"/>
              </a:spcAft>
              <a:buClrTx/>
              <a:buSzTx/>
              <a:buFont typeface="+mj-lt"/>
              <a:buAutoNum type="arabicPeriod" startAt="4"/>
              <a:tabLst/>
              <a:defRPr/>
            </a:pPr>
            <a:r>
              <a:rPr kumimoji="0" lang="en-GB" sz="1350" b="0" i="0" u="none" strike="noStrike" kern="1200" cap="none" spc="0" normalizeH="0" baseline="0" noProof="0">
                <a:ln>
                  <a:noFill/>
                </a:ln>
                <a:solidFill>
                  <a:srgbClr val="164292"/>
                </a:solidFill>
                <a:effectLst/>
                <a:uLnTx/>
                <a:uFillTx/>
                <a:latin typeface="PFSquareSansPro-Regular"/>
                <a:ea typeface="+mn-ea"/>
                <a:cs typeface="+mn-cs"/>
              </a:rPr>
              <a:t>Monitoring and performance indicators </a:t>
            </a:r>
          </a:p>
        </p:txBody>
      </p:sp>
    </p:spTree>
    <p:extLst>
      <p:ext uri="{BB962C8B-B14F-4D97-AF65-F5344CB8AC3E}">
        <p14:creationId xmlns:p14="http://schemas.microsoft.com/office/powerpoint/2010/main" val="1149688049"/>
      </p:ext>
    </p:extLst>
  </p:cSld>
  <p:clrMapOvr>
    <a:masterClrMapping/>
  </p:clrMapOvr>
  <p:transition spd="slow">
    <p:wipe dir="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85EB6C-640C-863D-B522-9DD9F3BDA67C}"/>
              </a:ext>
            </a:extLst>
          </p:cNvPr>
          <p:cNvPicPr>
            <a:picLocks noGrp="1" noChangeAspect="1"/>
          </p:cNvPicPr>
          <p:nvPr>
            <p:ph idx="1"/>
          </p:nvPr>
        </p:nvPicPr>
        <p:blipFill>
          <a:blip r:embed="rId2"/>
          <a:stretch>
            <a:fillRect/>
          </a:stretch>
        </p:blipFill>
        <p:spPr>
          <a:xfrm>
            <a:off x="2674620" y="1678900"/>
            <a:ext cx="3915918" cy="2936939"/>
          </a:xfrm>
          <a:prstGeom prst="rect">
            <a:avLst/>
          </a:prstGeom>
        </p:spPr>
      </p:pic>
      <p:sp>
        <p:nvSpPr>
          <p:cNvPr id="3" name="Footer Placeholder 2">
            <a:extLst>
              <a:ext uri="{FF2B5EF4-FFF2-40B4-BE49-F238E27FC236}">
                <a16:creationId xmlns:a16="http://schemas.microsoft.com/office/drawing/2014/main" id="{E9A64425-C687-F6A0-5519-0A361C925F17}"/>
              </a:ext>
            </a:extLst>
          </p:cNvPr>
          <p:cNvSpPr>
            <a:spLocks noGrp="1"/>
          </p:cNvSpPr>
          <p:nvPr>
            <p:ph type="ftr" sz="quarter"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BE" sz="1112" b="0" i="0" u="none" strike="noStrike" kern="1200" cap="none" spc="0" normalizeH="0" baseline="0" noProof="0">
                <a:ln>
                  <a:noFill/>
                </a:ln>
                <a:solidFill>
                  <a:srgbClr val="164292"/>
                </a:solidFill>
                <a:effectLst/>
                <a:uLnTx/>
                <a:uFillTx/>
                <a:latin typeface="PFSquareSansPro-Regular"/>
                <a:ea typeface="+mn-ea"/>
                <a:cs typeface="+mn-cs"/>
              </a:rPr>
              <a:t>#MobilityStrategy   #EUGreenDeal</a:t>
            </a:r>
            <a:endParaRPr kumimoji="0" lang="en-GB" sz="1112" b="0" i="0" u="none" strike="noStrike" kern="1200" cap="none" spc="0" normalizeH="0" baseline="0" noProof="0">
              <a:ln>
                <a:noFill/>
              </a:ln>
              <a:solidFill>
                <a:srgbClr val="164292"/>
              </a:solidFill>
              <a:effectLst/>
              <a:uLnTx/>
              <a:uFillTx/>
              <a:latin typeface="PFSquareSansPro-Regular"/>
              <a:ea typeface="+mn-ea"/>
              <a:cs typeface="+mn-cs"/>
            </a:endParaRPr>
          </a:p>
        </p:txBody>
      </p:sp>
      <p:sp>
        <p:nvSpPr>
          <p:cNvPr id="4" name="Title 3">
            <a:extLst>
              <a:ext uri="{FF2B5EF4-FFF2-40B4-BE49-F238E27FC236}">
                <a16:creationId xmlns:a16="http://schemas.microsoft.com/office/drawing/2014/main" id="{565943CD-5AD0-05E9-A901-867E521CD304}"/>
              </a:ext>
            </a:extLst>
          </p:cNvPr>
          <p:cNvSpPr>
            <a:spLocks noGrp="1"/>
          </p:cNvSpPr>
          <p:nvPr>
            <p:ph type="title"/>
          </p:nvPr>
        </p:nvSpPr>
        <p:spPr>
          <a:xfrm>
            <a:off x="677753" y="960120"/>
            <a:ext cx="7769555" cy="754785"/>
          </a:xfrm>
        </p:spPr>
        <p:txBody>
          <a:bodyPr>
            <a:normAutofit/>
          </a:bodyPr>
          <a:lstStyle/>
          <a:p>
            <a:r>
              <a:rPr lang="en-GB" altLang="en-US" sz="3300"/>
              <a:t>	       Thank you for your attention.</a:t>
            </a:r>
            <a:endParaRPr lang="en-GB" sz="3300"/>
          </a:p>
        </p:txBody>
      </p:sp>
    </p:spTree>
    <p:extLst>
      <p:ext uri="{BB962C8B-B14F-4D97-AF65-F5344CB8AC3E}">
        <p14:creationId xmlns:p14="http://schemas.microsoft.com/office/powerpoint/2010/main" val="3382341153"/>
      </p:ext>
    </p:extLst>
  </p:cSld>
  <p:clrMapOvr>
    <a:masterClrMapping/>
  </p:clrMapOvr>
  <p:transition spd="slow">
    <p:wipe dir="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62CF69-6F7B-71E8-852B-847A86F90FE5}"/>
              </a:ext>
            </a:extLst>
          </p:cNvPr>
          <p:cNvSpPr>
            <a:spLocks noGrp="1"/>
          </p:cNvSpPr>
          <p:nvPr>
            <p:ph type="title"/>
          </p:nvPr>
        </p:nvSpPr>
        <p:spPr>
          <a:xfrm>
            <a:off x="346075" y="2436813"/>
            <a:ext cx="4137025" cy="2118858"/>
          </a:xfrm>
        </p:spPr>
        <p:txBody>
          <a:bodyPr/>
          <a:lstStyle/>
          <a:p>
            <a:r>
              <a:rPr lang="en-GB"/>
              <a:t>The unlocked potential of urban and short-range IWT &amp; the enabling role of ports – study results</a:t>
            </a:r>
            <a:br>
              <a:rPr lang="de-DE"/>
            </a:br>
            <a:r>
              <a:rPr lang="de-DE" b="0"/>
              <a:t>Maximilian Weinhold</a:t>
            </a:r>
            <a:br>
              <a:rPr lang="de-DE" b="0"/>
            </a:br>
            <a:r>
              <a:rPr lang="de-DE" b="0"/>
              <a:t>PLANCO Consulting</a:t>
            </a:r>
            <a:endParaRPr lang="en-GB"/>
          </a:p>
        </p:txBody>
      </p:sp>
    </p:spTree>
    <p:extLst>
      <p:ext uri="{BB962C8B-B14F-4D97-AF65-F5344CB8AC3E}">
        <p14:creationId xmlns:p14="http://schemas.microsoft.com/office/powerpoint/2010/main" val="29304331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9FB993-F116-539A-C92B-A71BC88451D7}"/>
              </a:ext>
            </a:extLst>
          </p:cNvPr>
          <p:cNvSpPr>
            <a:spLocks noGrp="1"/>
          </p:cNvSpPr>
          <p:nvPr>
            <p:ph sz="half" idx="1"/>
          </p:nvPr>
        </p:nvSpPr>
        <p:spPr>
          <a:xfrm>
            <a:off x="251520" y="1347614"/>
            <a:ext cx="2740333" cy="3037644"/>
          </a:xfrm>
        </p:spPr>
        <p:txBody>
          <a:bodyPr>
            <a:noAutofit/>
          </a:bodyPr>
          <a:lstStyle/>
          <a:p>
            <a:pPr>
              <a:lnSpc>
                <a:spcPct val="150000"/>
              </a:lnSpc>
            </a:pPr>
            <a:r>
              <a:rPr lang="de-DE"/>
              <a:t>Qualitative Analysis of good practice case regarding following criteria:</a:t>
            </a:r>
          </a:p>
          <a:p>
            <a:pPr marL="539984" lvl="1" indent="-228600">
              <a:lnSpc>
                <a:spcPct val="100000"/>
              </a:lnSpc>
              <a:buFont typeface="+mj-lt"/>
              <a:buAutoNum type="arabicPeriod"/>
            </a:pPr>
            <a:r>
              <a:rPr lang="de-DE" b="1"/>
              <a:t>Administrative Requirements</a:t>
            </a:r>
          </a:p>
          <a:p>
            <a:pPr marL="539984" lvl="1" indent="-228600">
              <a:lnSpc>
                <a:spcPct val="100000"/>
              </a:lnSpc>
              <a:buFont typeface="+mj-lt"/>
              <a:buAutoNum type="arabicPeriod"/>
            </a:pPr>
            <a:r>
              <a:rPr lang="de-DE" b="1"/>
              <a:t>Transport demand</a:t>
            </a:r>
          </a:p>
          <a:p>
            <a:pPr marL="539984" lvl="1" indent="-228600">
              <a:lnSpc>
                <a:spcPct val="100000"/>
              </a:lnSpc>
              <a:buFont typeface="+mj-lt"/>
              <a:buAutoNum type="arabicPeriod"/>
            </a:pPr>
            <a:r>
              <a:rPr lang="de-DE" b="1"/>
              <a:t>Infrastructure</a:t>
            </a:r>
          </a:p>
          <a:p>
            <a:pPr marL="539984" lvl="1" indent="-228600">
              <a:lnSpc>
                <a:spcPct val="100000"/>
              </a:lnSpc>
              <a:buFont typeface="+mj-lt"/>
              <a:buAutoNum type="arabicPeriod"/>
            </a:pPr>
            <a:r>
              <a:rPr lang="de-DE" b="1"/>
              <a:t>Vessels</a:t>
            </a:r>
          </a:p>
          <a:p>
            <a:pPr marL="539984" lvl="1" indent="-228600">
              <a:lnSpc>
                <a:spcPct val="100000"/>
              </a:lnSpc>
              <a:buFont typeface="+mj-lt"/>
              <a:buAutoNum type="arabicPeriod"/>
            </a:pPr>
            <a:r>
              <a:rPr lang="de-DE" b="1"/>
              <a:t>Logistics and coordination</a:t>
            </a:r>
          </a:p>
          <a:p>
            <a:pPr marL="539984" lvl="1" indent="-228600">
              <a:lnSpc>
                <a:spcPct val="100000"/>
              </a:lnSpc>
              <a:buFont typeface="+mj-lt"/>
              <a:buAutoNum type="arabicPeriod"/>
            </a:pPr>
            <a:r>
              <a:rPr lang="de-DE" b="1"/>
              <a:t>Competetive position</a:t>
            </a:r>
          </a:p>
          <a:p>
            <a:pPr marL="539984" lvl="1" indent="-228600">
              <a:lnSpc>
                <a:spcPct val="100000"/>
              </a:lnSpc>
              <a:buFont typeface="+mj-lt"/>
              <a:buAutoNum type="arabicPeriod"/>
            </a:pPr>
            <a:r>
              <a:rPr lang="de-DE" b="1"/>
              <a:t>Business modell</a:t>
            </a:r>
          </a:p>
        </p:txBody>
      </p:sp>
      <p:pic>
        <p:nvPicPr>
          <p:cNvPr id="6" name="Picture Placeholder 5">
            <a:extLst>
              <a:ext uri="{FF2B5EF4-FFF2-40B4-BE49-F238E27FC236}">
                <a16:creationId xmlns:a16="http://schemas.microsoft.com/office/drawing/2014/main" id="{C4B52283-61B8-8BC4-E400-D929194E15D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a:stretch/>
        </p:blipFill>
        <p:spPr>
          <a:xfrm>
            <a:off x="3336759" y="693887"/>
            <a:ext cx="5555722" cy="3750939"/>
          </a:xfrm>
        </p:spPr>
      </p:pic>
      <p:sp>
        <p:nvSpPr>
          <p:cNvPr id="4" name="Title 3">
            <a:extLst>
              <a:ext uri="{FF2B5EF4-FFF2-40B4-BE49-F238E27FC236}">
                <a16:creationId xmlns:a16="http://schemas.microsoft.com/office/drawing/2014/main" id="{965143BF-70ED-9BB8-867C-929D8CB9979D}"/>
              </a:ext>
            </a:extLst>
          </p:cNvPr>
          <p:cNvSpPr>
            <a:spLocks noGrp="1"/>
          </p:cNvSpPr>
          <p:nvPr>
            <p:ph type="title"/>
          </p:nvPr>
        </p:nvSpPr>
        <p:spPr/>
        <p:txBody>
          <a:bodyPr/>
          <a:lstStyle/>
          <a:p>
            <a:r>
              <a:rPr lang="en-GB"/>
              <a:t>Good Practice Cases</a:t>
            </a:r>
          </a:p>
        </p:txBody>
      </p:sp>
    </p:spTree>
    <p:extLst>
      <p:ext uri="{BB962C8B-B14F-4D97-AF65-F5344CB8AC3E}">
        <p14:creationId xmlns:p14="http://schemas.microsoft.com/office/powerpoint/2010/main" val="3355467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E1231-1E12-38F1-9E7D-3AA970654B33}"/>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92B739AC-D8D3-8A42-F7F1-5AD8091529F4}"/>
              </a:ext>
            </a:extLst>
          </p:cNvPr>
          <p:cNvSpPr>
            <a:spLocks noGrp="1" noChangeArrowheads="1"/>
          </p:cNvSpPr>
          <p:nvPr>
            <p:ph sz="half" idx="1"/>
          </p:nvPr>
        </p:nvSpPr>
        <p:spPr bwMode="auto">
          <a:xfrm>
            <a:off x="4635323" y="1579968"/>
            <a:ext cx="4244280" cy="273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None/>
              <a:tabLst/>
            </a:pPr>
            <a:r>
              <a:rPr kumimoji="0" lang="en-GB" altLang="en-US" sz="1400" b="1" i="0" u="none" strike="noStrike" cap="none" normalizeH="0" baseline="0">
                <a:ln>
                  <a:noFill/>
                </a:ln>
                <a:solidFill>
                  <a:schemeClr val="tx1"/>
                </a:solidFill>
                <a:effectLst/>
                <a:latin typeface="Arial" panose="020B0604020202020204" pitchFamily="34" charset="0"/>
              </a:rPr>
              <a:t>Success factors supporting the development of business cases</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Density of waterways requirement for access and connectivity of IWT</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Environmental zones and truck limitations promote competitive position of IWT.</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Stipulation in planning / tender process is driver for IWT services.</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Stakeholder cooperation is essential, e.g. for developing transshipment sites.</a:t>
            </a:r>
          </a:p>
        </p:txBody>
      </p:sp>
      <p:pic>
        <p:nvPicPr>
          <p:cNvPr id="7" name="Picture Placeholder 6" descr="A forklift lifting a container&#10;&#10;AI-generated content may be incorrect.">
            <a:extLst>
              <a:ext uri="{FF2B5EF4-FFF2-40B4-BE49-F238E27FC236}">
                <a16:creationId xmlns:a16="http://schemas.microsoft.com/office/drawing/2014/main" id="{79D1DB33-571A-9C9A-B7BA-F4CA7E14329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47ABF022-1670-269E-BF04-403C2FC80AB1}"/>
              </a:ext>
            </a:extLst>
          </p:cNvPr>
          <p:cNvSpPr>
            <a:spLocks noGrp="1"/>
          </p:cNvSpPr>
          <p:nvPr>
            <p:ph type="title"/>
          </p:nvPr>
        </p:nvSpPr>
        <p:spPr/>
        <p:txBody>
          <a:bodyPr lIns="91440" tIns="45720" rIns="91440" bIns="45720" anchor="t"/>
          <a:lstStyle/>
          <a:p>
            <a:r>
              <a:rPr lang="en-GB">
                <a:latin typeface="Arial"/>
                <a:cs typeface="Arial"/>
              </a:rPr>
              <a:t>Success Factors</a:t>
            </a:r>
            <a:endParaRPr lang="en-GB" b="0">
              <a:solidFill>
                <a:srgbClr val="000000"/>
              </a:solidFill>
              <a:latin typeface="Arial"/>
              <a:cs typeface="Arial"/>
            </a:endParaRPr>
          </a:p>
        </p:txBody>
      </p:sp>
    </p:spTree>
    <p:extLst>
      <p:ext uri="{BB962C8B-B14F-4D97-AF65-F5344CB8AC3E}">
        <p14:creationId xmlns:p14="http://schemas.microsoft.com/office/powerpoint/2010/main" val="27253984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DC398-A94C-604E-E11F-959013E14B7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98454F9-9E99-4D2A-56A5-8DC83C3E1086}"/>
              </a:ext>
            </a:extLst>
          </p:cNvPr>
          <p:cNvSpPr>
            <a:spLocks noGrp="1" noChangeArrowheads="1"/>
          </p:cNvSpPr>
          <p:nvPr>
            <p:ph sz="half" idx="1"/>
          </p:nvPr>
        </p:nvSpPr>
        <p:spPr bwMode="auto">
          <a:xfrm>
            <a:off x="251520" y="1446094"/>
            <a:ext cx="4244280" cy="301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None/>
              <a:tabLst/>
            </a:pPr>
            <a:r>
              <a:rPr kumimoji="0" lang="en-GB" altLang="en-US" sz="1400" b="1" i="0" u="none" strike="noStrike" cap="none" normalizeH="0" baseline="0">
                <a:ln>
                  <a:noFill/>
                </a:ln>
                <a:solidFill>
                  <a:schemeClr val="tx1"/>
                </a:solidFill>
                <a:effectLst/>
                <a:latin typeface="Arial" panose="020B0604020202020204" pitchFamily="34" charset="0"/>
              </a:rPr>
              <a:t>Success factors supporting the development of business cases</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Serving major clients helps in creating a base load for the feasibility of services.</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Tailored solutions</a:t>
            </a:r>
          </a:p>
          <a:p>
            <a:pPr lvl="1"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On-board cranes / Ship-to-ship transshipment contributing to infrastructure independent operation</a:t>
            </a:r>
          </a:p>
          <a:p>
            <a:pPr lvl="1"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Micro hubs serving as transshipment points for last mile operation</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Business case with utilization of return journeys</a:t>
            </a:r>
          </a:p>
          <a:p>
            <a:pPr defTabSz="914400" eaLnBrk="0" fontAlgn="base" hangingPunct="0">
              <a:lnSpc>
                <a:spcPct val="150000"/>
              </a:lnSpc>
              <a:spcBef>
                <a:spcPct val="0"/>
              </a:spcBef>
              <a:spcAft>
                <a:spcPct val="0"/>
              </a:spcAft>
              <a:buClrTx/>
            </a:pPr>
            <a:r>
              <a:rPr kumimoji="0" lang="en-GB" altLang="en-US" sz="1100" b="0" i="0" u="none" strike="noStrike" cap="none" normalizeH="0" baseline="0">
                <a:ln>
                  <a:noFill/>
                </a:ln>
                <a:solidFill>
                  <a:schemeClr val="tx1"/>
                </a:solidFill>
                <a:effectLst/>
                <a:latin typeface="Arial" panose="020B0604020202020204" pitchFamily="34" charset="0"/>
              </a:rPr>
              <a:t>Zero-emission operation</a:t>
            </a:r>
          </a:p>
        </p:txBody>
      </p:sp>
      <p:sp>
        <p:nvSpPr>
          <p:cNvPr id="3" name="Title 2">
            <a:extLst>
              <a:ext uri="{FF2B5EF4-FFF2-40B4-BE49-F238E27FC236}">
                <a16:creationId xmlns:a16="http://schemas.microsoft.com/office/drawing/2014/main" id="{4AAF0B19-75EE-3D1D-55CE-16FAE13776EE}"/>
              </a:ext>
            </a:extLst>
          </p:cNvPr>
          <p:cNvSpPr>
            <a:spLocks noGrp="1"/>
          </p:cNvSpPr>
          <p:nvPr>
            <p:ph type="title"/>
          </p:nvPr>
        </p:nvSpPr>
        <p:spPr/>
        <p:txBody>
          <a:bodyPr lIns="91440" tIns="45720" rIns="91440" bIns="45720" anchor="t"/>
          <a:lstStyle/>
          <a:p>
            <a:r>
              <a:rPr lang="en-GB">
                <a:latin typeface="Arial"/>
                <a:cs typeface="Arial"/>
              </a:rPr>
              <a:t>Success Factors</a:t>
            </a:r>
            <a:endParaRPr lang="en-GB" b="0">
              <a:solidFill>
                <a:srgbClr val="000000"/>
              </a:solidFill>
              <a:latin typeface="Arial"/>
              <a:cs typeface="Arial"/>
            </a:endParaRPr>
          </a:p>
        </p:txBody>
      </p:sp>
      <p:pic>
        <p:nvPicPr>
          <p:cNvPr id="6" name="Picture 5">
            <a:extLst>
              <a:ext uri="{FF2B5EF4-FFF2-40B4-BE49-F238E27FC236}">
                <a16:creationId xmlns:a16="http://schemas.microsoft.com/office/drawing/2014/main" id="{40B05976-2EEA-302E-E34B-789C05D300D2}"/>
              </a:ext>
            </a:extLst>
          </p:cNvPr>
          <p:cNvPicPr>
            <a:picLocks noChangeAspect="1"/>
          </p:cNvPicPr>
          <p:nvPr/>
        </p:nvPicPr>
        <p:blipFill>
          <a:blip r:embed="rId2"/>
          <a:stretch>
            <a:fillRect/>
          </a:stretch>
        </p:blipFill>
        <p:spPr>
          <a:xfrm>
            <a:off x="4649296" y="1519816"/>
            <a:ext cx="4243184" cy="2865368"/>
          </a:xfrm>
          <a:prstGeom prst="rect">
            <a:avLst/>
          </a:prstGeom>
        </p:spPr>
      </p:pic>
    </p:spTree>
    <p:extLst>
      <p:ext uri="{BB962C8B-B14F-4D97-AF65-F5344CB8AC3E}">
        <p14:creationId xmlns:p14="http://schemas.microsoft.com/office/powerpoint/2010/main" val="31155152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8375-7F19-D8D0-D60A-353BBD159E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339293-00E4-216A-673F-AF4A5C588D41}"/>
              </a:ext>
            </a:extLst>
          </p:cNvPr>
          <p:cNvSpPr>
            <a:spLocks noGrp="1"/>
          </p:cNvSpPr>
          <p:nvPr>
            <p:ph type="title"/>
          </p:nvPr>
        </p:nvSpPr>
        <p:spPr/>
        <p:txBody>
          <a:bodyPr lIns="91440" tIns="45720" rIns="91440" bIns="45720" anchor="t"/>
          <a:lstStyle/>
          <a:p>
            <a:r>
              <a:rPr lang="en-GB">
                <a:latin typeface="Arial"/>
                <a:cs typeface="Arial"/>
              </a:rPr>
              <a:t>Roll-out-Potential</a:t>
            </a:r>
          </a:p>
        </p:txBody>
      </p:sp>
      <p:pic>
        <p:nvPicPr>
          <p:cNvPr id="6" name="Picture 5" descr="A map of europe with red dots&#10;&#10;AI-generated content may be incorrect.">
            <a:extLst>
              <a:ext uri="{FF2B5EF4-FFF2-40B4-BE49-F238E27FC236}">
                <a16:creationId xmlns:a16="http://schemas.microsoft.com/office/drawing/2014/main" id="{6CF747CF-12DE-4C25-F416-29A613EB17F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04223" y="686304"/>
            <a:ext cx="5334000" cy="3770891"/>
          </a:xfrm>
          <a:prstGeom prst="rect">
            <a:avLst/>
          </a:prstGeom>
        </p:spPr>
      </p:pic>
      <p:sp>
        <p:nvSpPr>
          <p:cNvPr id="7" name="TextBox 6">
            <a:extLst>
              <a:ext uri="{FF2B5EF4-FFF2-40B4-BE49-F238E27FC236}">
                <a16:creationId xmlns:a16="http://schemas.microsoft.com/office/drawing/2014/main" id="{F2E45C28-D176-3714-BE84-778725B5F735}"/>
              </a:ext>
            </a:extLst>
          </p:cNvPr>
          <p:cNvSpPr txBox="1"/>
          <p:nvPr/>
        </p:nvSpPr>
        <p:spPr>
          <a:xfrm>
            <a:off x="332014" y="1453243"/>
            <a:ext cx="2226129"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GIS-supported calculation of potential service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Taking into account Eurostat data at NUTS3 level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Figures on Eurostat Road Transport below 50 km distance in those areas</a:t>
            </a:r>
          </a:p>
        </p:txBody>
      </p:sp>
    </p:spTree>
    <p:extLst>
      <p:ext uri="{BB962C8B-B14F-4D97-AF65-F5344CB8AC3E}">
        <p14:creationId xmlns:p14="http://schemas.microsoft.com/office/powerpoint/2010/main" val="9083623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D850-BF82-2416-C527-5D46276E452C}"/>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EEE4E083-1FE6-101E-BCDE-5BB64DA186B9}"/>
              </a:ext>
            </a:extLst>
          </p:cNvPr>
          <p:cNvPicPr>
            <a:picLocks noChangeAspect="1"/>
          </p:cNvPicPr>
          <p:nvPr/>
        </p:nvPicPr>
        <p:blipFill>
          <a:blip r:embed="rId2"/>
          <a:stretch>
            <a:fillRect/>
          </a:stretch>
        </p:blipFill>
        <p:spPr>
          <a:xfrm>
            <a:off x="820293" y="2767435"/>
            <a:ext cx="3259130" cy="1654008"/>
          </a:xfrm>
          <a:prstGeom prst="rect">
            <a:avLst/>
          </a:prstGeom>
          <a:noFill/>
        </p:spPr>
      </p:pic>
      <p:sp>
        <p:nvSpPr>
          <p:cNvPr id="3" name="Title 2">
            <a:extLst>
              <a:ext uri="{FF2B5EF4-FFF2-40B4-BE49-F238E27FC236}">
                <a16:creationId xmlns:a16="http://schemas.microsoft.com/office/drawing/2014/main" id="{2A0E2026-C3F9-E220-5490-E4C880D6CEE1}"/>
              </a:ext>
            </a:extLst>
          </p:cNvPr>
          <p:cNvSpPr>
            <a:spLocks noGrp="1"/>
          </p:cNvSpPr>
          <p:nvPr>
            <p:ph type="title"/>
          </p:nvPr>
        </p:nvSpPr>
        <p:spPr>
          <a:xfrm>
            <a:off x="251523" y="843558"/>
            <a:ext cx="7886700" cy="504056"/>
          </a:xfrm>
        </p:spPr>
        <p:txBody>
          <a:bodyPr lIns="91440" tIns="45720" rIns="91440" bIns="45720">
            <a:normAutofit/>
          </a:bodyPr>
          <a:lstStyle/>
          <a:p>
            <a:r>
              <a:rPr lang="en-GB"/>
              <a:t>Roll-out-Potential</a:t>
            </a:r>
          </a:p>
        </p:txBody>
      </p:sp>
      <p:graphicFrame>
        <p:nvGraphicFramePr>
          <p:cNvPr id="6" name="Table 5">
            <a:extLst>
              <a:ext uri="{FF2B5EF4-FFF2-40B4-BE49-F238E27FC236}">
                <a16:creationId xmlns:a16="http://schemas.microsoft.com/office/drawing/2014/main" id="{6C22A372-0348-2D83-ED0B-E223CC4E977A}"/>
              </a:ext>
            </a:extLst>
          </p:cNvPr>
          <p:cNvGraphicFramePr>
            <a:graphicFrameLocks noGrp="1"/>
          </p:cNvGraphicFramePr>
          <p:nvPr/>
        </p:nvGraphicFramePr>
        <p:xfrm>
          <a:off x="327716" y="1238758"/>
          <a:ext cx="4244284" cy="1479342"/>
        </p:xfrm>
        <a:graphic>
          <a:graphicData uri="http://schemas.openxmlformats.org/drawingml/2006/table">
            <a:tbl>
              <a:tblPr firstRow="1" firstCol="1" bandRow="1">
                <a:tableStyleId>{3B4B98B0-60AC-42C2-AFA5-B58CD77FA1E5}</a:tableStyleId>
              </a:tblPr>
              <a:tblGrid>
                <a:gridCol w="1061071">
                  <a:extLst>
                    <a:ext uri="{9D8B030D-6E8A-4147-A177-3AD203B41FA5}">
                      <a16:colId xmlns:a16="http://schemas.microsoft.com/office/drawing/2014/main" val="395126450"/>
                    </a:ext>
                  </a:extLst>
                </a:gridCol>
                <a:gridCol w="1061071">
                  <a:extLst>
                    <a:ext uri="{9D8B030D-6E8A-4147-A177-3AD203B41FA5}">
                      <a16:colId xmlns:a16="http://schemas.microsoft.com/office/drawing/2014/main" val="2533717376"/>
                    </a:ext>
                  </a:extLst>
                </a:gridCol>
                <a:gridCol w="1061071">
                  <a:extLst>
                    <a:ext uri="{9D8B030D-6E8A-4147-A177-3AD203B41FA5}">
                      <a16:colId xmlns:a16="http://schemas.microsoft.com/office/drawing/2014/main" val="2153565969"/>
                    </a:ext>
                  </a:extLst>
                </a:gridCol>
                <a:gridCol w="1061071">
                  <a:extLst>
                    <a:ext uri="{9D8B030D-6E8A-4147-A177-3AD203B41FA5}">
                      <a16:colId xmlns:a16="http://schemas.microsoft.com/office/drawing/2014/main" val="3755843910"/>
                    </a:ext>
                  </a:extLst>
                </a:gridCol>
              </a:tblGrid>
              <a:tr h="444990">
                <a:tc>
                  <a:txBody>
                    <a:bodyPr/>
                    <a:lstStyle/>
                    <a:p>
                      <a:pPr>
                        <a:lnSpc>
                          <a:spcPct val="107000"/>
                        </a:lnSpc>
                        <a:spcBef>
                          <a:spcPts val="600"/>
                        </a:spcBef>
                        <a:spcAft>
                          <a:spcPts val="600"/>
                        </a:spcAft>
                        <a:buNone/>
                      </a:pPr>
                      <a:r>
                        <a:rPr lang="en-GB" sz="1000">
                          <a:effectLst/>
                        </a:rPr>
                        <a:t> </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tc>
                <a:tc>
                  <a:txBody>
                    <a:bodyPr/>
                    <a:lstStyle/>
                    <a:p>
                      <a:pPr algn="ctr">
                        <a:lnSpc>
                          <a:spcPct val="107000"/>
                        </a:lnSpc>
                        <a:spcBef>
                          <a:spcPts val="600"/>
                        </a:spcBef>
                        <a:spcAft>
                          <a:spcPts val="600"/>
                        </a:spcAft>
                        <a:buNone/>
                      </a:pPr>
                      <a:r>
                        <a:rPr lang="en-GB" sz="1000">
                          <a:effectLst/>
                        </a:rPr>
                        <a:t>2021 Status Quo</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tc>
                  <a:txBody>
                    <a:bodyPr/>
                    <a:lstStyle/>
                    <a:p>
                      <a:pPr algn="ctr">
                        <a:lnSpc>
                          <a:spcPct val="107000"/>
                        </a:lnSpc>
                        <a:spcBef>
                          <a:spcPts val="600"/>
                        </a:spcBef>
                        <a:spcAft>
                          <a:spcPts val="600"/>
                        </a:spcAft>
                        <a:buNone/>
                      </a:pPr>
                      <a:r>
                        <a:rPr lang="en-GB" sz="1000">
                          <a:effectLst/>
                        </a:rPr>
                        <a:t>2050 Status Quo</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tc>
                  <a:txBody>
                    <a:bodyPr/>
                    <a:lstStyle/>
                    <a:p>
                      <a:pPr algn="ctr">
                        <a:lnSpc>
                          <a:spcPct val="107000"/>
                        </a:lnSpc>
                        <a:spcBef>
                          <a:spcPts val="600"/>
                        </a:spcBef>
                        <a:spcAft>
                          <a:spcPts val="600"/>
                        </a:spcAft>
                        <a:buNone/>
                      </a:pPr>
                      <a:r>
                        <a:rPr lang="en-GB" sz="1000">
                          <a:effectLst/>
                        </a:rPr>
                        <a:t>2050 Optimistic Scenario</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extLst>
                  <a:ext uri="{0D108BD9-81ED-4DB2-BD59-A6C34878D82A}">
                    <a16:rowId xmlns:a16="http://schemas.microsoft.com/office/drawing/2014/main" val="355735626"/>
                  </a:ext>
                </a:extLst>
              </a:tr>
              <a:tr h="444600">
                <a:tc>
                  <a:txBody>
                    <a:bodyPr/>
                    <a:lstStyle/>
                    <a:p>
                      <a:pPr>
                        <a:lnSpc>
                          <a:spcPct val="115000"/>
                        </a:lnSpc>
                        <a:spcBef>
                          <a:spcPts val="600"/>
                        </a:spcBef>
                        <a:spcAft>
                          <a:spcPts val="600"/>
                        </a:spcAft>
                        <a:buNone/>
                      </a:pPr>
                      <a:r>
                        <a:rPr lang="en-GB" sz="900">
                          <a:effectLst/>
                        </a:rPr>
                        <a:t>Urban Roll-out-potential </a:t>
                      </a:r>
                      <a:br>
                        <a:rPr lang="en-GB" sz="1100">
                          <a:effectLst/>
                        </a:rPr>
                      </a:br>
                      <a:r>
                        <a:rPr lang="en-GB" sz="900">
                          <a:effectLst/>
                        </a:rPr>
                        <a:t>in 1000 T</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tc>
                <a:tc>
                  <a:txBody>
                    <a:bodyPr/>
                    <a:lstStyle/>
                    <a:p>
                      <a:pPr algn="ctr">
                        <a:lnSpc>
                          <a:spcPct val="110000"/>
                        </a:lnSpc>
                        <a:spcBef>
                          <a:spcPts val="600"/>
                        </a:spcBef>
                        <a:spcAft>
                          <a:spcPts val="600"/>
                        </a:spcAft>
                        <a:buNone/>
                      </a:pPr>
                      <a:r>
                        <a:rPr lang="en-GB" sz="900">
                          <a:effectLst/>
                        </a:rPr>
                        <a:t>3,538.21</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tc>
                  <a:txBody>
                    <a:bodyPr/>
                    <a:lstStyle/>
                    <a:p>
                      <a:pPr algn="ctr">
                        <a:lnSpc>
                          <a:spcPct val="115000"/>
                        </a:lnSpc>
                        <a:spcBef>
                          <a:spcPts val="600"/>
                        </a:spcBef>
                        <a:spcAft>
                          <a:spcPts val="600"/>
                        </a:spcAft>
                        <a:buNone/>
                      </a:pPr>
                      <a:r>
                        <a:rPr lang="en-GB" sz="900">
                          <a:effectLst/>
                        </a:rPr>
                        <a:t>3,709.90</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tc>
                  <a:txBody>
                    <a:bodyPr/>
                    <a:lstStyle/>
                    <a:p>
                      <a:pPr algn="ctr">
                        <a:lnSpc>
                          <a:spcPct val="115000"/>
                        </a:lnSpc>
                        <a:spcBef>
                          <a:spcPts val="600"/>
                        </a:spcBef>
                        <a:spcAft>
                          <a:spcPts val="600"/>
                        </a:spcAft>
                        <a:buNone/>
                      </a:pPr>
                      <a:r>
                        <a:rPr lang="en-GB" sz="900">
                          <a:effectLst/>
                        </a:rPr>
                        <a:t>5,564.84</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extLst>
                  <a:ext uri="{0D108BD9-81ED-4DB2-BD59-A6C34878D82A}">
                    <a16:rowId xmlns:a16="http://schemas.microsoft.com/office/drawing/2014/main" val="1825101877"/>
                  </a:ext>
                </a:extLst>
              </a:tr>
              <a:tr h="571310">
                <a:tc>
                  <a:txBody>
                    <a:bodyPr/>
                    <a:lstStyle/>
                    <a:p>
                      <a:pPr>
                        <a:lnSpc>
                          <a:spcPct val="115000"/>
                        </a:lnSpc>
                        <a:spcBef>
                          <a:spcPts val="600"/>
                        </a:spcBef>
                        <a:spcAft>
                          <a:spcPts val="600"/>
                        </a:spcAft>
                        <a:buNone/>
                      </a:pPr>
                      <a:r>
                        <a:rPr lang="en-GB" sz="900">
                          <a:effectLst/>
                        </a:rPr>
                        <a:t>Short-range Roll-out-potential </a:t>
                      </a:r>
                      <a:br>
                        <a:rPr lang="en-GB" sz="1100">
                          <a:effectLst/>
                        </a:rPr>
                      </a:br>
                      <a:r>
                        <a:rPr lang="en-GB" sz="900">
                          <a:effectLst/>
                        </a:rPr>
                        <a:t>in 1000 T</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tc>
                <a:tc>
                  <a:txBody>
                    <a:bodyPr/>
                    <a:lstStyle/>
                    <a:p>
                      <a:pPr algn="ctr">
                        <a:lnSpc>
                          <a:spcPct val="110000"/>
                        </a:lnSpc>
                        <a:spcBef>
                          <a:spcPts val="600"/>
                        </a:spcBef>
                        <a:spcAft>
                          <a:spcPts val="600"/>
                        </a:spcAft>
                        <a:buNone/>
                      </a:pPr>
                      <a:r>
                        <a:rPr lang="en-GB" sz="900">
                          <a:effectLst/>
                        </a:rPr>
                        <a:t>60,423.14</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tc>
                  <a:txBody>
                    <a:bodyPr/>
                    <a:lstStyle/>
                    <a:p>
                      <a:pPr algn="ctr">
                        <a:lnSpc>
                          <a:spcPct val="115000"/>
                        </a:lnSpc>
                        <a:spcBef>
                          <a:spcPts val="600"/>
                        </a:spcBef>
                        <a:spcAft>
                          <a:spcPts val="600"/>
                        </a:spcAft>
                        <a:buNone/>
                      </a:pPr>
                      <a:r>
                        <a:rPr lang="en-GB" sz="900">
                          <a:effectLst/>
                        </a:rPr>
                        <a:t>77,138.78</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tc>
                  <a:txBody>
                    <a:bodyPr/>
                    <a:lstStyle/>
                    <a:p>
                      <a:pPr algn="ctr">
                        <a:lnSpc>
                          <a:spcPct val="115000"/>
                        </a:lnSpc>
                        <a:spcBef>
                          <a:spcPts val="600"/>
                        </a:spcBef>
                        <a:spcAft>
                          <a:spcPts val="600"/>
                        </a:spcAft>
                        <a:buNone/>
                      </a:pPr>
                      <a:r>
                        <a:rPr lang="en-GB" sz="900">
                          <a:effectLst/>
                        </a:rPr>
                        <a:t>115,708.17</a:t>
                      </a:r>
                      <a:endParaRPr lang="en-GB" sz="1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757" marR="64757" marT="0" marB="0" anchor="ctr"/>
                </a:tc>
                <a:extLst>
                  <a:ext uri="{0D108BD9-81ED-4DB2-BD59-A6C34878D82A}">
                    <a16:rowId xmlns:a16="http://schemas.microsoft.com/office/drawing/2014/main" val="2201967380"/>
                  </a:ext>
                </a:extLst>
              </a:tr>
            </a:tbl>
          </a:graphicData>
        </a:graphic>
      </p:graphicFrame>
      <p:pic>
        <p:nvPicPr>
          <p:cNvPr id="8" name="Picture 7" descr="A map of europe with different colored squares and text&#10;&#10;AI-generated content may be incorrect.">
            <a:extLst>
              <a:ext uri="{FF2B5EF4-FFF2-40B4-BE49-F238E27FC236}">
                <a16:creationId xmlns:a16="http://schemas.microsoft.com/office/drawing/2014/main" id="{086F0CCC-CAD1-E5FA-3236-12B309EB675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48192" y="540923"/>
            <a:ext cx="4244283" cy="3921413"/>
          </a:xfrm>
          <a:prstGeom prst="rect">
            <a:avLst/>
          </a:prstGeom>
        </p:spPr>
      </p:pic>
    </p:spTree>
    <p:extLst>
      <p:ext uri="{BB962C8B-B14F-4D97-AF65-F5344CB8AC3E}">
        <p14:creationId xmlns:p14="http://schemas.microsoft.com/office/powerpoint/2010/main" val="257034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0EA4-9E7C-A058-528F-90AF5271439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6B89A4B-24B0-C283-F154-CC426CFF10D4}"/>
              </a:ext>
            </a:extLst>
          </p:cNvPr>
          <p:cNvPicPr>
            <a:picLocks noChangeAspect="1"/>
          </p:cNvPicPr>
          <p:nvPr/>
        </p:nvPicPr>
        <p:blipFill>
          <a:blip r:embed="rId3"/>
          <a:srcRect l="7339" t="21135" r="1247" b="1727"/>
          <a:stretch>
            <a:fillRect/>
          </a:stretch>
        </p:blipFill>
        <p:spPr>
          <a:xfrm>
            <a:off x="0" y="0"/>
            <a:ext cx="9144000" cy="5143500"/>
          </a:xfrm>
          <a:custGeom>
            <a:avLst/>
            <a:gdLst>
              <a:gd name="connsiteX0" fmla="*/ -1307 w 6695397"/>
              <a:gd name="connsiteY0" fmla="*/ -729 h 4463151"/>
              <a:gd name="connsiteX1" fmla="*/ 6694091 w 6695397"/>
              <a:gd name="connsiteY1" fmla="*/ -729 h 4463151"/>
              <a:gd name="connsiteX2" fmla="*/ 6694091 w 6695397"/>
              <a:gd name="connsiteY2" fmla="*/ 4462423 h 4463151"/>
              <a:gd name="connsiteX3" fmla="*/ -1307 w 6695397"/>
              <a:gd name="connsiteY3" fmla="*/ 4462423 h 4463151"/>
            </a:gdLst>
            <a:ahLst/>
            <a:cxnLst>
              <a:cxn ang="0">
                <a:pos x="connsiteX0" y="connsiteY0"/>
              </a:cxn>
              <a:cxn ang="0">
                <a:pos x="connsiteX1" y="connsiteY1"/>
              </a:cxn>
              <a:cxn ang="0">
                <a:pos x="connsiteX2" y="connsiteY2"/>
              </a:cxn>
              <a:cxn ang="0">
                <a:pos x="connsiteX3" y="connsiteY3"/>
              </a:cxn>
            </a:cxnLst>
            <a:rect l="l" t="t" r="r" b="b"/>
            <a:pathLst>
              <a:path w="6695397" h="4463151">
                <a:moveTo>
                  <a:pt x="-1307" y="-729"/>
                </a:moveTo>
                <a:lnTo>
                  <a:pt x="6694091" y="-729"/>
                </a:lnTo>
                <a:lnTo>
                  <a:pt x="6694091" y="4462423"/>
                </a:lnTo>
                <a:lnTo>
                  <a:pt x="-1307" y="4462423"/>
                </a:lnTo>
                <a:close/>
              </a:path>
            </a:pathLst>
          </a:custGeom>
        </p:spPr>
      </p:pic>
      <p:sp>
        <p:nvSpPr>
          <p:cNvPr id="49" name="Freeform: Shape 48">
            <a:extLst>
              <a:ext uri="{FF2B5EF4-FFF2-40B4-BE49-F238E27FC236}">
                <a16:creationId xmlns:a16="http://schemas.microsoft.com/office/drawing/2014/main" id="{606F47F1-81F1-A50B-1675-7CBD3202A3C2}"/>
              </a:ext>
            </a:extLst>
          </p:cNvPr>
          <p:cNvSpPr>
            <a:spLocks noGrp="1" noRot="1" noMove="1" noResize="1" noEditPoints="1" noAdjustHandles="1" noChangeArrowheads="1" noChangeShapeType="1"/>
          </p:cNvSpPr>
          <p:nvPr/>
        </p:nvSpPr>
        <p:spPr>
          <a:xfrm>
            <a:off x="-4061" y="-13686"/>
            <a:ext cx="9144000" cy="5157186"/>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8000">
                <a:srgbClr val="000000">
                  <a:alpha val="69804"/>
                </a:srgbClr>
              </a:gs>
              <a:gs pos="80000">
                <a:srgbClr val="000000">
                  <a:alpha val="14902"/>
                </a:srgbClr>
              </a:gs>
              <a:gs pos="88000">
                <a:srgbClr val="000000">
                  <a:alpha val="0"/>
                </a:srgbClr>
              </a:gs>
            </a:gsLst>
            <a:lin ang="20214218" scaled="1"/>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128B9D5C-0923-AC6A-8F70-43784653B89C}"/>
              </a:ext>
            </a:extLst>
          </p:cNvPr>
          <p:cNvSpPr>
            <a:spLocks noGrp="1" noRot="1" noMove="1" noResize="1" noEditPoints="1" noAdjustHandles="1" noChangeArrowheads="1" noChangeShapeType="1"/>
          </p:cNvSpPr>
          <p:nvPr/>
        </p:nvSpPr>
        <p:spPr>
          <a:xfrm>
            <a:off x="-8123" y="-1"/>
            <a:ext cx="9152123" cy="5143500"/>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0">
                <a:srgbClr val="045266"/>
              </a:gs>
              <a:gs pos="100000">
                <a:srgbClr val="01405C">
                  <a:alpha val="40000"/>
                </a:srgbClr>
              </a:gs>
            </a:gsLst>
            <a:lin ang="2400000" scaled="0"/>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pic>
        <p:nvPicPr>
          <p:cNvPr id="72" name="Graphic 71">
            <a:extLst>
              <a:ext uri="{FF2B5EF4-FFF2-40B4-BE49-F238E27FC236}">
                <a16:creationId xmlns:a16="http://schemas.microsoft.com/office/drawing/2014/main" id="{AD4A1E72-DBB3-BF5F-3DC9-DFBB9FACCC5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386954" y="394428"/>
            <a:ext cx="8370093" cy="418986"/>
          </a:xfrm>
          <a:prstGeom prst="rect">
            <a:avLst/>
          </a:prstGeom>
        </p:spPr>
      </p:pic>
      <p:sp>
        <p:nvSpPr>
          <p:cNvPr id="206" name="TextBox 205">
            <a:extLst>
              <a:ext uri="{FF2B5EF4-FFF2-40B4-BE49-F238E27FC236}">
                <a16:creationId xmlns:a16="http://schemas.microsoft.com/office/drawing/2014/main" id="{3DD91BAB-5BB1-5DE3-204E-60F614EB1FAC}"/>
              </a:ext>
            </a:extLst>
          </p:cNvPr>
          <p:cNvSpPr txBox="1"/>
          <p:nvPr/>
        </p:nvSpPr>
        <p:spPr>
          <a:xfrm>
            <a:off x="403228" y="1354277"/>
            <a:ext cx="1056700" cy="323165"/>
          </a:xfrm>
          <a:prstGeom prst="rect">
            <a:avLst/>
          </a:prstGeom>
          <a:noFill/>
        </p:spPr>
        <p:txBody>
          <a:bodyPr wrap="none" rtlCol="0">
            <a:spAutoFit/>
          </a:bodyPr>
          <a:lstStyle/>
          <a:p>
            <a:pPr defTabSz="685800"/>
            <a:r>
              <a:rPr lang="en-GB" sz="1500">
                <a:ln/>
                <a:solidFill>
                  <a:srgbClr val="42BCB0"/>
                </a:solidFill>
                <a:latin typeface="Poppins"/>
                <a:cs typeface="Poppins"/>
                <a:sym typeface="Poppins"/>
                <a:rtl val="0"/>
              </a:rPr>
              <a:t>DAY TWO</a:t>
            </a:r>
          </a:p>
        </p:txBody>
      </p:sp>
      <p:sp>
        <p:nvSpPr>
          <p:cNvPr id="212" name="TextBox 211">
            <a:extLst>
              <a:ext uri="{FF2B5EF4-FFF2-40B4-BE49-F238E27FC236}">
                <a16:creationId xmlns:a16="http://schemas.microsoft.com/office/drawing/2014/main" id="{987432E0-8AC1-20DF-495E-C5EC6B5D55F6}"/>
              </a:ext>
            </a:extLst>
          </p:cNvPr>
          <p:cNvSpPr txBox="1"/>
          <p:nvPr/>
        </p:nvSpPr>
        <p:spPr>
          <a:xfrm>
            <a:off x="386954" y="1768382"/>
            <a:ext cx="3241385" cy="923330"/>
          </a:xfrm>
          <a:prstGeom prst="rect">
            <a:avLst/>
          </a:prstGeom>
          <a:noFill/>
        </p:spPr>
        <p:txBody>
          <a:bodyPr wrap="square" rtlCol="0">
            <a:spAutoFit/>
          </a:bodyPr>
          <a:lstStyle/>
          <a:p>
            <a:pPr defTabSz="685800"/>
            <a:r>
              <a:rPr lang="en-GB" sz="2700" b="1">
                <a:ln/>
                <a:solidFill>
                  <a:prstClr val="white"/>
                </a:solidFill>
                <a:latin typeface="Poppins"/>
                <a:cs typeface="Poppins"/>
                <a:sym typeface="Poppins"/>
                <a:rtl val="0"/>
              </a:rPr>
              <a:t>Urban and Short-Range IWT</a:t>
            </a:r>
          </a:p>
        </p:txBody>
      </p:sp>
      <p:sp>
        <p:nvSpPr>
          <p:cNvPr id="213" name="TextBox 212">
            <a:extLst>
              <a:ext uri="{FF2B5EF4-FFF2-40B4-BE49-F238E27FC236}">
                <a16:creationId xmlns:a16="http://schemas.microsoft.com/office/drawing/2014/main" id="{79FF2C93-3129-D9B5-E321-D856201CEE29}"/>
              </a:ext>
            </a:extLst>
          </p:cNvPr>
          <p:cNvSpPr txBox="1"/>
          <p:nvPr/>
        </p:nvSpPr>
        <p:spPr>
          <a:xfrm>
            <a:off x="403228" y="2782652"/>
            <a:ext cx="2919637" cy="553998"/>
          </a:xfrm>
          <a:prstGeom prst="rect">
            <a:avLst/>
          </a:prstGeom>
          <a:noFill/>
        </p:spPr>
        <p:txBody>
          <a:bodyPr wrap="square" rtlCol="0">
            <a:spAutoFit/>
          </a:bodyPr>
          <a:lstStyle/>
          <a:p>
            <a:pPr defTabSz="685800"/>
            <a:r>
              <a:rPr lang="en-GB" sz="1500">
                <a:ln/>
                <a:solidFill>
                  <a:prstClr val="white"/>
                </a:solidFill>
                <a:latin typeface="Poppins"/>
                <a:cs typeface="Poppins"/>
                <a:sym typeface="Poppins"/>
                <a:rtl val="0"/>
              </a:rPr>
              <a:t>How to unlock the potential for modal shift</a:t>
            </a:r>
          </a:p>
        </p:txBody>
      </p:sp>
      <p:pic>
        <p:nvPicPr>
          <p:cNvPr id="227" name="Picture 226">
            <a:extLst>
              <a:ext uri="{FF2B5EF4-FFF2-40B4-BE49-F238E27FC236}">
                <a16:creationId xmlns:a16="http://schemas.microsoft.com/office/drawing/2014/main" id="{9DB9CC24-D1D0-3739-3EEB-F0A09C97F450}"/>
              </a:ext>
            </a:extLst>
          </p:cNvPr>
          <p:cNvPicPr>
            <a:picLocks noChangeAspect="1"/>
          </p:cNvPicPr>
          <p:nvPr/>
        </p:nvPicPr>
        <p:blipFill rotWithShape="1">
          <a:blip r:embed="rId6">
            <a:extLst>
              <a:ext uri="{28A0092B-C50C-407E-A947-70E740481C1C}">
                <a14:useLocalDpi xmlns:a14="http://schemas.microsoft.com/office/drawing/2010/main" val="0"/>
              </a:ext>
            </a:extLst>
          </a:blip>
          <a:srcRect l="7034" t="4781" r="11621" b="13513"/>
          <a:stretch>
            <a:fillRect/>
          </a:stretch>
        </p:blipFill>
        <p:spPr>
          <a:xfrm>
            <a:off x="4644221" y="1354277"/>
            <a:ext cx="1026000" cy="1026000"/>
          </a:xfrm>
          <a:prstGeom prst="ellipse">
            <a:avLst/>
          </a:prstGeom>
          <a:ln w="12700">
            <a:solidFill>
              <a:srgbClr val="42BCB0"/>
            </a:solidFill>
          </a:ln>
        </p:spPr>
      </p:pic>
      <p:pic>
        <p:nvPicPr>
          <p:cNvPr id="261" name="Picture 260">
            <a:extLst>
              <a:ext uri="{FF2B5EF4-FFF2-40B4-BE49-F238E27FC236}">
                <a16:creationId xmlns:a16="http://schemas.microsoft.com/office/drawing/2014/main" id="{DDD3A4CC-7F99-3C03-4A92-CF3A3B07BC91}"/>
              </a:ext>
            </a:extLst>
          </p:cNvPr>
          <p:cNvPicPr>
            <a:picLocks noChangeAspect="1"/>
          </p:cNvPicPr>
          <p:nvPr/>
        </p:nvPicPr>
        <p:blipFill rotWithShape="1">
          <a:blip r:embed="rId7">
            <a:extLst>
              <a:ext uri="{28A0092B-C50C-407E-A947-70E740481C1C}">
                <a14:useLocalDpi xmlns:a14="http://schemas.microsoft.com/office/drawing/2010/main" val="0"/>
              </a:ext>
            </a:extLst>
          </a:blip>
          <a:srcRect l="28541" t="941" r="8983" b="43630"/>
          <a:stretch>
            <a:fillRect/>
          </a:stretch>
        </p:blipFill>
        <p:spPr>
          <a:xfrm>
            <a:off x="6123917" y="1354277"/>
            <a:ext cx="1026000" cy="1026000"/>
          </a:xfrm>
          <a:prstGeom prst="ellipse">
            <a:avLst/>
          </a:prstGeom>
          <a:ln w="12700">
            <a:solidFill>
              <a:srgbClr val="42BCB0"/>
            </a:solidFill>
          </a:ln>
        </p:spPr>
      </p:pic>
      <p:pic>
        <p:nvPicPr>
          <p:cNvPr id="262" name="Picture 261">
            <a:extLst>
              <a:ext uri="{FF2B5EF4-FFF2-40B4-BE49-F238E27FC236}">
                <a16:creationId xmlns:a16="http://schemas.microsoft.com/office/drawing/2014/main" id="{228290C4-A033-3D73-30C3-A52DF1250992}"/>
              </a:ext>
            </a:extLst>
          </p:cNvPr>
          <p:cNvPicPr>
            <a:picLocks noChangeAspect="1"/>
          </p:cNvPicPr>
          <p:nvPr/>
        </p:nvPicPr>
        <p:blipFill rotWithShape="1">
          <a:blip r:embed="rId8">
            <a:extLst>
              <a:ext uri="{28A0092B-C50C-407E-A947-70E740481C1C}">
                <a14:useLocalDpi xmlns:a14="http://schemas.microsoft.com/office/drawing/2010/main" val="0"/>
              </a:ext>
            </a:extLst>
          </a:blip>
          <a:srcRect l="4734" t="21346" r="8088" b="20633"/>
          <a:stretch>
            <a:fillRect/>
          </a:stretch>
        </p:blipFill>
        <p:spPr>
          <a:xfrm>
            <a:off x="4644221" y="2964454"/>
            <a:ext cx="1026000" cy="1026000"/>
          </a:xfrm>
          <a:prstGeom prst="ellipse">
            <a:avLst/>
          </a:prstGeom>
          <a:ln w="12700">
            <a:solidFill>
              <a:srgbClr val="42BCB0"/>
            </a:solidFill>
          </a:ln>
        </p:spPr>
      </p:pic>
      <p:pic>
        <p:nvPicPr>
          <p:cNvPr id="263" name="Picture 262">
            <a:extLst>
              <a:ext uri="{FF2B5EF4-FFF2-40B4-BE49-F238E27FC236}">
                <a16:creationId xmlns:a16="http://schemas.microsoft.com/office/drawing/2014/main" id="{6F69F2AE-ED1C-71B3-E1AD-3C0DAB014DD8}"/>
              </a:ext>
            </a:extLst>
          </p:cNvPr>
          <p:cNvPicPr>
            <a:picLocks noChangeAspect="1"/>
          </p:cNvPicPr>
          <p:nvPr/>
        </p:nvPicPr>
        <p:blipFill rotWithShape="1">
          <a:blip r:embed="rId9">
            <a:extLst>
              <a:ext uri="{28A0092B-C50C-407E-A947-70E740481C1C}">
                <a14:useLocalDpi xmlns:a14="http://schemas.microsoft.com/office/drawing/2010/main" val="0"/>
              </a:ext>
            </a:extLst>
          </a:blip>
          <a:srcRect l="13466" t="378" r="15030" b="27303"/>
          <a:stretch>
            <a:fillRect/>
          </a:stretch>
        </p:blipFill>
        <p:spPr>
          <a:xfrm>
            <a:off x="6123917" y="2964454"/>
            <a:ext cx="1026000" cy="1026000"/>
          </a:xfrm>
          <a:prstGeom prst="ellipse">
            <a:avLst/>
          </a:prstGeom>
          <a:ln w="12700">
            <a:solidFill>
              <a:srgbClr val="42BCB0"/>
            </a:solidFill>
          </a:ln>
        </p:spPr>
      </p:pic>
      <p:sp>
        <p:nvSpPr>
          <p:cNvPr id="264" name="TextBox 263">
            <a:extLst>
              <a:ext uri="{FF2B5EF4-FFF2-40B4-BE49-F238E27FC236}">
                <a16:creationId xmlns:a16="http://schemas.microsoft.com/office/drawing/2014/main" id="{BA2C7FF6-4F96-D035-817D-1365F0E63A12}"/>
              </a:ext>
            </a:extLst>
          </p:cNvPr>
          <p:cNvSpPr txBox="1"/>
          <p:nvPr/>
        </p:nvSpPr>
        <p:spPr>
          <a:xfrm>
            <a:off x="4411204" y="2438811"/>
            <a:ext cx="1492034"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Henrik Armbrecht</a:t>
            </a:r>
          </a:p>
          <a:p>
            <a:pPr algn="ctr" defTabSz="685800"/>
            <a:r>
              <a:rPr lang="en-GB" sz="900" err="1">
                <a:ln/>
                <a:solidFill>
                  <a:prstClr val="white"/>
                </a:solidFill>
                <a:latin typeface="Poppins"/>
                <a:cs typeface="Poppins"/>
                <a:sym typeface="Poppins"/>
                <a:rtl val="0"/>
              </a:rPr>
              <a:t>Planco</a:t>
            </a:r>
            <a:endParaRPr lang="en-GB" sz="825">
              <a:ln/>
              <a:solidFill>
                <a:prstClr val="white"/>
              </a:solidFill>
              <a:latin typeface="Poppins"/>
              <a:cs typeface="Poppins"/>
              <a:sym typeface="Poppins"/>
              <a:rtl val="0"/>
            </a:endParaRPr>
          </a:p>
        </p:txBody>
      </p:sp>
      <p:sp>
        <p:nvSpPr>
          <p:cNvPr id="265" name="TextBox 264">
            <a:extLst>
              <a:ext uri="{FF2B5EF4-FFF2-40B4-BE49-F238E27FC236}">
                <a16:creationId xmlns:a16="http://schemas.microsoft.com/office/drawing/2014/main" id="{C22B2F20-7B6E-CEA7-5FB2-13A6105FD083}"/>
              </a:ext>
            </a:extLst>
          </p:cNvPr>
          <p:cNvSpPr txBox="1"/>
          <p:nvPr/>
        </p:nvSpPr>
        <p:spPr>
          <a:xfrm>
            <a:off x="5930698" y="2432798"/>
            <a:ext cx="1412441" cy="392415"/>
          </a:xfrm>
          <a:prstGeom prst="rect">
            <a:avLst/>
          </a:prstGeom>
          <a:noFill/>
        </p:spPr>
        <p:txBody>
          <a:bodyPr wrap="square" rtlCol="0">
            <a:spAutoFit/>
          </a:bodyPr>
          <a:lstStyle/>
          <a:p>
            <a:pPr algn="ctr" defTabSz="685800"/>
            <a:r>
              <a:rPr lang="it-IT" sz="1050" b="1">
                <a:ln/>
                <a:solidFill>
                  <a:prstClr val="white"/>
                </a:solidFill>
                <a:latin typeface="Poppins"/>
                <a:cs typeface="Poppins"/>
                <a:sym typeface="Poppins"/>
                <a:rtl val="0"/>
              </a:rPr>
              <a:t>Josep </a:t>
            </a:r>
            <a:r>
              <a:rPr lang="it-IT" sz="1050" b="1" err="1">
                <a:ln/>
                <a:solidFill>
                  <a:prstClr val="white"/>
                </a:solidFill>
                <a:latin typeface="Poppins"/>
                <a:cs typeface="Poppins"/>
                <a:sym typeface="Poppins"/>
                <a:rtl val="0"/>
              </a:rPr>
              <a:t>Casanovas</a:t>
            </a:r>
            <a:endParaRPr lang="it-IT" sz="1050" b="1">
              <a:ln/>
              <a:solidFill>
                <a:prstClr val="white"/>
              </a:solidFill>
              <a:latin typeface="Poppins"/>
              <a:cs typeface="Poppins"/>
              <a:sym typeface="Poppins"/>
              <a:rtl val="0"/>
            </a:endParaRPr>
          </a:p>
          <a:p>
            <a:pPr algn="ctr" defTabSz="685800"/>
            <a:r>
              <a:rPr lang="it-IT" sz="900">
                <a:ln/>
                <a:solidFill>
                  <a:prstClr val="white"/>
                </a:solidFill>
                <a:latin typeface="Poppins"/>
                <a:cs typeface="Poppins"/>
                <a:sym typeface="Poppins"/>
                <a:rtl val="0"/>
              </a:rPr>
              <a:t>DG MOVE</a:t>
            </a:r>
            <a:endParaRPr lang="en-GB" sz="788">
              <a:ln/>
              <a:solidFill>
                <a:prstClr val="white"/>
              </a:solidFill>
              <a:latin typeface="Poppins"/>
              <a:cs typeface="Poppins"/>
              <a:sym typeface="Poppins"/>
              <a:rtl val="0"/>
            </a:endParaRPr>
          </a:p>
        </p:txBody>
      </p:sp>
      <p:sp>
        <p:nvSpPr>
          <p:cNvPr id="266" name="TextBox 265">
            <a:extLst>
              <a:ext uri="{FF2B5EF4-FFF2-40B4-BE49-F238E27FC236}">
                <a16:creationId xmlns:a16="http://schemas.microsoft.com/office/drawing/2014/main" id="{981577DC-A44E-5F36-5CDA-5BD36EF4C6A6}"/>
              </a:ext>
            </a:extLst>
          </p:cNvPr>
          <p:cNvSpPr txBox="1"/>
          <p:nvPr/>
        </p:nvSpPr>
        <p:spPr>
          <a:xfrm>
            <a:off x="4329764" y="4034809"/>
            <a:ext cx="1654916" cy="392415"/>
          </a:xfrm>
          <a:prstGeom prst="rect">
            <a:avLst/>
          </a:prstGeom>
          <a:noFill/>
        </p:spPr>
        <p:txBody>
          <a:bodyPr wrap="square" rtlCol="0">
            <a:spAutoFit/>
          </a:bodyPr>
          <a:lstStyle/>
          <a:p>
            <a:pPr algn="ctr" defTabSz="685800"/>
            <a:r>
              <a:rPr lang="nl-NL" sz="1050" b="1">
                <a:ln/>
                <a:solidFill>
                  <a:prstClr val="white"/>
                </a:solidFill>
                <a:latin typeface="Poppins"/>
                <a:cs typeface="Poppins"/>
                <a:sym typeface="Poppins"/>
                <a:rtl val="0"/>
              </a:rPr>
              <a:t>Tim </a:t>
            </a:r>
            <a:r>
              <a:rPr lang="nl-NL" sz="1050" b="1" err="1">
                <a:ln/>
                <a:solidFill>
                  <a:prstClr val="white"/>
                </a:solidFill>
                <a:latin typeface="Poppins"/>
                <a:cs typeface="Poppins"/>
                <a:sym typeface="Poppins"/>
                <a:rtl val="0"/>
              </a:rPr>
              <a:t>Holzki</a:t>
            </a:r>
            <a:endParaRPr lang="nl-NL" sz="1050" b="1">
              <a:ln/>
              <a:solidFill>
                <a:prstClr val="white"/>
              </a:solidFill>
              <a:latin typeface="Poppins"/>
              <a:cs typeface="Poppins"/>
              <a:sym typeface="Poppins"/>
              <a:rtl val="0"/>
            </a:endParaRPr>
          </a:p>
          <a:p>
            <a:pPr algn="ctr" defTabSz="685800"/>
            <a:r>
              <a:rPr lang="nl-NL" sz="900">
                <a:ln/>
                <a:solidFill>
                  <a:prstClr val="white"/>
                </a:solidFill>
                <a:latin typeface="Poppins"/>
                <a:cs typeface="Poppins"/>
                <a:sym typeface="Poppins"/>
                <a:rtl val="0"/>
              </a:rPr>
              <a:t>BEHALA</a:t>
            </a:r>
            <a:endParaRPr lang="en-GB" sz="788">
              <a:ln/>
              <a:solidFill>
                <a:prstClr val="white"/>
              </a:solidFill>
              <a:latin typeface="Poppins"/>
              <a:cs typeface="Poppins"/>
              <a:sym typeface="Poppins"/>
              <a:rtl val="0"/>
            </a:endParaRPr>
          </a:p>
        </p:txBody>
      </p:sp>
      <p:sp>
        <p:nvSpPr>
          <p:cNvPr id="267" name="TextBox 266">
            <a:extLst>
              <a:ext uri="{FF2B5EF4-FFF2-40B4-BE49-F238E27FC236}">
                <a16:creationId xmlns:a16="http://schemas.microsoft.com/office/drawing/2014/main" id="{5802328B-52DF-D5A9-BDD6-348BB8D5DF38}"/>
              </a:ext>
            </a:extLst>
          </p:cNvPr>
          <p:cNvSpPr txBox="1"/>
          <p:nvPr/>
        </p:nvSpPr>
        <p:spPr>
          <a:xfrm>
            <a:off x="5930698" y="4034809"/>
            <a:ext cx="1412441"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Martin Posset</a:t>
            </a:r>
          </a:p>
          <a:p>
            <a:pPr algn="ctr" defTabSz="685800"/>
            <a:r>
              <a:rPr lang="en-GB" sz="900" err="1">
                <a:ln/>
                <a:solidFill>
                  <a:prstClr val="white"/>
                </a:solidFill>
                <a:latin typeface="Poppins"/>
                <a:cs typeface="Poppins"/>
                <a:sym typeface="Poppins"/>
                <a:rtl val="0"/>
              </a:rPr>
              <a:t>thinkport</a:t>
            </a:r>
            <a:r>
              <a:rPr lang="en-GB" sz="900">
                <a:ln/>
                <a:solidFill>
                  <a:prstClr val="white"/>
                </a:solidFill>
                <a:latin typeface="Poppins"/>
                <a:cs typeface="Poppins"/>
                <a:sym typeface="Poppins"/>
                <a:rtl val="0"/>
              </a:rPr>
              <a:t> Vienna</a:t>
            </a:r>
            <a:endParaRPr lang="en-GB" sz="788">
              <a:ln/>
              <a:solidFill>
                <a:prstClr val="white"/>
              </a:solidFill>
              <a:latin typeface="Poppins"/>
              <a:cs typeface="Poppins"/>
              <a:sym typeface="Poppins"/>
              <a:rtl val="0"/>
            </a:endParaRPr>
          </a:p>
        </p:txBody>
      </p:sp>
      <p:pic>
        <p:nvPicPr>
          <p:cNvPr id="2" name="Picture 1">
            <a:extLst>
              <a:ext uri="{FF2B5EF4-FFF2-40B4-BE49-F238E27FC236}">
                <a16:creationId xmlns:a16="http://schemas.microsoft.com/office/drawing/2014/main" id="{7128D87B-4B53-168E-2540-8ED5880C362F}"/>
              </a:ext>
            </a:extLst>
          </p:cNvPr>
          <p:cNvPicPr>
            <a:picLocks noChangeAspect="1"/>
          </p:cNvPicPr>
          <p:nvPr/>
        </p:nvPicPr>
        <p:blipFill rotWithShape="1">
          <a:blip r:embed="rId10">
            <a:extLst>
              <a:ext uri="{28A0092B-C50C-407E-A947-70E740481C1C}">
                <a14:useLocalDpi xmlns:a14="http://schemas.microsoft.com/office/drawing/2010/main" val="0"/>
              </a:ext>
            </a:extLst>
          </a:blip>
          <a:srcRect l="21239" r="11372" b="32611"/>
          <a:stretch>
            <a:fillRect/>
          </a:stretch>
        </p:blipFill>
        <p:spPr>
          <a:xfrm>
            <a:off x="7595243" y="1354277"/>
            <a:ext cx="1026000" cy="1026000"/>
          </a:xfrm>
          <a:prstGeom prst="ellipse">
            <a:avLst/>
          </a:prstGeom>
          <a:ln w="12700">
            <a:solidFill>
              <a:srgbClr val="42BCB0"/>
            </a:solidFill>
          </a:ln>
        </p:spPr>
      </p:pic>
      <p:sp>
        <p:nvSpPr>
          <p:cNvPr id="3" name="TextBox 2">
            <a:extLst>
              <a:ext uri="{FF2B5EF4-FFF2-40B4-BE49-F238E27FC236}">
                <a16:creationId xmlns:a16="http://schemas.microsoft.com/office/drawing/2014/main" id="{07F03574-D431-62AE-25E2-A52986DE0DEA}"/>
              </a:ext>
            </a:extLst>
          </p:cNvPr>
          <p:cNvSpPr txBox="1"/>
          <p:nvPr/>
        </p:nvSpPr>
        <p:spPr>
          <a:xfrm>
            <a:off x="7287120" y="2432798"/>
            <a:ext cx="1642245"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Maximilian Weinhold</a:t>
            </a:r>
          </a:p>
          <a:p>
            <a:pPr algn="ctr" defTabSz="685800"/>
            <a:r>
              <a:rPr lang="en-GB" sz="900" err="1">
                <a:ln/>
                <a:solidFill>
                  <a:prstClr val="white"/>
                </a:solidFill>
                <a:latin typeface="Poppins"/>
                <a:cs typeface="Poppins"/>
                <a:sym typeface="Poppins"/>
                <a:rtl val="0"/>
              </a:rPr>
              <a:t>Planco</a:t>
            </a:r>
            <a:endParaRPr lang="en-GB" sz="788">
              <a:ln/>
              <a:solidFill>
                <a:prstClr val="white"/>
              </a:solidFill>
              <a:latin typeface="Poppins"/>
              <a:cs typeface="Poppins"/>
              <a:sym typeface="Poppins"/>
              <a:rtl val="0"/>
            </a:endParaRPr>
          </a:p>
        </p:txBody>
      </p:sp>
      <p:pic>
        <p:nvPicPr>
          <p:cNvPr id="5" name="Picture 4">
            <a:extLst>
              <a:ext uri="{FF2B5EF4-FFF2-40B4-BE49-F238E27FC236}">
                <a16:creationId xmlns:a16="http://schemas.microsoft.com/office/drawing/2014/main" id="{929BDEC2-8D63-D0DA-D31C-0BFFEEB42867}"/>
              </a:ext>
            </a:extLst>
          </p:cNvPr>
          <p:cNvPicPr>
            <a:picLocks noChangeAspect="1"/>
          </p:cNvPicPr>
          <p:nvPr/>
        </p:nvPicPr>
        <p:blipFill rotWithShape="1">
          <a:blip r:embed="rId11">
            <a:extLst>
              <a:ext uri="{28A0092B-C50C-407E-A947-70E740481C1C}">
                <a14:useLocalDpi xmlns:a14="http://schemas.microsoft.com/office/drawing/2010/main" val="0"/>
              </a:ext>
            </a:extLst>
          </a:blip>
          <a:srcRect l="6354" t="193" r="8698" b="14859"/>
          <a:stretch>
            <a:fillRect/>
          </a:stretch>
        </p:blipFill>
        <p:spPr>
          <a:xfrm>
            <a:off x="7595243" y="2964454"/>
            <a:ext cx="1026000" cy="1026000"/>
          </a:xfrm>
          <a:prstGeom prst="ellipse">
            <a:avLst/>
          </a:prstGeom>
          <a:ln w="12700">
            <a:solidFill>
              <a:srgbClr val="42BCB0"/>
            </a:solidFill>
          </a:ln>
        </p:spPr>
      </p:pic>
      <p:sp>
        <p:nvSpPr>
          <p:cNvPr id="6" name="TextBox 5">
            <a:extLst>
              <a:ext uri="{FF2B5EF4-FFF2-40B4-BE49-F238E27FC236}">
                <a16:creationId xmlns:a16="http://schemas.microsoft.com/office/drawing/2014/main" id="{3652630A-DE97-6285-9C1B-B6AB5915A699}"/>
              </a:ext>
            </a:extLst>
          </p:cNvPr>
          <p:cNvSpPr txBox="1"/>
          <p:nvPr/>
        </p:nvSpPr>
        <p:spPr>
          <a:xfrm>
            <a:off x="7314815" y="4034809"/>
            <a:ext cx="1586857"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Juan Manuel Suarez</a:t>
            </a:r>
          </a:p>
          <a:p>
            <a:pPr algn="ctr" defTabSz="685800"/>
            <a:r>
              <a:rPr lang="en-GB" sz="900">
                <a:ln/>
                <a:solidFill>
                  <a:prstClr val="white"/>
                </a:solidFill>
                <a:latin typeface="Poppins"/>
                <a:cs typeface="Poppins"/>
                <a:sym typeface="Poppins"/>
                <a:rtl val="0"/>
              </a:rPr>
              <a:t>Paris Terminal SA</a:t>
            </a:r>
            <a:endParaRPr lang="en-GB" sz="788">
              <a:ln/>
              <a:solidFill>
                <a:prstClr val="white"/>
              </a:solidFill>
              <a:latin typeface="Poppins"/>
              <a:cs typeface="Poppins"/>
              <a:sym typeface="Poppins"/>
              <a:rtl val="0"/>
            </a:endParaRPr>
          </a:p>
        </p:txBody>
      </p:sp>
    </p:spTree>
    <p:extLst>
      <p:ext uri="{BB962C8B-B14F-4D97-AF65-F5344CB8AC3E}">
        <p14:creationId xmlns:p14="http://schemas.microsoft.com/office/powerpoint/2010/main" val="39114077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982B95-14B1-89DB-6ED2-579C2DDD04AD}"/>
              </a:ext>
            </a:extLst>
          </p:cNvPr>
          <p:cNvSpPr>
            <a:spLocks noGrp="1"/>
          </p:cNvSpPr>
          <p:nvPr>
            <p:ph idx="1"/>
          </p:nvPr>
        </p:nvSpPr>
        <p:spPr/>
        <p:txBody>
          <a:bodyPr/>
          <a:lstStyle/>
          <a:p>
            <a:pPr marL="0" indent="0">
              <a:buNone/>
            </a:pPr>
            <a:r>
              <a:rPr lang="en-GB" sz="1600" b="1"/>
              <a:t>The urban and short-range sector are no traditional IWT markets and still provide advantages to other modes of transport.</a:t>
            </a:r>
            <a:endParaRPr lang="en-GB" sz="1600"/>
          </a:p>
          <a:p>
            <a:r>
              <a:rPr lang="en-GB" sz="1600"/>
              <a:t>Which advantages do you see in the involvement of IWT into the urban and short-range sector?</a:t>
            </a:r>
          </a:p>
        </p:txBody>
      </p:sp>
      <p:sp>
        <p:nvSpPr>
          <p:cNvPr id="4" name="Title 3">
            <a:extLst>
              <a:ext uri="{FF2B5EF4-FFF2-40B4-BE49-F238E27FC236}">
                <a16:creationId xmlns:a16="http://schemas.microsoft.com/office/drawing/2014/main" id="{CEE9946B-2714-2CE3-D8C3-6CE1FDBF4C9D}"/>
              </a:ext>
            </a:extLst>
          </p:cNvPr>
          <p:cNvSpPr>
            <a:spLocks noGrp="1"/>
          </p:cNvSpPr>
          <p:nvPr>
            <p:ph type="title"/>
          </p:nvPr>
        </p:nvSpPr>
        <p:spPr/>
        <p:txBody>
          <a:bodyPr lIns="91440" tIns="45720" rIns="91440" bIns="45720" anchor="t"/>
          <a:lstStyle/>
          <a:p>
            <a:r>
              <a:rPr lang="en-GB">
                <a:latin typeface="Arial"/>
                <a:cs typeface="Arial"/>
              </a:rPr>
              <a:t>Advantages ⚓</a:t>
            </a:r>
          </a:p>
        </p:txBody>
      </p:sp>
    </p:spTree>
    <p:extLst>
      <p:ext uri="{BB962C8B-B14F-4D97-AF65-F5344CB8AC3E}">
        <p14:creationId xmlns:p14="http://schemas.microsoft.com/office/powerpoint/2010/main" val="127969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74C32E17-6866-2F4C-8F60-AE4D76CA13C7}"/>
              </a:ext>
            </a:extLst>
          </p:cNvPr>
          <p:cNvSpPr txBox="1">
            <a:spLocks/>
          </p:cNvSpPr>
          <p:nvPr/>
        </p:nvSpPr>
        <p:spPr>
          <a:xfrm>
            <a:off x="1202634" y="4222603"/>
            <a:ext cx="6858000" cy="24656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800"/>
            <a:r>
              <a:rPr lang="nl-NL" sz="1500" b="1">
                <a:solidFill>
                  <a:srgbClr val="003047"/>
                </a:solidFill>
              </a:rPr>
              <a:t>INLAND WATERWAY TRANSPORT IN EUROPE</a:t>
            </a:r>
          </a:p>
        </p:txBody>
      </p:sp>
      <p:sp>
        <p:nvSpPr>
          <p:cNvPr id="9" name="Ondertitel 2">
            <a:extLst>
              <a:ext uri="{FF2B5EF4-FFF2-40B4-BE49-F238E27FC236}">
                <a16:creationId xmlns:a16="http://schemas.microsoft.com/office/drawing/2014/main" id="{B794BFD4-9E23-294B-A3EE-02E5317E0BC9}"/>
              </a:ext>
            </a:extLst>
          </p:cNvPr>
          <p:cNvSpPr txBox="1">
            <a:spLocks/>
          </p:cNvSpPr>
          <p:nvPr/>
        </p:nvSpPr>
        <p:spPr>
          <a:xfrm>
            <a:off x="1195180" y="4459512"/>
            <a:ext cx="6858000" cy="2465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B9D137"/>
              </a:buClr>
              <a:buFont typeface="Wingdings" pitchFamily="2" charset="2"/>
              <a:buChar char="§"/>
              <a:defRPr sz="180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rgbClr val="B9D137"/>
              </a:buClr>
              <a:buFont typeface="Wingdings" pitchFamily="2" charset="2"/>
              <a:buChar char="§"/>
              <a:defRPr sz="180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rgbClr val="B9D137"/>
              </a:buClr>
              <a:buFont typeface="Wingdings" pitchFamily="2" charset="2"/>
              <a:buChar char="§"/>
              <a:defRPr sz="180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B9D137"/>
              </a:buClr>
              <a:buFont typeface="Wingdings" pitchFamily="2" charset="2"/>
              <a:buChar char="§"/>
              <a:defRPr sz="180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rgbClr val="B9D137"/>
              </a:buClr>
              <a:buFont typeface="Wingdings" pitchFamily="2" charset="2"/>
              <a:buChar char="§"/>
              <a:defRPr sz="1800" b="0" i="0" kern="1200">
                <a:solidFill>
                  <a:srgbClr val="003047"/>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nl-NL" sz="1650" b="1">
                <a:solidFill>
                  <a:srgbClr val="B9D137"/>
                </a:solidFill>
              </a:rPr>
              <a:t>POLICY FRAMEWORK  &amp; KEY FIGURES </a:t>
            </a:r>
          </a:p>
        </p:txBody>
      </p:sp>
    </p:spTree>
    <p:extLst>
      <p:ext uri="{BB962C8B-B14F-4D97-AF65-F5344CB8AC3E}">
        <p14:creationId xmlns:p14="http://schemas.microsoft.com/office/powerpoint/2010/main" val="18422222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BF03-CB69-A56D-E002-E67ABBB96AF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96D844-0839-64EF-F936-828C7EA10964}"/>
              </a:ext>
            </a:extLst>
          </p:cNvPr>
          <p:cNvSpPr>
            <a:spLocks noGrp="1"/>
          </p:cNvSpPr>
          <p:nvPr>
            <p:ph idx="1"/>
          </p:nvPr>
        </p:nvSpPr>
        <p:spPr/>
        <p:txBody>
          <a:bodyPr/>
          <a:lstStyle/>
          <a:p>
            <a:pPr marL="0" indent="0">
              <a:buNone/>
            </a:pPr>
            <a:r>
              <a:rPr lang="en-GB" sz="1600" b="1"/>
              <a:t>Realizing the quantified potential requires moving beyond isolated pilot projects towards a systematic and coordinated deployment of IWT solutions.</a:t>
            </a:r>
          </a:p>
          <a:p>
            <a:r>
              <a:rPr lang="en-GB" sz="1600"/>
              <a:t>How can we transition from local showcases to large-scale, cross-border implementation across Europe?</a:t>
            </a:r>
          </a:p>
        </p:txBody>
      </p:sp>
      <p:sp>
        <p:nvSpPr>
          <p:cNvPr id="4" name="Title 3">
            <a:extLst>
              <a:ext uri="{FF2B5EF4-FFF2-40B4-BE49-F238E27FC236}">
                <a16:creationId xmlns:a16="http://schemas.microsoft.com/office/drawing/2014/main" id="{F7AA852B-997E-2DB7-D6E2-5CD7B295938E}"/>
              </a:ext>
            </a:extLst>
          </p:cNvPr>
          <p:cNvSpPr>
            <a:spLocks noGrp="1"/>
          </p:cNvSpPr>
          <p:nvPr>
            <p:ph type="title"/>
          </p:nvPr>
        </p:nvSpPr>
        <p:spPr/>
        <p:txBody>
          <a:bodyPr lIns="91440" tIns="45720" rIns="91440" bIns="45720" anchor="t"/>
          <a:lstStyle/>
          <a:p>
            <a:r>
              <a:rPr lang="en-GB">
                <a:latin typeface="Arial"/>
                <a:cs typeface="Arial"/>
              </a:rPr>
              <a:t>Deployment 🌍</a:t>
            </a:r>
          </a:p>
        </p:txBody>
      </p:sp>
    </p:spTree>
    <p:extLst>
      <p:ext uri="{BB962C8B-B14F-4D97-AF65-F5344CB8AC3E}">
        <p14:creationId xmlns:p14="http://schemas.microsoft.com/office/powerpoint/2010/main" val="37853996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A191-77E0-6825-637E-90FF16E195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A53597-4E0B-D740-3242-C8E6B5B1D31F}"/>
              </a:ext>
            </a:extLst>
          </p:cNvPr>
          <p:cNvSpPr>
            <a:spLocks noGrp="1"/>
          </p:cNvSpPr>
          <p:nvPr>
            <p:ph idx="1"/>
          </p:nvPr>
        </p:nvSpPr>
        <p:spPr/>
        <p:txBody>
          <a:bodyPr lIns="91440" tIns="45720" rIns="91440" bIns="45720" anchor="t"/>
          <a:lstStyle/>
          <a:p>
            <a:pPr marL="0" indent="0">
              <a:buNone/>
            </a:pPr>
            <a:r>
              <a:rPr lang="en-GB" sz="1600" b="1"/>
              <a:t>Urban and short-range IWT often relies on smaller vessels and innovative propulsion systems, increasing environmental performance but raising investment costs.</a:t>
            </a:r>
          </a:p>
          <a:p>
            <a:pPr marL="170815" indent="-170815"/>
            <a:r>
              <a:rPr lang="en-GB" sz="1600">
                <a:latin typeface="Arial"/>
                <a:cs typeface="Arial"/>
              </a:rPr>
              <a:t>How can IWT position itself as a key component of future green logistics, and stimulate modal shift from road to IWT in urban and short-range environments?</a:t>
            </a:r>
          </a:p>
          <a:p>
            <a:pPr marL="170815" indent="-170815"/>
            <a:endParaRPr lang="en-GB" sz="1600"/>
          </a:p>
        </p:txBody>
      </p:sp>
      <p:sp>
        <p:nvSpPr>
          <p:cNvPr id="4" name="Title 3">
            <a:extLst>
              <a:ext uri="{FF2B5EF4-FFF2-40B4-BE49-F238E27FC236}">
                <a16:creationId xmlns:a16="http://schemas.microsoft.com/office/drawing/2014/main" id="{9633A411-9061-685F-F449-5B2DE39E20F8}"/>
              </a:ext>
            </a:extLst>
          </p:cNvPr>
          <p:cNvSpPr>
            <a:spLocks noGrp="1"/>
          </p:cNvSpPr>
          <p:nvPr>
            <p:ph type="title"/>
          </p:nvPr>
        </p:nvSpPr>
        <p:spPr/>
        <p:txBody>
          <a:bodyPr lIns="91440" tIns="45720" rIns="91440" bIns="45720" anchor="t"/>
          <a:lstStyle/>
          <a:p>
            <a:r>
              <a:rPr lang="en-GB">
                <a:latin typeface="Arial"/>
                <a:cs typeface="Arial"/>
              </a:rPr>
              <a:t>Greening 🔋</a:t>
            </a:r>
          </a:p>
        </p:txBody>
      </p:sp>
    </p:spTree>
    <p:extLst>
      <p:ext uri="{BB962C8B-B14F-4D97-AF65-F5344CB8AC3E}">
        <p14:creationId xmlns:p14="http://schemas.microsoft.com/office/powerpoint/2010/main" val="30439784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4797-E898-3E6A-C707-BB845A17FD9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FF581-0163-117F-9F3A-8D826F81191A}"/>
              </a:ext>
            </a:extLst>
          </p:cNvPr>
          <p:cNvSpPr>
            <a:spLocks noGrp="1"/>
          </p:cNvSpPr>
          <p:nvPr>
            <p:ph idx="1"/>
          </p:nvPr>
        </p:nvSpPr>
        <p:spPr/>
        <p:txBody>
          <a:bodyPr/>
          <a:lstStyle/>
          <a:p>
            <a:pPr marL="0" indent="0">
              <a:buNone/>
            </a:pPr>
            <a:r>
              <a:rPr lang="en-GB" sz="1600" b="1"/>
              <a:t>💬 Your Questions &amp; Inputs on Urban and Short-Range Inland Waterway Transport</a:t>
            </a:r>
          </a:p>
          <a:p>
            <a:pPr marL="0" indent="0">
              <a:buNone/>
            </a:pPr>
            <a:endParaRPr lang="en-GB" sz="1600"/>
          </a:p>
        </p:txBody>
      </p:sp>
      <p:sp>
        <p:nvSpPr>
          <p:cNvPr id="4" name="Title 3">
            <a:extLst>
              <a:ext uri="{FF2B5EF4-FFF2-40B4-BE49-F238E27FC236}">
                <a16:creationId xmlns:a16="http://schemas.microsoft.com/office/drawing/2014/main" id="{69901F3A-69B8-6CC0-2BBC-43D883FCB197}"/>
              </a:ext>
            </a:extLst>
          </p:cNvPr>
          <p:cNvSpPr>
            <a:spLocks noGrp="1"/>
          </p:cNvSpPr>
          <p:nvPr>
            <p:ph type="title"/>
          </p:nvPr>
        </p:nvSpPr>
        <p:spPr/>
        <p:txBody>
          <a:bodyPr lIns="91440" tIns="45720" rIns="91440" bIns="45720" anchor="t"/>
          <a:lstStyle/>
          <a:p>
            <a:r>
              <a:rPr lang="en-GB" noProof="0">
                <a:latin typeface="Arial"/>
                <a:cs typeface="Arial"/>
              </a:rPr>
              <a:t>Audience Questions &amp; Inputs</a:t>
            </a:r>
          </a:p>
        </p:txBody>
      </p:sp>
      <p:grpSp>
        <p:nvGrpSpPr>
          <p:cNvPr id="10" name="Group 9">
            <a:extLst>
              <a:ext uri="{FF2B5EF4-FFF2-40B4-BE49-F238E27FC236}">
                <a16:creationId xmlns:a16="http://schemas.microsoft.com/office/drawing/2014/main" id="{26BE798A-1A03-AB6C-7144-B0B3A724235E}"/>
              </a:ext>
            </a:extLst>
          </p:cNvPr>
          <p:cNvGrpSpPr/>
          <p:nvPr/>
        </p:nvGrpSpPr>
        <p:grpSpPr>
          <a:xfrm>
            <a:off x="795232" y="2133600"/>
            <a:ext cx="7553535" cy="976758"/>
            <a:chOff x="735361" y="2133600"/>
            <a:chExt cx="7553535" cy="976758"/>
          </a:xfrm>
        </p:grpSpPr>
        <p:sp>
          <p:nvSpPr>
            <p:cNvPr id="3" name="Speech Bubble: Rectangle 2">
              <a:extLst>
                <a:ext uri="{FF2B5EF4-FFF2-40B4-BE49-F238E27FC236}">
                  <a16:creationId xmlns:a16="http://schemas.microsoft.com/office/drawing/2014/main" id="{485218B5-C5F9-261A-E087-671784B404CC}"/>
                </a:ext>
              </a:extLst>
            </p:cNvPr>
            <p:cNvSpPr/>
            <p:nvPr/>
          </p:nvSpPr>
          <p:spPr>
            <a:xfrm>
              <a:off x="5970239" y="2133600"/>
              <a:ext cx="2318657" cy="876300"/>
            </a:xfrm>
            <a:prstGeom prst="wedgeRectCallout">
              <a:avLst>
                <a:gd name="adj1" fmla="val -20833"/>
                <a:gd name="adj2" fmla="val 85869"/>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5" name="Speech Bubble: Rectangle 4">
              <a:extLst>
                <a:ext uri="{FF2B5EF4-FFF2-40B4-BE49-F238E27FC236}">
                  <a16:creationId xmlns:a16="http://schemas.microsoft.com/office/drawing/2014/main" id="{61EC086C-0790-AF05-73C4-24EBF6AED73F}"/>
                </a:ext>
              </a:extLst>
            </p:cNvPr>
            <p:cNvSpPr/>
            <p:nvPr/>
          </p:nvSpPr>
          <p:spPr>
            <a:xfrm>
              <a:off x="3352800" y="2133600"/>
              <a:ext cx="2318657" cy="876300"/>
            </a:xfrm>
            <a:prstGeom prst="wedgeRectCallout">
              <a:avLst>
                <a:gd name="adj1" fmla="val -20833"/>
                <a:gd name="adj2" fmla="val 85869"/>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6" name="Speech Bubble: Rectangle 5">
              <a:extLst>
                <a:ext uri="{FF2B5EF4-FFF2-40B4-BE49-F238E27FC236}">
                  <a16:creationId xmlns:a16="http://schemas.microsoft.com/office/drawing/2014/main" id="{CB1799EB-5055-2E04-AD49-E0C796D3B39E}"/>
                </a:ext>
              </a:extLst>
            </p:cNvPr>
            <p:cNvSpPr/>
            <p:nvPr/>
          </p:nvSpPr>
          <p:spPr>
            <a:xfrm>
              <a:off x="735361" y="2133600"/>
              <a:ext cx="2318657" cy="876300"/>
            </a:xfrm>
            <a:prstGeom prst="wedgeRectCallout">
              <a:avLst>
                <a:gd name="adj1" fmla="val -20833"/>
                <a:gd name="adj2" fmla="val 85869"/>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40C4663-7750-19FA-17FD-21DBE7C64451}"/>
                </a:ext>
              </a:extLst>
            </p:cNvPr>
            <p:cNvSpPr txBox="1"/>
            <p:nvPr/>
          </p:nvSpPr>
          <p:spPr>
            <a:xfrm>
              <a:off x="735361" y="2340917"/>
              <a:ext cx="2318657"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592"/>
                  </a:solidFill>
                  <a:effectLst/>
                  <a:uLnTx/>
                  <a:uFillTx/>
                  <a:latin typeface="Arial"/>
                  <a:ea typeface="+mn-ea"/>
                  <a:cs typeface="Arial"/>
                </a:rPr>
                <a:t>Advantages ⚓</a:t>
              </a:r>
              <a:endParaRPr kumimoji="0" lang="en-US"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B7C305-B0B8-463E-3B2B-BC64C37FD738}"/>
                </a:ext>
              </a:extLst>
            </p:cNvPr>
            <p:cNvSpPr txBox="1"/>
            <p:nvPr/>
          </p:nvSpPr>
          <p:spPr>
            <a:xfrm>
              <a:off x="3352800" y="2340917"/>
              <a:ext cx="2318657"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592"/>
                  </a:solidFill>
                  <a:effectLst/>
                  <a:uLnTx/>
                  <a:uFillTx/>
                  <a:latin typeface="Arial"/>
                  <a:ea typeface="+mn-ea"/>
                  <a:cs typeface="Arial"/>
                </a:rPr>
                <a:t>Deployment 🌍</a:t>
              </a:r>
              <a:endParaRPr kumimoji="0" lang="de-DE"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a:ln>
                  <a:noFill/>
                </a:ln>
                <a:solidFill>
                  <a:srgbClr val="202020"/>
                </a:solidFill>
                <a:effectLst/>
                <a:uLnTx/>
                <a:uFillTx/>
                <a:latin typeface="Calibri" panose="020F0502020204030204"/>
                <a:ea typeface="Calibri"/>
                <a:cs typeface="Calibri"/>
              </a:endParaRPr>
            </a:p>
          </p:txBody>
        </p:sp>
        <p:sp>
          <p:nvSpPr>
            <p:cNvPr id="9" name="TextBox 8">
              <a:extLst>
                <a:ext uri="{FF2B5EF4-FFF2-40B4-BE49-F238E27FC236}">
                  <a16:creationId xmlns:a16="http://schemas.microsoft.com/office/drawing/2014/main" id="{D8972F68-92FD-8787-50B1-A77AE9635FFC}"/>
                </a:ext>
              </a:extLst>
            </p:cNvPr>
            <p:cNvSpPr txBox="1"/>
            <p:nvPr/>
          </p:nvSpPr>
          <p:spPr>
            <a:xfrm>
              <a:off x="5970238" y="2340917"/>
              <a:ext cx="2318657"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6592"/>
                  </a:solidFill>
                  <a:effectLst/>
                  <a:uLnTx/>
                  <a:uFillTx/>
                  <a:latin typeface="Arial"/>
                  <a:ea typeface="+mn-ea"/>
                  <a:cs typeface="Arial"/>
                </a:rPr>
                <a:t>Greening 🔋</a:t>
              </a:r>
              <a:endParaRPr kumimoji="0" lang="de-DE" sz="2000" b="0" i="0" u="none" strike="noStrike" kern="1200" cap="none" spc="0" normalizeH="0" baseline="0" noProof="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97282674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7BCAA-093A-9E78-D4E7-B74C915FC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F513D-CF25-2116-AFA9-CDB1B089F221}"/>
              </a:ext>
            </a:extLst>
          </p:cNvPr>
          <p:cNvSpPr>
            <a:spLocks noGrp="1"/>
          </p:cNvSpPr>
          <p:nvPr>
            <p:ph type="title"/>
          </p:nvPr>
        </p:nvSpPr>
        <p:spPr/>
        <p:txBody>
          <a:bodyPr/>
          <a:lstStyle/>
          <a:p>
            <a:r>
              <a:rPr lang="en-GB"/>
              <a:t>The unlocked potential of urban and short-range IWT &amp; the enabling role of ports</a:t>
            </a:r>
            <a:br>
              <a:rPr lang="en-GB"/>
            </a:br>
            <a:br>
              <a:rPr lang="de-DE"/>
            </a:br>
            <a:r>
              <a:rPr lang="en-GB"/>
              <a:t>Thank you for your attention!</a:t>
            </a:r>
          </a:p>
        </p:txBody>
      </p:sp>
    </p:spTree>
    <p:extLst>
      <p:ext uri="{BB962C8B-B14F-4D97-AF65-F5344CB8AC3E}">
        <p14:creationId xmlns:p14="http://schemas.microsoft.com/office/powerpoint/2010/main" val="29919647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D7F5-B511-BCE1-2125-C100F4F0DBCC}"/>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05748FCE-1754-E5EC-F98E-E8C41B72614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831424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6EC49-F7F0-D38D-76A7-82AA158D2F14}"/>
              </a:ext>
            </a:extLst>
          </p:cNvPr>
          <p:cNvSpPr>
            <a:spLocks noGrp="1"/>
          </p:cNvSpPr>
          <p:nvPr>
            <p:ph type="title"/>
          </p:nvPr>
        </p:nvSpPr>
        <p:spPr>
          <a:xfrm>
            <a:off x="346825" y="1981200"/>
            <a:ext cx="5792718" cy="2368923"/>
          </a:xfrm>
        </p:spPr>
        <p:txBody>
          <a:bodyPr/>
          <a:lstStyle/>
          <a:p>
            <a:r>
              <a:rPr lang="en-GB" sz="2000" b="1">
                <a:latin typeface="Arial" panose="020B0604020202020204" pitchFamily="34" charset="0"/>
                <a:cs typeface="Arial" panose="020B0604020202020204" pitchFamily="34" charset="0"/>
              </a:rPr>
              <a:t>Digitalisation Masterplan for inland ports </a:t>
            </a:r>
            <a:br>
              <a:rPr lang="sr-Latn-RS" sz="2000" b="1">
                <a:latin typeface="Arial" panose="020B0604020202020204" pitchFamily="34" charset="0"/>
                <a:cs typeface="Arial" panose="020B0604020202020204" pitchFamily="34" charset="0"/>
              </a:rPr>
            </a:br>
            <a:r>
              <a:rPr lang="en-GB" sz="2000" b="1">
                <a:latin typeface="Arial" panose="020B0604020202020204" pitchFamily="34" charset="0"/>
                <a:cs typeface="Arial" panose="020B0604020202020204" pitchFamily="34" charset="0"/>
              </a:rPr>
              <a:t>and terminals </a:t>
            </a:r>
            <a:br>
              <a:rPr lang="en-GB" sz="2000" b="1">
                <a:latin typeface="Arial" panose="020B0604020202020204" pitchFamily="34" charset="0"/>
                <a:cs typeface="Arial" panose="020B0604020202020204" pitchFamily="34" charset="0"/>
              </a:rPr>
            </a:br>
            <a:br>
              <a:rPr lang="en-GB" sz="2000" b="1">
                <a:latin typeface="Arial" panose="020B0604020202020204" pitchFamily="34" charset="0"/>
                <a:cs typeface="Arial" panose="020B0604020202020204" pitchFamily="34" charset="0"/>
              </a:rPr>
            </a:br>
            <a:r>
              <a:rPr lang="sr-Latn-RS" sz="1100" b="1">
                <a:latin typeface="Arial" panose="020B0604020202020204" pitchFamily="34" charset="0"/>
                <a:cs typeface="Arial" panose="020B0604020202020204" pitchFamily="34" charset="0"/>
              </a:rPr>
              <a:t>Saša Jovanović, PDM/iC </a:t>
            </a:r>
            <a:br>
              <a:rPr lang="sr-Latn-RS" sz="1100" b="1">
                <a:latin typeface="Arial" panose="020B0604020202020204" pitchFamily="34" charset="0"/>
                <a:cs typeface="Arial" panose="020B0604020202020204" pitchFamily="34" charset="0"/>
              </a:rPr>
            </a:br>
            <a:r>
              <a:rPr lang="sr-Latn-RS" sz="1100" b="1">
                <a:latin typeface="Arial" panose="020B0604020202020204" pitchFamily="34" charset="0"/>
                <a:cs typeface="Arial" panose="020B0604020202020204" pitchFamily="34" charset="0"/>
              </a:rPr>
              <a:t>Senior port expert</a:t>
            </a:r>
            <a:br>
              <a:rPr lang="sr-Latn-RS" sz="1200" b="1">
                <a:latin typeface="Arial" panose="020B0604020202020204" pitchFamily="34" charset="0"/>
                <a:cs typeface="Arial" panose="020B0604020202020204" pitchFamily="34" charset="0"/>
              </a:rPr>
            </a:br>
            <a:br>
              <a:rPr lang="sr-Latn-RS" sz="1200" b="1">
                <a:latin typeface="Arial" panose="020B0604020202020204" pitchFamily="34" charset="0"/>
                <a:cs typeface="Arial" panose="020B0604020202020204" pitchFamily="34" charset="0"/>
              </a:rPr>
            </a:br>
            <a:r>
              <a:rPr lang="sr-Latn-RS" sz="1200"/>
              <a:t>Final Conference, </a:t>
            </a:r>
            <a:br>
              <a:rPr lang="sr-Latn-RS" sz="1200" b="1">
                <a:latin typeface="Arial" panose="020B0604020202020204" pitchFamily="34" charset="0"/>
                <a:cs typeface="Arial" panose="020B0604020202020204" pitchFamily="34" charset="0"/>
              </a:rPr>
            </a:br>
            <a:r>
              <a:rPr lang="sr-Latn-RS" sz="1100" b="1">
                <a:latin typeface="Arial" panose="020B0604020202020204" pitchFamily="34" charset="0"/>
                <a:cs typeface="Arial" panose="020B0604020202020204" pitchFamily="34" charset="0"/>
              </a:rPr>
              <a:t>thinkport VIENNA, 26-27 November 2025</a:t>
            </a:r>
            <a:endParaRPr lang="en-GB" sz="1100" b="0" i="1"/>
          </a:p>
        </p:txBody>
      </p:sp>
    </p:spTree>
    <p:extLst>
      <p:ext uri="{BB962C8B-B14F-4D97-AF65-F5344CB8AC3E}">
        <p14:creationId xmlns:p14="http://schemas.microsoft.com/office/powerpoint/2010/main" val="7523516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DE5E-56D8-1BD6-626D-E14E771753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FC264E-7DD8-B0AE-EB41-DA8A503A067F}"/>
              </a:ext>
            </a:extLst>
          </p:cNvPr>
          <p:cNvSpPr>
            <a:spLocks noGrp="1"/>
          </p:cNvSpPr>
          <p:nvPr>
            <p:ph type="title"/>
          </p:nvPr>
        </p:nvSpPr>
        <p:spPr>
          <a:xfrm>
            <a:off x="258803" y="730795"/>
            <a:ext cx="7886700" cy="426826"/>
          </a:xfrm>
          <a:prstGeom prst="rect">
            <a:avLst/>
          </a:prstGeom>
        </p:spPr>
        <p:txBody>
          <a:bodyPr lIns="91440" tIns="45720" rIns="91440" bIns="45720" anchor="t"/>
          <a:lstStyle/>
          <a:p>
            <a:r>
              <a:rPr lang="en-GB">
                <a:latin typeface="Arial"/>
                <a:cs typeface="Arial"/>
              </a:rPr>
              <a:t>Digitalisation Masterplan</a:t>
            </a:r>
            <a:r>
              <a:rPr lang="sr-Latn-RS">
                <a:latin typeface="Arial"/>
                <a:cs typeface="Arial"/>
              </a:rPr>
              <a:t> - input elements</a:t>
            </a:r>
            <a:r>
              <a:rPr lang="en-GB">
                <a:latin typeface="Arial"/>
                <a:cs typeface="Arial"/>
              </a:rPr>
              <a:t> </a:t>
            </a:r>
            <a:endParaRPr lang="en-GB"/>
          </a:p>
        </p:txBody>
      </p:sp>
      <p:grpSp>
        <p:nvGrpSpPr>
          <p:cNvPr id="2" name="Group 115">
            <a:extLst>
              <a:ext uri="{FF2B5EF4-FFF2-40B4-BE49-F238E27FC236}">
                <a16:creationId xmlns:a16="http://schemas.microsoft.com/office/drawing/2014/main" id="{A4BF9A48-4D54-0380-5AC2-869468092EBE}"/>
              </a:ext>
            </a:extLst>
          </p:cNvPr>
          <p:cNvGrpSpPr>
            <a:grpSpLocks noChangeAspect="1"/>
          </p:cNvGrpSpPr>
          <p:nvPr/>
        </p:nvGrpSpPr>
        <p:grpSpPr>
          <a:xfrm>
            <a:off x="630203" y="1193872"/>
            <a:ext cx="7417953" cy="3168910"/>
            <a:chOff x="-2486708" y="-463051"/>
            <a:chExt cx="15955550" cy="6816134"/>
          </a:xfrm>
        </p:grpSpPr>
        <p:sp>
          <p:nvSpPr>
            <p:cNvPr id="4" name="Freeform: Shape 4">
              <a:extLst>
                <a:ext uri="{FF2B5EF4-FFF2-40B4-BE49-F238E27FC236}">
                  <a16:creationId xmlns:a16="http://schemas.microsoft.com/office/drawing/2014/main" id="{377A698F-DF5D-BFB7-A3A8-DC5BDDA8D48B}"/>
                </a:ext>
              </a:extLst>
            </p:cNvPr>
            <p:cNvSpPr/>
            <p:nvPr/>
          </p:nvSpPr>
          <p:spPr>
            <a:xfrm>
              <a:off x="5042857" y="538183"/>
              <a:ext cx="1912254" cy="928576"/>
            </a:xfrm>
            <a:custGeom>
              <a:avLst/>
              <a:gdLst>
                <a:gd name="connsiteX0" fmla="*/ 1900355 w 1912254"/>
                <a:gd name="connsiteY0" fmla="*/ 928351 h 928576"/>
                <a:gd name="connsiteX1" fmla="*/ 955823 w 1912254"/>
                <a:gd name="connsiteY1" fmla="*/ 10127 h 928576"/>
                <a:gd name="connsiteX2" fmla="*/ 11139 w 1912254"/>
                <a:gd name="connsiteY2" fmla="*/ 928351 h 928576"/>
                <a:gd name="connsiteX3" fmla="*/ -267 w 1912254"/>
                <a:gd name="connsiteY3" fmla="*/ 928047 h 928576"/>
                <a:gd name="connsiteX4" fmla="*/ 984145 w 1912254"/>
                <a:gd name="connsiteY4" fmla="*/ 201 h 928576"/>
                <a:gd name="connsiteX5" fmla="*/ 1911988 w 1912254"/>
                <a:gd name="connsiteY5" fmla="*/ 928047 h 92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254" h="928576">
                  <a:moveTo>
                    <a:pt x="1900355" y="928351"/>
                  </a:moveTo>
                  <a:cubicBezTo>
                    <a:pt x="1886098" y="413449"/>
                    <a:pt x="1471181" y="10127"/>
                    <a:pt x="955823" y="10127"/>
                  </a:cubicBezTo>
                  <a:cubicBezTo>
                    <a:pt x="440465" y="10127"/>
                    <a:pt x="25547" y="413449"/>
                    <a:pt x="11139" y="928351"/>
                  </a:cubicBezTo>
                  <a:lnTo>
                    <a:pt x="-267" y="928047"/>
                  </a:lnTo>
                  <a:cubicBezTo>
                    <a:pt x="15358" y="399991"/>
                    <a:pt x="456090" y="-15417"/>
                    <a:pt x="984145" y="201"/>
                  </a:cubicBezTo>
                  <a:cubicBezTo>
                    <a:pt x="1490265" y="15172"/>
                    <a:pt x="1897010" y="421942"/>
                    <a:pt x="1911988" y="928047"/>
                  </a:cubicBezTo>
                  <a:close/>
                </a:path>
              </a:pathLst>
            </a:custGeom>
            <a:solidFill>
              <a:srgbClr val="128DAA"/>
            </a:solidFill>
            <a:ln w="3801" cap="flat">
              <a:solidFill>
                <a:schemeClr val="accent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5" name="Freeform: Shape 5">
              <a:extLst>
                <a:ext uri="{FF2B5EF4-FFF2-40B4-BE49-F238E27FC236}">
                  <a16:creationId xmlns:a16="http://schemas.microsoft.com/office/drawing/2014/main" id="{AA65CC58-4A06-FD0D-7C81-37E2A29151A1}"/>
                </a:ext>
              </a:extLst>
            </p:cNvPr>
            <p:cNvSpPr/>
            <p:nvPr/>
          </p:nvSpPr>
          <p:spPr>
            <a:xfrm>
              <a:off x="4916147" y="1520478"/>
              <a:ext cx="2165447" cy="1341961"/>
            </a:xfrm>
            <a:custGeom>
              <a:avLst/>
              <a:gdLst>
                <a:gd name="connsiteX0" fmla="*/ 2165448 w 2165447"/>
                <a:gd name="connsiteY0" fmla="*/ 0 h 1341961"/>
                <a:gd name="connsiteX1" fmla="*/ 1082800 w 2165447"/>
                <a:gd name="connsiteY1" fmla="*/ 1341962 h 1341961"/>
                <a:gd name="connsiteX2" fmla="*/ 0 w 2165447"/>
                <a:gd name="connsiteY2" fmla="*/ 0 h 1341961"/>
                <a:gd name="connsiteX3" fmla="*/ 2165448 w 2165447"/>
                <a:gd name="connsiteY3" fmla="*/ 0 h 1341961"/>
              </a:gdLst>
              <a:ahLst/>
              <a:cxnLst>
                <a:cxn ang="0">
                  <a:pos x="connsiteX0" y="connsiteY0"/>
                </a:cxn>
                <a:cxn ang="0">
                  <a:pos x="connsiteX1" y="connsiteY1"/>
                </a:cxn>
                <a:cxn ang="0">
                  <a:pos x="connsiteX2" y="connsiteY2"/>
                </a:cxn>
                <a:cxn ang="0">
                  <a:pos x="connsiteX3" y="connsiteY3"/>
                </a:cxn>
              </a:cxnLst>
              <a:rect l="l" t="t" r="r" b="b"/>
              <a:pathLst>
                <a:path w="2165447" h="1341961">
                  <a:moveTo>
                    <a:pt x="2165448" y="0"/>
                  </a:moveTo>
                  <a:lnTo>
                    <a:pt x="1082800" y="1341962"/>
                  </a:lnTo>
                  <a:lnTo>
                    <a:pt x="0" y="0"/>
                  </a:lnTo>
                  <a:lnTo>
                    <a:pt x="2165448" y="0"/>
                  </a:lnTo>
                  <a:close/>
                </a:path>
              </a:pathLst>
            </a:custGeom>
            <a:solidFill>
              <a:schemeClr val="accent5"/>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6" name="Freeform: Shape 64">
              <a:extLst>
                <a:ext uri="{FF2B5EF4-FFF2-40B4-BE49-F238E27FC236}">
                  <a16:creationId xmlns:a16="http://schemas.microsoft.com/office/drawing/2014/main" id="{5EC62C51-C3B9-86BD-7E66-EFAA99BA447A}"/>
                </a:ext>
              </a:extLst>
            </p:cNvPr>
            <p:cNvSpPr/>
            <p:nvPr/>
          </p:nvSpPr>
          <p:spPr>
            <a:xfrm>
              <a:off x="2711501" y="1503274"/>
              <a:ext cx="1612835" cy="1612891"/>
            </a:xfrm>
            <a:custGeom>
              <a:avLst/>
              <a:gdLst>
                <a:gd name="connsiteX0" fmla="*/ 1604699 w 1612835"/>
                <a:gd name="connsiteY0" fmla="*/ 268879 h 1612891"/>
                <a:gd name="connsiteX1" fmla="*/ 287524 w 1612835"/>
                <a:gd name="connsiteY1" fmla="*/ 287508 h 1612891"/>
                <a:gd name="connsiteX2" fmla="*/ 268896 w 1612835"/>
                <a:gd name="connsiteY2" fmla="*/ 1604683 h 1612891"/>
                <a:gd name="connsiteX3" fmla="*/ 260494 w 1612835"/>
                <a:gd name="connsiteY3" fmla="*/ 1612666 h 1612891"/>
                <a:gd name="connsiteX4" fmla="*/ 299861 w 1612835"/>
                <a:gd name="connsiteY4" fmla="*/ 260535 h 1612891"/>
                <a:gd name="connsiteX5" fmla="*/ 1612568 w 1612835"/>
                <a:gd name="connsiteY5" fmla="*/ 260478 h 161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835" h="1612891">
                  <a:moveTo>
                    <a:pt x="1604699" y="268879"/>
                  </a:moveTo>
                  <a:cubicBezTo>
                    <a:pt x="1230536" y="-85097"/>
                    <a:pt x="651955" y="-77075"/>
                    <a:pt x="287524" y="287508"/>
                  </a:cubicBezTo>
                  <a:cubicBezTo>
                    <a:pt x="-76907" y="652091"/>
                    <a:pt x="-85042" y="1230329"/>
                    <a:pt x="268896" y="1604683"/>
                  </a:cubicBezTo>
                  <a:lnTo>
                    <a:pt x="260494" y="1612666"/>
                  </a:lnTo>
                  <a:cubicBezTo>
                    <a:pt x="-102017" y="1228413"/>
                    <a:pt x="-84392" y="623046"/>
                    <a:pt x="299861" y="260535"/>
                  </a:cubicBezTo>
                  <a:cubicBezTo>
                    <a:pt x="668367" y="-87123"/>
                    <a:pt x="1244032" y="-87150"/>
                    <a:pt x="1612568" y="260478"/>
                  </a:cubicBezTo>
                  <a:close/>
                </a:path>
              </a:pathLst>
            </a:custGeom>
            <a:solidFill>
              <a:srgbClr val="12BBC3"/>
            </a:solidFill>
            <a:ln w="3801"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7" name="Freeform: Shape 65">
              <a:extLst>
                <a:ext uri="{FF2B5EF4-FFF2-40B4-BE49-F238E27FC236}">
                  <a16:creationId xmlns:a16="http://schemas.microsoft.com/office/drawing/2014/main" id="{B6CEE9A9-F626-8A7A-14A1-517427C58294}"/>
                </a:ext>
              </a:extLst>
            </p:cNvPr>
            <p:cNvSpPr/>
            <p:nvPr/>
          </p:nvSpPr>
          <p:spPr>
            <a:xfrm>
              <a:off x="2920939" y="1722255"/>
              <a:ext cx="1714566" cy="1714452"/>
            </a:xfrm>
            <a:custGeom>
              <a:avLst/>
              <a:gdLst>
                <a:gd name="connsiteX0" fmla="*/ 1531210 w 1714566"/>
                <a:gd name="connsiteY0" fmla="*/ 0 h 1714452"/>
                <a:gd name="connsiteX1" fmla="*/ 1714566 w 1714566"/>
                <a:gd name="connsiteY1" fmla="*/ 1714452 h 1714452"/>
                <a:gd name="connsiteX2" fmla="*/ 0 w 1714566"/>
                <a:gd name="connsiteY2" fmla="*/ 1531172 h 1714452"/>
                <a:gd name="connsiteX3" fmla="*/ 1531210 w 1714566"/>
                <a:gd name="connsiteY3" fmla="*/ 0 h 1714452"/>
              </a:gdLst>
              <a:ahLst/>
              <a:cxnLst>
                <a:cxn ang="0">
                  <a:pos x="connsiteX0" y="connsiteY0"/>
                </a:cxn>
                <a:cxn ang="0">
                  <a:pos x="connsiteX1" y="connsiteY1"/>
                </a:cxn>
                <a:cxn ang="0">
                  <a:pos x="connsiteX2" y="connsiteY2"/>
                </a:cxn>
                <a:cxn ang="0">
                  <a:pos x="connsiteX3" y="connsiteY3"/>
                </a:cxn>
              </a:cxnLst>
              <a:rect l="l" t="t" r="r" b="b"/>
              <a:pathLst>
                <a:path w="1714566" h="1714452">
                  <a:moveTo>
                    <a:pt x="1531210" y="0"/>
                  </a:moveTo>
                  <a:lnTo>
                    <a:pt x="1714566" y="1714452"/>
                  </a:lnTo>
                  <a:lnTo>
                    <a:pt x="0" y="1531172"/>
                  </a:lnTo>
                  <a:lnTo>
                    <a:pt x="1531210" y="0"/>
                  </a:lnTo>
                  <a:close/>
                </a:path>
              </a:pathLst>
            </a:custGeom>
            <a:solidFill>
              <a:schemeClr val="accent4"/>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8" name="Freeform: Shape 68">
              <a:extLst>
                <a:ext uri="{FF2B5EF4-FFF2-40B4-BE49-F238E27FC236}">
                  <a16:creationId xmlns:a16="http://schemas.microsoft.com/office/drawing/2014/main" id="{6A1C638A-7FF2-AFB0-6E39-D45C115E0E59}"/>
                </a:ext>
              </a:extLst>
            </p:cNvPr>
            <p:cNvSpPr/>
            <p:nvPr/>
          </p:nvSpPr>
          <p:spPr>
            <a:xfrm>
              <a:off x="1745153" y="3834345"/>
              <a:ext cx="929853" cy="1912254"/>
            </a:xfrm>
            <a:custGeom>
              <a:avLst/>
              <a:gdLst>
                <a:gd name="connsiteX0" fmla="*/ 929587 w 929853"/>
                <a:gd name="connsiteY0" fmla="*/ 11521 h 1912254"/>
                <a:gd name="connsiteX1" fmla="*/ 11363 w 929853"/>
                <a:gd name="connsiteY1" fmla="*/ 956053 h 1912254"/>
                <a:gd name="connsiteX2" fmla="*/ 929587 w 929853"/>
                <a:gd name="connsiteY2" fmla="*/ 1900624 h 1912254"/>
                <a:gd name="connsiteX3" fmla="*/ 929283 w 929853"/>
                <a:gd name="connsiteY3" fmla="*/ 1912029 h 1912254"/>
                <a:gd name="connsiteX4" fmla="*/ 121 w 929853"/>
                <a:gd name="connsiteY4" fmla="*/ 928947 h 1912254"/>
                <a:gd name="connsiteX5" fmla="*/ 929283 w 929853"/>
                <a:gd name="connsiteY5" fmla="*/ -226 h 191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853" h="1912254">
                  <a:moveTo>
                    <a:pt x="929587" y="11521"/>
                  </a:moveTo>
                  <a:cubicBezTo>
                    <a:pt x="414723" y="25778"/>
                    <a:pt x="11363" y="440695"/>
                    <a:pt x="11363" y="956053"/>
                  </a:cubicBezTo>
                  <a:cubicBezTo>
                    <a:pt x="11363" y="1471412"/>
                    <a:pt x="414723" y="1886330"/>
                    <a:pt x="929587" y="1900624"/>
                  </a:cubicBezTo>
                  <a:lnTo>
                    <a:pt x="929283" y="1912029"/>
                  </a:lnTo>
                  <a:cubicBezTo>
                    <a:pt x="401227" y="1897126"/>
                    <a:pt x="-14770" y="1457003"/>
                    <a:pt x="121" y="928947"/>
                  </a:cubicBezTo>
                  <a:cubicBezTo>
                    <a:pt x="14423" y="421801"/>
                    <a:pt x="422163" y="14069"/>
                    <a:pt x="929283" y="-226"/>
                  </a:cubicBezTo>
                  <a:close/>
                </a:path>
              </a:pathLst>
            </a:custGeom>
            <a:solidFill>
              <a:srgbClr val="D3D0C7"/>
            </a:solidFill>
            <a:ln w="3801"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9" name="Freeform: Shape 69">
              <a:extLst>
                <a:ext uri="{FF2B5EF4-FFF2-40B4-BE49-F238E27FC236}">
                  <a16:creationId xmlns:a16="http://schemas.microsoft.com/office/drawing/2014/main" id="{F81683C8-4124-60D6-EA5E-47C667E730AA}"/>
                </a:ext>
              </a:extLst>
            </p:cNvPr>
            <p:cNvSpPr/>
            <p:nvPr/>
          </p:nvSpPr>
          <p:spPr>
            <a:xfrm>
              <a:off x="2728763" y="3707976"/>
              <a:ext cx="1341961" cy="2165409"/>
            </a:xfrm>
            <a:custGeom>
              <a:avLst/>
              <a:gdLst>
                <a:gd name="connsiteX0" fmla="*/ 0 w 1341961"/>
                <a:gd name="connsiteY0" fmla="*/ 0 h 2165409"/>
                <a:gd name="connsiteX1" fmla="*/ 1341962 w 1341961"/>
                <a:gd name="connsiteY1" fmla="*/ 1082648 h 2165409"/>
                <a:gd name="connsiteX2" fmla="*/ 0 w 1341961"/>
                <a:gd name="connsiteY2" fmla="*/ 2165410 h 2165409"/>
                <a:gd name="connsiteX3" fmla="*/ 0 w 1341961"/>
                <a:gd name="connsiteY3" fmla="*/ 0 h 2165409"/>
              </a:gdLst>
              <a:ahLst/>
              <a:cxnLst>
                <a:cxn ang="0">
                  <a:pos x="connsiteX0" y="connsiteY0"/>
                </a:cxn>
                <a:cxn ang="0">
                  <a:pos x="connsiteX1" y="connsiteY1"/>
                </a:cxn>
                <a:cxn ang="0">
                  <a:pos x="connsiteX2" y="connsiteY2"/>
                </a:cxn>
                <a:cxn ang="0">
                  <a:pos x="connsiteX3" y="connsiteY3"/>
                </a:cxn>
              </a:cxnLst>
              <a:rect l="l" t="t" r="r" b="b"/>
              <a:pathLst>
                <a:path w="1341961" h="2165409">
                  <a:moveTo>
                    <a:pt x="0" y="0"/>
                  </a:moveTo>
                  <a:lnTo>
                    <a:pt x="1341962" y="1082648"/>
                  </a:lnTo>
                  <a:lnTo>
                    <a:pt x="0" y="2165410"/>
                  </a:lnTo>
                  <a:lnTo>
                    <a:pt x="0" y="0"/>
                  </a:lnTo>
                  <a:close/>
                </a:path>
              </a:pathLst>
            </a:custGeom>
            <a:solidFill>
              <a:schemeClr val="accent2"/>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1" name="Freeform: Shape 73">
              <a:extLst>
                <a:ext uri="{FF2B5EF4-FFF2-40B4-BE49-F238E27FC236}">
                  <a16:creationId xmlns:a16="http://schemas.microsoft.com/office/drawing/2014/main" id="{7C249512-FFC6-7AC1-3C72-7D7E32AD8099}"/>
                </a:ext>
              </a:extLst>
            </p:cNvPr>
            <p:cNvSpPr/>
            <p:nvPr/>
          </p:nvSpPr>
          <p:spPr>
            <a:xfrm>
              <a:off x="7362350" y="1712730"/>
              <a:ext cx="1714566" cy="1714452"/>
            </a:xfrm>
            <a:custGeom>
              <a:avLst/>
              <a:gdLst>
                <a:gd name="connsiteX0" fmla="*/ 183356 w 1714566"/>
                <a:gd name="connsiteY0" fmla="*/ 0 h 1714452"/>
                <a:gd name="connsiteX1" fmla="*/ 0 w 1714566"/>
                <a:gd name="connsiteY1" fmla="*/ 1714452 h 1714452"/>
                <a:gd name="connsiteX2" fmla="*/ 1714566 w 1714566"/>
                <a:gd name="connsiteY2" fmla="*/ 1531172 h 1714452"/>
                <a:gd name="connsiteX3" fmla="*/ 183356 w 1714566"/>
                <a:gd name="connsiteY3" fmla="*/ 0 h 1714452"/>
              </a:gdLst>
              <a:ahLst/>
              <a:cxnLst>
                <a:cxn ang="0">
                  <a:pos x="connsiteX0" y="connsiteY0"/>
                </a:cxn>
                <a:cxn ang="0">
                  <a:pos x="connsiteX1" y="connsiteY1"/>
                </a:cxn>
                <a:cxn ang="0">
                  <a:pos x="connsiteX2" y="connsiteY2"/>
                </a:cxn>
                <a:cxn ang="0">
                  <a:pos x="connsiteX3" y="connsiteY3"/>
                </a:cxn>
              </a:cxnLst>
              <a:rect l="l" t="t" r="r" b="b"/>
              <a:pathLst>
                <a:path w="1714566" h="1714452">
                  <a:moveTo>
                    <a:pt x="183356" y="0"/>
                  </a:moveTo>
                  <a:lnTo>
                    <a:pt x="0" y="1714452"/>
                  </a:lnTo>
                  <a:lnTo>
                    <a:pt x="1714566" y="1531172"/>
                  </a:lnTo>
                  <a:lnTo>
                    <a:pt x="183356" y="0"/>
                  </a:lnTo>
                  <a:close/>
                </a:path>
              </a:pathLst>
            </a:custGeom>
            <a:solidFill>
              <a:schemeClr val="accent6"/>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2" name="Freeform: Shape 76">
              <a:extLst>
                <a:ext uri="{FF2B5EF4-FFF2-40B4-BE49-F238E27FC236}">
                  <a16:creationId xmlns:a16="http://schemas.microsoft.com/office/drawing/2014/main" id="{6287A998-14D4-B502-2487-CDE77BEB63CD}"/>
                </a:ext>
              </a:extLst>
            </p:cNvPr>
            <p:cNvSpPr/>
            <p:nvPr/>
          </p:nvSpPr>
          <p:spPr>
            <a:xfrm>
              <a:off x="9322810" y="3834554"/>
              <a:ext cx="929863" cy="1912254"/>
            </a:xfrm>
            <a:custGeom>
              <a:avLst/>
              <a:gdLst>
                <a:gd name="connsiteX0" fmla="*/ -267 w 929863"/>
                <a:gd name="connsiteY0" fmla="*/ 11521 h 1912254"/>
                <a:gd name="connsiteX1" fmla="*/ 917958 w 929863"/>
                <a:gd name="connsiteY1" fmla="*/ 956053 h 1912254"/>
                <a:gd name="connsiteX2" fmla="*/ -267 w 929863"/>
                <a:gd name="connsiteY2" fmla="*/ 1900624 h 1912254"/>
                <a:gd name="connsiteX3" fmla="*/ 37 w 929863"/>
                <a:gd name="connsiteY3" fmla="*/ 1912029 h 1912254"/>
                <a:gd name="connsiteX4" fmla="*/ 929211 w 929863"/>
                <a:gd name="connsiteY4" fmla="*/ 928947 h 1912254"/>
                <a:gd name="connsiteX5" fmla="*/ 37 w 929863"/>
                <a:gd name="connsiteY5" fmla="*/ -226 h 191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863" h="1912254">
                  <a:moveTo>
                    <a:pt x="-267" y="11521"/>
                  </a:moveTo>
                  <a:cubicBezTo>
                    <a:pt x="514635" y="25778"/>
                    <a:pt x="917958" y="440695"/>
                    <a:pt x="917958" y="956053"/>
                  </a:cubicBezTo>
                  <a:cubicBezTo>
                    <a:pt x="917958" y="1471412"/>
                    <a:pt x="514635" y="1886330"/>
                    <a:pt x="-267" y="1900624"/>
                  </a:cubicBezTo>
                  <a:lnTo>
                    <a:pt x="37" y="1912029"/>
                  </a:lnTo>
                  <a:cubicBezTo>
                    <a:pt x="528093" y="1897126"/>
                    <a:pt x="944075" y="1457003"/>
                    <a:pt x="929211" y="928947"/>
                  </a:cubicBezTo>
                  <a:cubicBezTo>
                    <a:pt x="914878" y="421801"/>
                    <a:pt x="507146" y="14069"/>
                    <a:pt x="37" y="-226"/>
                  </a:cubicBezTo>
                  <a:close/>
                </a:path>
              </a:pathLst>
            </a:custGeom>
            <a:solidFill>
              <a:srgbClr val="064B60"/>
            </a:solidFill>
            <a:ln w="3801"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3" name="Freeform: Shape 77">
              <a:extLst>
                <a:ext uri="{FF2B5EF4-FFF2-40B4-BE49-F238E27FC236}">
                  <a16:creationId xmlns:a16="http://schemas.microsoft.com/office/drawing/2014/main" id="{A03D2782-95FC-C6D6-3FDC-5061F407FB15}"/>
                </a:ext>
              </a:extLst>
            </p:cNvPr>
            <p:cNvSpPr/>
            <p:nvPr/>
          </p:nvSpPr>
          <p:spPr>
            <a:xfrm>
              <a:off x="7927130" y="3707976"/>
              <a:ext cx="1341961" cy="2165408"/>
            </a:xfrm>
            <a:custGeom>
              <a:avLst/>
              <a:gdLst>
                <a:gd name="connsiteX0" fmla="*/ 1341962 w 1341961"/>
                <a:gd name="connsiteY0" fmla="*/ 0 h 2165409"/>
                <a:gd name="connsiteX1" fmla="*/ 0 w 1341961"/>
                <a:gd name="connsiteY1" fmla="*/ 1082648 h 2165409"/>
                <a:gd name="connsiteX2" fmla="*/ 1341962 w 1341961"/>
                <a:gd name="connsiteY2" fmla="*/ 2165410 h 2165409"/>
                <a:gd name="connsiteX3" fmla="*/ 1341962 w 1341961"/>
                <a:gd name="connsiteY3" fmla="*/ 0 h 2165409"/>
              </a:gdLst>
              <a:ahLst/>
              <a:cxnLst>
                <a:cxn ang="0">
                  <a:pos x="connsiteX0" y="connsiteY0"/>
                </a:cxn>
                <a:cxn ang="0">
                  <a:pos x="connsiteX1" y="connsiteY1"/>
                </a:cxn>
                <a:cxn ang="0">
                  <a:pos x="connsiteX2" y="connsiteY2"/>
                </a:cxn>
                <a:cxn ang="0">
                  <a:pos x="connsiteX3" y="connsiteY3"/>
                </a:cxn>
              </a:cxnLst>
              <a:rect l="l" t="t" r="r" b="b"/>
              <a:pathLst>
                <a:path w="1341961" h="2165409">
                  <a:moveTo>
                    <a:pt x="1341962" y="0"/>
                  </a:moveTo>
                  <a:lnTo>
                    <a:pt x="0" y="1082648"/>
                  </a:lnTo>
                  <a:lnTo>
                    <a:pt x="1341962" y="2165410"/>
                  </a:lnTo>
                  <a:lnTo>
                    <a:pt x="1341962" y="0"/>
                  </a:lnTo>
                  <a:close/>
                </a:path>
              </a:pathLst>
            </a:custGeom>
            <a:solidFill>
              <a:schemeClr val="accent3"/>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grpSp>
          <p:nvGrpSpPr>
            <p:cNvPr id="14" name="Group 114">
              <a:extLst>
                <a:ext uri="{FF2B5EF4-FFF2-40B4-BE49-F238E27FC236}">
                  <a16:creationId xmlns:a16="http://schemas.microsoft.com/office/drawing/2014/main" id="{3F593673-CF14-E344-42A3-9313F3DF91AD}"/>
                </a:ext>
              </a:extLst>
            </p:cNvPr>
            <p:cNvGrpSpPr/>
            <p:nvPr/>
          </p:nvGrpSpPr>
          <p:grpSpPr>
            <a:xfrm>
              <a:off x="4337262" y="3129015"/>
              <a:ext cx="3336147" cy="3224068"/>
              <a:chOff x="4337262" y="3129015"/>
              <a:chExt cx="3336147" cy="3224068"/>
            </a:xfrm>
          </p:grpSpPr>
          <p:sp>
            <p:nvSpPr>
              <p:cNvPr id="31" name="Freeform: Shape 6">
                <a:extLst>
                  <a:ext uri="{FF2B5EF4-FFF2-40B4-BE49-F238E27FC236}">
                    <a16:creationId xmlns:a16="http://schemas.microsoft.com/office/drawing/2014/main" id="{65D86894-F844-AEC5-42B1-792F393B52AC}"/>
                  </a:ext>
                </a:extLst>
              </p:cNvPr>
              <p:cNvSpPr/>
              <p:nvPr/>
            </p:nvSpPr>
            <p:spPr>
              <a:xfrm>
                <a:off x="4526151" y="4243736"/>
                <a:ext cx="46208" cy="46280"/>
              </a:xfrm>
              <a:custGeom>
                <a:avLst/>
                <a:gdLst>
                  <a:gd name="connsiteX0" fmla="*/ 30735 w 46208"/>
                  <a:gd name="connsiteY0" fmla="*/ 1156 h 46280"/>
                  <a:gd name="connsiteX1" fmla="*/ 1119 w 46208"/>
                  <a:gd name="connsiteY1" fmla="*/ 15033 h 46280"/>
                  <a:gd name="connsiteX2" fmla="*/ 14996 w 46208"/>
                  <a:gd name="connsiteY2" fmla="*/ 44648 h 46280"/>
                  <a:gd name="connsiteX3" fmla="*/ 22865 w 46208"/>
                  <a:gd name="connsiteY3" fmla="*/ 46055 h 46280"/>
                  <a:gd name="connsiteX4" fmla="*/ 45941 w 46208"/>
                  <a:gd name="connsiteY4" fmla="*/ 22826 h 46280"/>
                  <a:gd name="connsiteX5" fmla="*/ 30735 w 46208"/>
                  <a:gd name="connsiteY5" fmla="*/ 1156 h 4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8" h="46280">
                    <a:moveTo>
                      <a:pt x="30735" y="1156"/>
                    </a:moveTo>
                    <a:cubicBezTo>
                      <a:pt x="18721" y="-3178"/>
                      <a:pt x="5465" y="3019"/>
                      <a:pt x="1119" y="15033"/>
                    </a:cubicBezTo>
                    <a:cubicBezTo>
                      <a:pt x="-3226" y="27046"/>
                      <a:pt x="2986" y="40314"/>
                      <a:pt x="14996" y="44648"/>
                    </a:cubicBezTo>
                    <a:cubicBezTo>
                      <a:pt x="17505" y="45560"/>
                      <a:pt x="20166" y="46017"/>
                      <a:pt x="22865" y="46055"/>
                    </a:cubicBezTo>
                    <a:cubicBezTo>
                      <a:pt x="35639" y="46017"/>
                      <a:pt x="45980" y="35600"/>
                      <a:pt x="45941" y="22826"/>
                    </a:cubicBezTo>
                    <a:cubicBezTo>
                      <a:pt x="45903" y="13132"/>
                      <a:pt x="39859" y="4502"/>
                      <a:pt x="30735" y="1156"/>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24" name="Freeform: Shape 7">
                <a:extLst>
                  <a:ext uri="{FF2B5EF4-FFF2-40B4-BE49-F238E27FC236}">
                    <a16:creationId xmlns:a16="http://schemas.microsoft.com/office/drawing/2014/main" id="{81A7EF0E-FB1D-6DE4-0D71-121C48A6FA27}"/>
                  </a:ext>
                </a:extLst>
              </p:cNvPr>
              <p:cNvSpPr/>
              <p:nvPr/>
            </p:nvSpPr>
            <p:spPr>
              <a:xfrm>
                <a:off x="4579991" y="4112772"/>
                <a:ext cx="46585" cy="46389"/>
              </a:xfrm>
              <a:custGeom>
                <a:avLst/>
                <a:gdLst>
                  <a:gd name="connsiteX0" fmla="*/ 33007 w 46585"/>
                  <a:gd name="connsiteY0" fmla="*/ 2140 h 46389"/>
                  <a:gd name="connsiteX1" fmla="*/ 2100 w 46585"/>
                  <a:gd name="connsiteY1" fmla="*/ 12747 h 46389"/>
                  <a:gd name="connsiteX2" fmla="*/ 12706 w 46585"/>
                  <a:gd name="connsiteY2" fmla="*/ 43655 h 46389"/>
                  <a:gd name="connsiteX3" fmla="*/ 13315 w 46585"/>
                  <a:gd name="connsiteY3" fmla="*/ 43959 h 46389"/>
                  <a:gd name="connsiteX4" fmla="*/ 23161 w 46585"/>
                  <a:gd name="connsiteY4" fmla="*/ 46164 h 46389"/>
                  <a:gd name="connsiteX5" fmla="*/ 44108 w 46585"/>
                  <a:gd name="connsiteY5" fmla="*/ 32858 h 46389"/>
                  <a:gd name="connsiteX6" fmla="*/ 33122 w 46585"/>
                  <a:gd name="connsiteY6" fmla="*/ 2178 h 46389"/>
                  <a:gd name="connsiteX7" fmla="*/ 33007 w 46585"/>
                  <a:gd name="connsiteY7" fmla="*/ 2140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85" h="46389">
                    <a:moveTo>
                      <a:pt x="33007" y="2140"/>
                    </a:moveTo>
                    <a:cubicBezTo>
                      <a:pt x="21526" y="-3486"/>
                      <a:pt x="7688" y="1266"/>
                      <a:pt x="2100" y="12747"/>
                    </a:cubicBezTo>
                    <a:cubicBezTo>
                      <a:pt x="-3527" y="24190"/>
                      <a:pt x="1225" y="38066"/>
                      <a:pt x="12706" y="43655"/>
                    </a:cubicBezTo>
                    <a:cubicBezTo>
                      <a:pt x="12896" y="43769"/>
                      <a:pt x="13086" y="43883"/>
                      <a:pt x="13315" y="43959"/>
                    </a:cubicBezTo>
                    <a:cubicBezTo>
                      <a:pt x="16394" y="45404"/>
                      <a:pt x="19778" y="46126"/>
                      <a:pt x="23161" y="46164"/>
                    </a:cubicBezTo>
                    <a:cubicBezTo>
                      <a:pt x="32133" y="46126"/>
                      <a:pt x="40268" y="40956"/>
                      <a:pt x="44108" y="32858"/>
                    </a:cubicBezTo>
                    <a:cubicBezTo>
                      <a:pt x="49545" y="21339"/>
                      <a:pt x="44603" y="7615"/>
                      <a:pt x="33122" y="2178"/>
                    </a:cubicBezTo>
                    <a:cubicBezTo>
                      <a:pt x="33083" y="2178"/>
                      <a:pt x="33045" y="2140"/>
                      <a:pt x="33007" y="214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25" name="Freeform: Shape 8">
                <a:extLst>
                  <a:ext uri="{FF2B5EF4-FFF2-40B4-BE49-F238E27FC236}">
                    <a16:creationId xmlns:a16="http://schemas.microsoft.com/office/drawing/2014/main" id="{1801347F-DDFF-B8AB-F65E-7BDB2361CCE1}"/>
                  </a:ext>
                </a:extLst>
              </p:cNvPr>
              <p:cNvSpPr/>
              <p:nvPr/>
            </p:nvSpPr>
            <p:spPr>
              <a:xfrm>
                <a:off x="4723880" y="3868898"/>
                <a:ext cx="46290" cy="46271"/>
              </a:xfrm>
              <a:custGeom>
                <a:avLst/>
                <a:gdLst>
                  <a:gd name="connsiteX0" fmla="*/ 36435 w 46290"/>
                  <a:gd name="connsiteY0" fmla="*/ 4151 h 46271"/>
                  <a:gd name="connsiteX1" fmla="*/ 4082 w 46290"/>
                  <a:gd name="connsiteY1" fmla="*/ 9435 h 46271"/>
                  <a:gd name="connsiteX2" fmla="*/ 9367 w 46290"/>
                  <a:gd name="connsiteY2" fmla="*/ 41750 h 46271"/>
                  <a:gd name="connsiteX3" fmla="*/ 22938 w 46290"/>
                  <a:gd name="connsiteY3" fmla="*/ 46046 h 46271"/>
                  <a:gd name="connsiteX4" fmla="*/ 41643 w 46290"/>
                  <a:gd name="connsiteY4" fmla="*/ 36427 h 46271"/>
                  <a:gd name="connsiteX5" fmla="*/ 36435 w 46290"/>
                  <a:gd name="connsiteY5" fmla="*/ 4151 h 46271"/>
                  <a:gd name="connsiteX6" fmla="*/ 36435 w 46290"/>
                  <a:gd name="connsiteY6" fmla="*/ 4151 h 4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90" h="46271">
                    <a:moveTo>
                      <a:pt x="36435" y="4151"/>
                    </a:moveTo>
                    <a:cubicBezTo>
                      <a:pt x="26056" y="-3339"/>
                      <a:pt x="11571" y="-982"/>
                      <a:pt x="4082" y="9435"/>
                    </a:cubicBezTo>
                    <a:cubicBezTo>
                      <a:pt x="-3369" y="19814"/>
                      <a:pt x="-1012" y="34260"/>
                      <a:pt x="9367" y="41750"/>
                    </a:cubicBezTo>
                    <a:cubicBezTo>
                      <a:pt x="13359" y="44563"/>
                      <a:pt x="18073" y="46046"/>
                      <a:pt x="22938" y="46046"/>
                    </a:cubicBezTo>
                    <a:cubicBezTo>
                      <a:pt x="30352" y="46083"/>
                      <a:pt x="37347" y="42472"/>
                      <a:pt x="41643" y="36427"/>
                    </a:cubicBezTo>
                    <a:cubicBezTo>
                      <a:pt x="49132" y="26087"/>
                      <a:pt x="46775" y="11640"/>
                      <a:pt x="36435" y="4151"/>
                    </a:cubicBezTo>
                    <a:cubicBezTo>
                      <a:pt x="36435" y="4151"/>
                      <a:pt x="36435" y="4151"/>
                      <a:pt x="36435" y="4151"/>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27" name="Freeform: Shape 9">
                <a:extLst>
                  <a:ext uri="{FF2B5EF4-FFF2-40B4-BE49-F238E27FC236}">
                    <a16:creationId xmlns:a16="http://schemas.microsoft.com/office/drawing/2014/main" id="{4C85F8CA-559E-F6D8-C740-83E9CBC2EB35}"/>
                  </a:ext>
                </a:extLst>
              </p:cNvPr>
              <p:cNvSpPr/>
              <p:nvPr/>
            </p:nvSpPr>
            <p:spPr>
              <a:xfrm>
                <a:off x="4646578" y="3987611"/>
                <a:ext cx="46181" cy="46324"/>
              </a:xfrm>
              <a:custGeom>
                <a:avLst/>
                <a:gdLst>
                  <a:gd name="connsiteX0" fmla="*/ 34547 w 46181"/>
                  <a:gd name="connsiteY0" fmla="*/ 2948 h 46324"/>
                  <a:gd name="connsiteX1" fmla="*/ 2917 w 46181"/>
                  <a:gd name="connsiteY1" fmla="*/ 11236 h 46324"/>
                  <a:gd name="connsiteX2" fmla="*/ 11167 w 46181"/>
                  <a:gd name="connsiteY2" fmla="*/ 42866 h 46324"/>
                  <a:gd name="connsiteX3" fmla="*/ 22838 w 46181"/>
                  <a:gd name="connsiteY3" fmla="*/ 46098 h 46324"/>
                  <a:gd name="connsiteX4" fmla="*/ 45914 w 46181"/>
                  <a:gd name="connsiteY4" fmla="*/ 22793 h 46324"/>
                  <a:gd name="connsiteX5" fmla="*/ 34547 w 46181"/>
                  <a:gd name="connsiteY5" fmla="*/ 2948 h 4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 h="46324">
                    <a:moveTo>
                      <a:pt x="34547" y="2948"/>
                    </a:moveTo>
                    <a:cubicBezTo>
                      <a:pt x="23522" y="-3515"/>
                      <a:pt x="9342" y="211"/>
                      <a:pt x="2917" y="11236"/>
                    </a:cubicBezTo>
                    <a:cubicBezTo>
                      <a:pt x="-3546" y="22223"/>
                      <a:pt x="142" y="36403"/>
                      <a:pt x="11167" y="42866"/>
                    </a:cubicBezTo>
                    <a:cubicBezTo>
                      <a:pt x="14664" y="44995"/>
                      <a:pt x="18732" y="46136"/>
                      <a:pt x="22838" y="46098"/>
                    </a:cubicBezTo>
                    <a:cubicBezTo>
                      <a:pt x="35649" y="46060"/>
                      <a:pt x="45990" y="35605"/>
                      <a:pt x="45914" y="22793"/>
                    </a:cubicBezTo>
                    <a:cubicBezTo>
                      <a:pt x="45876" y="14657"/>
                      <a:pt x="41580" y="7092"/>
                      <a:pt x="34547" y="294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28" name="Freeform: Shape 10">
                <a:extLst>
                  <a:ext uri="{FF2B5EF4-FFF2-40B4-BE49-F238E27FC236}">
                    <a16:creationId xmlns:a16="http://schemas.microsoft.com/office/drawing/2014/main" id="{693DE053-2F84-298E-3BCA-2B6748EE2D4E}"/>
                  </a:ext>
                </a:extLst>
              </p:cNvPr>
              <p:cNvSpPr/>
              <p:nvPr/>
            </p:nvSpPr>
            <p:spPr>
              <a:xfrm>
                <a:off x="4455139" y="4517764"/>
                <a:ext cx="46526" cy="46204"/>
              </a:xfrm>
              <a:custGeom>
                <a:avLst/>
                <a:gdLst>
                  <a:gd name="connsiteX0" fmla="*/ 19060 w 46526"/>
                  <a:gd name="connsiteY0" fmla="*/ 45634 h 46204"/>
                  <a:gd name="connsiteX1" fmla="*/ 22862 w 46526"/>
                  <a:gd name="connsiteY1" fmla="*/ 45976 h 46204"/>
                  <a:gd name="connsiteX2" fmla="*/ 46257 w 46526"/>
                  <a:gd name="connsiteY2" fmla="*/ 23242 h 46204"/>
                  <a:gd name="connsiteX3" fmla="*/ 26663 w 46526"/>
                  <a:gd name="connsiteY3" fmla="*/ 90 h 46204"/>
                  <a:gd name="connsiteX4" fmla="*/ 51 w 46526"/>
                  <a:gd name="connsiteY4" fmla="*/ 19099 h 46204"/>
                  <a:gd name="connsiteX5" fmla="*/ 19060 w 46526"/>
                  <a:gd name="connsiteY5" fmla="*/ 45710 h 4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26" h="46204">
                    <a:moveTo>
                      <a:pt x="19060" y="45634"/>
                    </a:moveTo>
                    <a:cubicBezTo>
                      <a:pt x="20315" y="45862"/>
                      <a:pt x="21588" y="45976"/>
                      <a:pt x="22862" y="45976"/>
                    </a:cubicBezTo>
                    <a:cubicBezTo>
                      <a:pt x="35605" y="46167"/>
                      <a:pt x="46079" y="35978"/>
                      <a:pt x="46257" y="23242"/>
                    </a:cubicBezTo>
                    <a:cubicBezTo>
                      <a:pt x="46417" y="11685"/>
                      <a:pt x="38053" y="1839"/>
                      <a:pt x="26663" y="90"/>
                    </a:cubicBezTo>
                    <a:cubicBezTo>
                      <a:pt x="14065" y="-2001"/>
                      <a:pt x="2150" y="6515"/>
                      <a:pt x="51" y="19099"/>
                    </a:cubicBezTo>
                    <a:cubicBezTo>
                      <a:pt x="-2047" y="31682"/>
                      <a:pt x="6461" y="43619"/>
                      <a:pt x="19060" y="4571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29" name="Freeform: Shape 11">
                <a:extLst>
                  <a:ext uri="{FF2B5EF4-FFF2-40B4-BE49-F238E27FC236}">
                    <a16:creationId xmlns:a16="http://schemas.microsoft.com/office/drawing/2014/main" id="{376162A6-B77F-A841-8F30-26A0B801D11C}"/>
                  </a:ext>
                </a:extLst>
              </p:cNvPr>
              <p:cNvSpPr/>
              <p:nvPr/>
            </p:nvSpPr>
            <p:spPr>
              <a:xfrm>
                <a:off x="4484279" y="4379696"/>
                <a:ext cx="45621" cy="45623"/>
              </a:xfrm>
              <a:custGeom>
                <a:avLst/>
                <a:gdLst>
                  <a:gd name="connsiteX0" fmla="*/ 16988 w 45621"/>
                  <a:gd name="connsiteY0" fmla="*/ 44713 h 45623"/>
                  <a:gd name="connsiteX1" fmla="*/ 22881 w 45621"/>
                  <a:gd name="connsiteY1" fmla="*/ 45397 h 45623"/>
                  <a:gd name="connsiteX2" fmla="*/ 45352 w 45621"/>
                  <a:gd name="connsiteY2" fmla="*/ 22245 h 45623"/>
                  <a:gd name="connsiteX3" fmla="*/ 22204 w 45621"/>
                  <a:gd name="connsiteY3" fmla="*/ -223 h 45623"/>
                  <a:gd name="connsiteX4" fmla="*/ -264 w 45621"/>
                  <a:gd name="connsiteY4" fmla="*/ 22929 h 45623"/>
                  <a:gd name="connsiteX5" fmla="*/ 16988 w 45621"/>
                  <a:gd name="connsiteY5" fmla="*/ 44713 h 4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21" h="45623">
                    <a:moveTo>
                      <a:pt x="16988" y="44713"/>
                    </a:moveTo>
                    <a:cubicBezTo>
                      <a:pt x="18919" y="45169"/>
                      <a:pt x="20896" y="45397"/>
                      <a:pt x="22881" y="45397"/>
                    </a:cubicBezTo>
                    <a:cubicBezTo>
                      <a:pt x="35476" y="45207"/>
                      <a:pt x="45539" y="34867"/>
                      <a:pt x="45352" y="22245"/>
                    </a:cubicBezTo>
                    <a:cubicBezTo>
                      <a:pt x="45166" y="9661"/>
                      <a:pt x="34803" y="-413"/>
                      <a:pt x="22204" y="-223"/>
                    </a:cubicBezTo>
                    <a:cubicBezTo>
                      <a:pt x="9609" y="-33"/>
                      <a:pt x="-450" y="10346"/>
                      <a:pt x="-264" y="22929"/>
                    </a:cubicBezTo>
                    <a:cubicBezTo>
                      <a:pt x="-112" y="33270"/>
                      <a:pt x="6967" y="42204"/>
                      <a:pt x="16988" y="4471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0" name="Freeform: Shape 12">
                <a:extLst>
                  <a:ext uri="{FF2B5EF4-FFF2-40B4-BE49-F238E27FC236}">
                    <a16:creationId xmlns:a16="http://schemas.microsoft.com/office/drawing/2014/main" id="{A5CB4F1C-62C1-3CAD-2E55-ACCE4800B547}"/>
                  </a:ext>
                </a:extLst>
              </p:cNvPr>
              <p:cNvSpPr/>
              <p:nvPr/>
            </p:nvSpPr>
            <p:spPr>
              <a:xfrm>
                <a:off x="6874460" y="3515709"/>
                <a:ext cx="46094" cy="46243"/>
              </a:xfrm>
              <a:custGeom>
                <a:avLst/>
                <a:gdLst>
                  <a:gd name="connsiteX0" fmla="*/ 36285 w 46094"/>
                  <a:gd name="connsiteY0" fmla="*/ 4123 h 46243"/>
                  <a:gd name="connsiteX1" fmla="*/ 4085 w 46094"/>
                  <a:gd name="connsiteY1" fmla="*/ 9408 h 46243"/>
                  <a:gd name="connsiteX2" fmla="*/ 9331 w 46094"/>
                  <a:gd name="connsiteY2" fmla="*/ 41608 h 46243"/>
                  <a:gd name="connsiteX3" fmla="*/ 22751 w 46094"/>
                  <a:gd name="connsiteY3" fmla="*/ 46018 h 46243"/>
                  <a:gd name="connsiteX4" fmla="*/ 45827 w 46094"/>
                  <a:gd name="connsiteY4" fmla="*/ 22866 h 46243"/>
                  <a:gd name="connsiteX5" fmla="*/ 36285 w 46094"/>
                  <a:gd name="connsiteY5" fmla="*/ 4199 h 4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4" h="46243">
                    <a:moveTo>
                      <a:pt x="36285" y="4123"/>
                    </a:moveTo>
                    <a:cubicBezTo>
                      <a:pt x="25945" y="-3328"/>
                      <a:pt x="11498" y="-971"/>
                      <a:pt x="4085" y="9408"/>
                    </a:cubicBezTo>
                    <a:cubicBezTo>
                      <a:pt x="-3367" y="19748"/>
                      <a:pt x="-1010" y="34157"/>
                      <a:pt x="9331" y="41608"/>
                    </a:cubicBezTo>
                    <a:cubicBezTo>
                      <a:pt x="13209" y="44497"/>
                      <a:pt x="17923" y="46018"/>
                      <a:pt x="22751" y="46018"/>
                    </a:cubicBezTo>
                    <a:cubicBezTo>
                      <a:pt x="35525" y="45980"/>
                      <a:pt x="45827" y="35639"/>
                      <a:pt x="45827" y="22866"/>
                    </a:cubicBezTo>
                    <a:cubicBezTo>
                      <a:pt x="45789" y="15490"/>
                      <a:pt x="42254" y="8533"/>
                      <a:pt x="36285" y="419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1" name="Freeform: Shape 13">
                <a:extLst>
                  <a:ext uri="{FF2B5EF4-FFF2-40B4-BE49-F238E27FC236}">
                    <a16:creationId xmlns:a16="http://schemas.microsoft.com/office/drawing/2014/main" id="{151A2F54-2825-2068-5093-441C60FE3348}"/>
                  </a:ext>
                </a:extLst>
              </p:cNvPr>
              <p:cNvSpPr/>
              <p:nvPr/>
            </p:nvSpPr>
            <p:spPr>
              <a:xfrm>
                <a:off x="6755760" y="3438338"/>
                <a:ext cx="46180" cy="46098"/>
              </a:xfrm>
              <a:custGeom>
                <a:avLst/>
                <a:gdLst>
                  <a:gd name="connsiteX0" fmla="*/ 34585 w 46180"/>
                  <a:gd name="connsiteY0" fmla="*/ 2989 h 46098"/>
                  <a:gd name="connsiteX1" fmla="*/ 2955 w 46180"/>
                  <a:gd name="connsiteY1" fmla="*/ 11125 h 46098"/>
                  <a:gd name="connsiteX2" fmla="*/ 11091 w 46180"/>
                  <a:gd name="connsiteY2" fmla="*/ 42755 h 46098"/>
                  <a:gd name="connsiteX3" fmla="*/ 11091 w 46180"/>
                  <a:gd name="connsiteY3" fmla="*/ 42755 h 46098"/>
                  <a:gd name="connsiteX4" fmla="*/ 22762 w 46180"/>
                  <a:gd name="connsiteY4" fmla="*/ 45873 h 46098"/>
                  <a:gd name="connsiteX5" fmla="*/ 45914 w 46180"/>
                  <a:gd name="connsiteY5" fmla="*/ 22792 h 46098"/>
                  <a:gd name="connsiteX6" fmla="*/ 34585 w 46180"/>
                  <a:gd name="connsiteY6" fmla="*/ 2875 h 4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80" h="46098">
                    <a:moveTo>
                      <a:pt x="34585" y="2989"/>
                    </a:moveTo>
                    <a:cubicBezTo>
                      <a:pt x="23598" y="-3500"/>
                      <a:pt x="9456" y="146"/>
                      <a:pt x="2955" y="11125"/>
                    </a:cubicBezTo>
                    <a:cubicBezTo>
                      <a:pt x="-3546" y="22104"/>
                      <a:pt x="104" y="36265"/>
                      <a:pt x="11091" y="42755"/>
                    </a:cubicBezTo>
                    <a:lnTo>
                      <a:pt x="11091" y="42755"/>
                    </a:lnTo>
                    <a:cubicBezTo>
                      <a:pt x="14664" y="44770"/>
                      <a:pt x="18656" y="45873"/>
                      <a:pt x="22762" y="45873"/>
                    </a:cubicBezTo>
                    <a:cubicBezTo>
                      <a:pt x="35536" y="45911"/>
                      <a:pt x="45876" y="35558"/>
                      <a:pt x="45914" y="22792"/>
                    </a:cubicBezTo>
                    <a:cubicBezTo>
                      <a:pt x="45914" y="14619"/>
                      <a:pt x="41618" y="7046"/>
                      <a:pt x="34585" y="2875"/>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2" name="Freeform: Shape 14">
                <a:extLst>
                  <a:ext uri="{FF2B5EF4-FFF2-40B4-BE49-F238E27FC236}">
                    <a16:creationId xmlns:a16="http://schemas.microsoft.com/office/drawing/2014/main" id="{EEF624F0-F204-6101-6B39-950AB9C7BCCE}"/>
                  </a:ext>
                </a:extLst>
              </p:cNvPr>
              <p:cNvSpPr/>
              <p:nvPr/>
            </p:nvSpPr>
            <p:spPr>
              <a:xfrm>
                <a:off x="6499660" y="3317916"/>
                <a:ext cx="46237" cy="46234"/>
              </a:xfrm>
              <a:custGeom>
                <a:avLst/>
                <a:gdLst>
                  <a:gd name="connsiteX0" fmla="*/ 30688 w 46237"/>
                  <a:gd name="connsiteY0" fmla="*/ 1149 h 46234"/>
                  <a:gd name="connsiteX1" fmla="*/ 1111 w 46237"/>
                  <a:gd name="connsiteY1" fmla="*/ 15059 h 46234"/>
                  <a:gd name="connsiteX2" fmla="*/ 15025 w 46237"/>
                  <a:gd name="connsiteY2" fmla="*/ 44640 h 46234"/>
                  <a:gd name="connsiteX3" fmla="*/ 22704 w 46237"/>
                  <a:gd name="connsiteY3" fmla="*/ 46009 h 46234"/>
                  <a:gd name="connsiteX4" fmla="*/ 45971 w 46237"/>
                  <a:gd name="connsiteY4" fmla="*/ 23043 h 46234"/>
                  <a:gd name="connsiteX5" fmla="*/ 30688 w 46237"/>
                  <a:gd name="connsiteY5" fmla="*/ 1149 h 4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37" h="46234">
                    <a:moveTo>
                      <a:pt x="30688" y="1149"/>
                    </a:moveTo>
                    <a:cubicBezTo>
                      <a:pt x="18675" y="-3178"/>
                      <a:pt x="5444" y="3050"/>
                      <a:pt x="1111" y="15059"/>
                    </a:cubicBezTo>
                    <a:cubicBezTo>
                      <a:pt x="-3223" y="27072"/>
                      <a:pt x="3012" y="40314"/>
                      <a:pt x="15025" y="44640"/>
                    </a:cubicBezTo>
                    <a:cubicBezTo>
                      <a:pt x="17496" y="45530"/>
                      <a:pt x="20081" y="45994"/>
                      <a:pt x="22704" y="46009"/>
                    </a:cubicBezTo>
                    <a:cubicBezTo>
                      <a:pt x="35478" y="46092"/>
                      <a:pt x="45894" y="35809"/>
                      <a:pt x="45971" y="23043"/>
                    </a:cubicBezTo>
                    <a:cubicBezTo>
                      <a:pt x="46047" y="13246"/>
                      <a:pt x="39926" y="4471"/>
                      <a:pt x="30688" y="114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3" name="Freeform: Shape 15">
                <a:extLst>
                  <a:ext uri="{FF2B5EF4-FFF2-40B4-BE49-F238E27FC236}">
                    <a16:creationId xmlns:a16="http://schemas.microsoft.com/office/drawing/2014/main" id="{98D0DD4D-4E8C-5C59-13CF-7A4F990F7C8E}"/>
                  </a:ext>
                </a:extLst>
              </p:cNvPr>
              <p:cNvSpPr/>
              <p:nvPr/>
            </p:nvSpPr>
            <p:spPr>
              <a:xfrm>
                <a:off x="6630428" y="3372145"/>
                <a:ext cx="46243" cy="46237"/>
              </a:xfrm>
              <a:custGeom>
                <a:avLst/>
                <a:gdLst>
                  <a:gd name="connsiteX0" fmla="*/ 32674 w 46243"/>
                  <a:gd name="connsiteY0" fmla="*/ 1968 h 46237"/>
                  <a:gd name="connsiteX1" fmla="*/ 1919 w 46243"/>
                  <a:gd name="connsiteY1" fmla="*/ 13073 h 46237"/>
                  <a:gd name="connsiteX2" fmla="*/ 13019 w 46243"/>
                  <a:gd name="connsiteY2" fmla="*/ 43817 h 46237"/>
                  <a:gd name="connsiteX3" fmla="*/ 43775 w 46243"/>
                  <a:gd name="connsiteY3" fmla="*/ 32724 h 46237"/>
                  <a:gd name="connsiteX4" fmla="*/ 32674 w 46243"/>
                  <a:gd name="connsiteY4" fmla="*/ 1972 h 46237"/>
                  <a:gd name="connsiteX5" fmla="*/ 32674 w 46243"/>
                  <a:gd name="connsiteY5" fmla="*/ 1968 h 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43" h="46237">
                    <a:moveTo>
                      <a:pt x="32674" y="1968"/>
                    </a:moveTo>
                    <a:cubicBezTo>
                      <a:pt x="21117" y="-3453"/>
                      <a:pt x="7355" y="1519"/>
                      <a:pt x="1919" y="13073"/>
                    </a:cubicBezTo>
                    <a:cubicBezTo>
                      <a:pt x="-3480" y="24630"/>
                      <a:pt x="1462" y="38396"/>
                      <a:pt x="13019" y="43817"/>
                    </a:cubicBezTo>
                    <a:cubicBezTo>
                      <a:pt x="24577" y="49238"/>
                      <a:pt x="38339" y="44273"/>
                      <a:pt x="43775" y="32724"/>
                    </a:cubicBezTo>
                    <a:cubicBezTo>
                      <a:pt x="49212" y="21170"/>
                      <a:pt x="44232" y="7404"/>
                      <a:pt x="32674" y="1972"/>
                    </a:cubicBezTo>
                    <a:cubicBezTo>
                      <a:pt x="32674" y="1972"/>
                      <a:pt x="32674" y="1968"/>
                      <a:pt x="32674" y="196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4" name="Freeform: Shape 16">
                <a:extLst>
                  <a:ext uri="{FF2B5EF4-FFF2-40B4-BE49-F238E27FC236}">
                    <a16:creationId xmlns:a16="http://schemas.microsoft.com/office/drawing/2014/main" id="{FB0A52F4-2FE0-E839-7A86-744A8102162F}"/>
                  </a:ext>
                </a:extLst>
              </p:cNvPr>
              <p:cNvSpPr/>
              <p:nvPr/>
            </p:nvSpPr>
            <p:spPr>
              <a:xfrm>
                <a:off x="6364928" y="3276137"/>
                <a:ext cx="45818" cy="46157"/>
              </a:xfrm>
              <a:custGeom>
                <a:avLst/>
                <a:gdLst>
                  <a:gd name="connsiteX0" fmla="*/ 27987 w 45818"/>
                  <a:gd name="connsiteY0" fmla="*/ 348 h 46157"/>
                  <a:gd name="connsiteX1" fmla="*/ 311 w 45818"/>
                  <a:gd name="connsiteY1" fmla="*/ 17828 h 46157"/>
                  <a:gd name="connsiteX2" fmla="*/ 16316 w 45818"/>
                  <a:gd name="connsiteY2" fmla="*/ 45132 h 46157"/>
                  <a:gd name="connsiteX3" fmla="*/ 22209 w 45818"/>
                  <a:gd name="connsiteY3" fmla="*/ 45930 h 46157"/>
                  <a:gd name="connsiteX4" fmla="*/ 45552 w 45818"/>
                  <a:gd name="connsiteY4" fmla="*/ 22972 h 46157"/>
                  <a:gd name="connsiteX5" fmla="*/ 27987 w 45818"/>
                  <a:gd name="connsiteY5" fmla="*/ 310 h 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18" h="46157">
                    <a:moveTo>
                      <a:pt x="27987" y="348"/>
                    </a:moveTo>
                    <a:cubicBezTo>
                      <a:pt x="15518" y="-2469"/>
                      <a:pt x="3125" y="5359"/>
                      <a:pt x="311" y="17828"/>
                    </a:cubicBezTo>
                    <a:cubicBezTo>
                      <a:pt x="-2388" y="29728"/>
                      <a:pt x="4607" y="41673"/>
                      <a:pt x="16316" y="45132"/>
                    </a:cubicBezTo>
                    <a:cubicBezTo>
                      <a:pt x="18217" y="45676"/>
                      <a:pt x="20232" y="45942"/>
                      <a:pt x="22209" y="45930"/>
                    </a:cubicBezTo>
                    <a:cubicBezTo>
                      <a:pt x="34983" y="46037"/>
                      <a:pt x="45438" y="35761"/>
                      <a:pt x="45552" y="22972"/>
                    </a:cubicBezTo>
                    <a:cubicBezTo>
                      <a:pt x="45627" y="12267"/>
                      <a:pt x="38366" y="2892"/>
                      <a:pt x="27987" y="31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5" name="Freeform: Shape 17">
                <a:extLst>
                  <a:ext uri="{FF2B5EF4-FFF2-40B4-BE49-F238E27FC236}">
                    <a16:creationId xmlns:a16="http://schemas.microsoft.com/office/drawing/2014/main" id="{A3ABBC91-8EEC-2A2C-AEFE-9FAD71E81BB7}"/>
                  </a:ext>
                </a:extLst>
              </p:cNvPr>
              <p:cNvSpPr/>
              <p:nvPr/>
            </p:nvSpPr>
            <p:spPr>
              <a:xfrm>
                <a:off x="6225516" y="3246816"/>
                <a:ext cx="46509" cy="46168"/>
              </a:xfrm>
              <a:custGeom>
                <a:avLst/>
                <a:gdLst>
                  <a:gd name="connsiteX0" fmla="*/ 26661 w 46509"/>
                  <a:gd name="connsiteY0" fmla="*/ 92 h 46168"/>
                  <a:gd name="connsiteX1" fmla="*/ 49 w 46509"/>
                  <a:gd name="connsiteY1" fmla="*/ 19101 h 46168"/>
                  <a:gd name="connsiteX2" fmla="*/ 19058 w 46509"/>
                  <a:gd name="connsiteY2" fmla="*/ 45713 h 46168"/>
                  <a:gd name="connsiteX3" fmla="*/ 22859 w 46509"/>
                  <a:gd name="connsiteY3" fmla="*/ 45941 h 46168"/>
                  <a:gd name="connsiteX4" fmla="*/ 46239 w 46509"/>
                  <a:gd name="connsiteY4" fmla="*/ 23187 h 46168"/>
                  <a:gd name="connsiteX5" fmla="*/ 26661 w 46509"/>
                  <a:gd name="connsiteY5" fmla="*/ 54 h 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09" h="46168">
                    <a:moveTo>
                      <a:pt x="26661" y="92"/>
                    </a:moveTo>
                    <a:cubicBezTo>
                      <a:pt x="14077" y="-2006"/>
                      <a:pt x="2140" y="6502"/>
                      <a:pt x="49" y="19101"/>
                    </a:cubicBezTo>
                    <a:cubicBezTo>
                      <a:pt x="-2042" y="31700"/>
                      <a:pt x="6474" y="43614"/>
                      <a:pt x="19058" y="45713"/>
                    </a:cubicBezTo>
                    <a:cubicBezTo>
                      <a:pt x="20350" y="45713"/>
                      <a:pt x="21605" y="45941"/>
                      <a:pt x="22859" y="45941"/>
                    </a:cubicBezTo>
                    <a:cubicBezTo>
                      <a:pt x="35595" y="46119"/>
                      <a:pt x="46088" y="35931"/>
                      <a:pt x="46239" y="23187"/>
                    </a:cubicBezTo>
                    <a:cubicBezTo>
                      <a:pt x="46430" y="11668"/>
                      <a:pt x="38066" y="1792"/>
                      <a:pt x="26661" y="5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6" name="Freeform: Shape 18">
                <a:extLst>
                  <a:ext uri="{FF2B5EF4-FFF2-40B4-BE49-F238E27FC236}">
                    <a16:creationId xmlns:a16="http://schemas.microsoft.com/office/drawing/2014/main" id="{80A3792B-052E-784B-3F88-A335537FBB30}"/>
                  </a:ext>
                </a:extLst>
              </p:cNvPr>
              <p:cNvSpPr/>
              <p:nvPr/>
            </p:nvSpPr>
            <p:spPr>
              <a:xfrm>
                <a:off x="5362409" y="6181381"/>
                <a:ext cx="46285" cy="46323"/>
              </a:xfrm>
              <a:custGeom>
                <a:avLst/>
                <a:gdLst>
                  <a:gd name="connsiteX0" fmla="*/ 32067 w 46285"/>
                  <a:gd name="connsiteY0" fmla="*/ 1694 h 46323"/>
                  <a:gd name="connsiteX1" fmla="*/ 1653 w 46285"/>
                  <a:gd name="connsiteY1" fmla="*/ 13707 h 46323"/>
                  <a:gd name="connsiteX2" fmla="*/ 13666 w 46285"/>
                  <a:gd name="connsiteY2" fmla="*/ 44121 h 46323"/>
                  <a:gd name="connsiteX3" fmla="*/ 22943 w 46285"/>
                  <a:gd name="connsiteY3" fmla="*/ 46098 h 46323"/>
                  <a:gd name="connsiteX4" fmla="*/ 46019 w 46285"/>
                  <a:gd name="connsiteY4" fmla="*/ 22869 h 46323"/>
                  <a:gd name="connsiteX5" fmla="*/ 32067 w 46285"/>
                  <a:gd name="connsiteY5" fmla="*/ 1694 h 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85" h="46323">
                    <a:moveTo>
                      <a:pt x="32067" y="1694"/>
                    </a:moveTo>
                    <a:cubicBezTo>
                      <a:pt x="20357" y="-3401"/>
                      <a:pt x="6747" y="1998"/>
                      <a:pt x="1653" y="13707"/>
                    </a:cubicBezTo>
                    <a:cubicBezTo>
                      <a:pt x="-3441" y="25417"/>
                      <a:pt x="1957" y="39027"/>
                      <a:pt x="13666" y="44121"/>
                    </a:cubicBezTo>
                    <a:cubicBezTo>
                      <a:pt x="16594" y="45414"/>
                      <a:pt x="19749" y="46060"/>
                      <a:pt x="22943" y="46098"/>
                    </a:cubicBezTo>
                    <a:cubicBezTo>
                      <a:pt x="35716" y="46060"/>
                      <a:pt x="46057" y="35681"/>
                      <a:pt x="46019" y="22869"/>
                    </a:cubicBezTo>
                    <a:cubicBezTo>
                      <a:pt x="46019" y="13669"/>
                      <a:pt x="40506" y="5344"/>
                      <a:pt x="32067" y="169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7" name="Freeform: Shape 19">
                <a:extLst>
                  <a:ext uri="{FF2B5EF4-FFF2-40B4-BE49-F238E27FC236}">
                    <a16:creationId xmlns:a16="http://schemas.microsoft.com/office/drawing/2014/main" id="{19192028-F113-1417-30DA-B5089EA733E3}"/>
                  </a:ext>
                </a:extLst>
              </p:cNvPr>
              <p:cNvSpPr/>
              <p:nvPr/>
            </p:nvSpPr>
            <p:spPr>
              <a:xfrm>
                <a:off x="5627386" y="6268653"/>
                <a:ext cx="46895" cy="46489"/>
              </a:xfrm>
              <a:custGeom>
                <a:avLst/>
                <a:gdLst>
                  <a:gd name="connsiteX0" fmla="*/ 28837 w 46895"/>
                  <a:gd name="connsiteY0" fmla="*/ 568 h 46489"/>
                  <a:gd name="connsiteX1" fmla="*/ 28837 w 46895"/>
                  <a:gd name="connsiteY1" fmla="*/ 568 h 46489"/>
                  <a:gd name="connsiteX2" fmla="*/ 514 w 46895"/>
                  <a:gd name="connsiteY2" fmla="*/ 16915 h 46489"/>
                  <a:gd name="connsiteX3" fmla="*/ 16899 w 46895"/>
                  <a:gd name="connsiteY3" fmla="*/ 45238 h 46489"/>
                  <a:gd name="connsiteX4" fmla="*/ 18420 w 46895"/>
                  <a:gd name="connsiteY4" fmla="*/ 45580 h 46489"/>
                  <a:gd name="connsiteX5" fmla="*/ 23628 w 46895"/>
                  <a:gd name="connsiteY5" fmla="*/ 46264 h 46489"/>
                  <a:gd name="connsiteX6" fmla="*/ 46628 w 46895"/>
                  <a:gd name="connsiteY6" fmla="*/ 22808 h 46489"/>
                  <a:gd name="connsiteX7" fmla="*/ 28837 w 46895"/>
                  <a:gd name="connsiteY7" fmla="*/ 454 h 4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5" h="46489">
                    <a:moveTo>
                      <a:pt x="28837" y="568"/>
                    </a:moveTo>
                    <a:lnTo>
                      <a:pt x="28837" y="568"/>
                    </a:lnTo>
                    <a:cubicBezTo>
                      <a:pt x="16519" y="-2740"/>
                      <a:pt x="3821" y="4598"/>
                      <a:pt x="514" y="16915"/>
                    </a:cubicBezTo>
                    <a:cubicBezTo>
                      <a:pt x="-2756" y="29233"/>
                      <a:pt x="4544" y="41930"/>
                      <a:pt x="16899" y="45238"/>
                    </a:cubicBezTo>
                    <a:cubicBezTo>
                      <a:pt x="17393" y="45352"/>
                      <a:pt x="17888" y="45466"/>
                      <a:pt x="18420" y="45580"/>
                    </a:cubicBezTo>
                    <a:cubicBezTo>
                      <a:pt x="20131" y="46036"/>
                      <a:pt x="21879" y="46264"/>
                      <a:pt x="23628" y="46264"/>
                    </a:cubicBezTo>
                    <a:cubicBezTo>
                      <a:pt x="36440" y="46150"/>
                      <a:pt x="46742" y="35620"/>
                      <a:pt x="46628" y="22808"/>
                    </a:cubicBezTo>
                    <a:cubicBezTo>
                      <a:pt x="46515" y="12163"/>
                      <a:pt x="39177" y="2963"/>
                      <a:pt x="28837" y="45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8" name="Freeform: Shape 20">
                <a:extLst>
                  <a:ext uri="{FF2B5EF4-FFF2-40B4-BE49-F238E27FC236}">
                    <a16:creationId xmlns:a16="http://schemas.microsoft.com/office/drawing/2014/main" id="{EB3DE0C7-EB8B-FE2A-D627-6BC4F3A17FED}"/>
                  </a:ext>
                </a:extLst>
              </p:cNvPr>
              <p:cNvSpPr/>
              <p:nvPr/>
            </p:nvSpPr>
            <p:spPr>
              <a:xfrm>
                <a:off x="5117017" y="6047010"/>
                <a:ext cx="46391" cy="46304"/>
              </a:xfrm>
              <a:custGeom>
                <a:avLst/>
                <a:gdLst>
                  <a:gd name="connsiteX0" fmla="*/ 35822 w 46391"/>
                  <a:gd name="connsiteY0" fmla="*/ 3727 h 46304"/>
                  <a:gd name="connsiteX1" fmla="*/ 3698 w 46391"/>
                  <a:gd name="connsiteY1" fmla="*/ 10000 h 46304"/>
                  <a:gd name="connsiteX2" fmla="*/ 9933 w 46391"/>
                  <a:gd name="connsiteY2" fmla="*/ 42124 h 46304"/>
                  <a:gd name="connsiteX3" fmla="*/ 22859 w 46391"/>
                  <a:gd name="connsiteY3" fmla="*/ 46078 h 46304"/>
                  <a:gd name="connsiteX4" fmla="*/ 46125 w 46391"/>
                  <a:gd name="connsiteY4" fmla="*/ 23116 h 46304"/>
                  <a:gd name="connsiteX5" fmla="*/ 35822 w 46391"/>
                  <a:gd name="connsiteY5" fmla="*/ 3727 h 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91" h="46304">
                    <a:moveTo>
                      <a:pt x="35822" y="3727"/>
                    </a:moveTo>
                    <a:cubicBezTo>
                      <a:pt x="25216" y="-3420"/>
                      <a:pt x="10846" y="-607"/>
                      <a:pt x="3698" y="10000"/>
                    </a:cubicBezTo>
                    <a:cubicBezTo>
                      <a:pt x="-3449" y="20607"/>
                      <a:pt x="-674" y="34977"/>
                      <a:pt x="9933" y="42124"/>
                    </a:cubicBezTo>
                    <a:cubicBezTo>
                      <a:pt x="13772" y="44710"/>
                      <a:pt x="18259" y="46078"/>
                      <a:pt x="22859" y="46078"/>
                    </a:cubicBezTo>
                    <a:cubicBezTo>
                      <a:pt x="35632" y="46154"/>
                      <a:pt x="46049" y="35889"/>
                      <a:pt x="46125" y="23116"/>
                    </a:cubicBezTo>
                    <a:cubicBezTo>
                      <a:pt x="46163" y="15323"/>
                      <a:pt x="42285" y="8061"/>
                      <a:pt x="35822" y="3727"/>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39" name="Freeform: Shape 21">
                <a:extLst>
                  <a:ext uri="{FF2B5EF4-FFF2-40B4-BE49-F238E27FC236}">
                    <a16:creationId xmlns:a16="http://schemas.microsoft.com/office/drawing/2014/main" id="{77493501-7029-9F56-F054-BF775E1E505C}"/>
                  </a:ext>
                </a:extLst>
              </p:cNvPr>
              <p:cNvSpPr/>
              <p:nvPr/>
            </p:nvSpPr>
            <p:spPr>
              <a:xfrm>
                <a:off x="5236278" y="6119714"/>
                <a:ext cx="46695" cy="46404"/>
              </a:xfrm>
              <a:custGeom>
                <a:avLst/>
                <a:gdLst>
                  <a:gd name="connsiteX0" fmla="*/ 34414 w 46695"/>
                  <a:gd name="connsiteY0" fmla="*/ 2838 h 46404"/>
                  <a:gd name="connsiteX1" fmla="*/ 2822 w 46695"/>
                  <a:gd name="connsiteY1" fmla="*/ 11392 h 46404"/>
                  <a:gd name="connsiteX2" fmla="*/ 11376 w 46695"/>
                  <a:gd name="connsiteY2" fmla="*/ 43022 h 46404"/>
                  <a:gd name="connsiteX3" fmla="*/ 12098 w 46695"/>
                  <a:gd name="connsiteY3" fmla="*/ 43402 h 46404"/>
                  <a:gd name="connsiteX4" fmla="*/ 12098 w 46695"/>
                  <a:gd name="connsiteY4" fmla="*/ 43402 h 46404"/>
                  <a:gd name="connsiteX5" fmla="*/ 23085 w 46695"/>
                  <a:gd name="connsiteY5" fmla="*/ 46177 h 46404"/>
                  <a:gd name="connsiteX6" fmla="*/ 46428 w 46695"/>
                  <a:gd name="connsiteY6" fmla="*/ 23291 h 46404"/>
                  <a:gd name="connsiteX7" fmla="*/ 34490 w 46695"/>
                  <a:gd name="connsiteY7" fmla="*/ 2838 h 4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95" h="46404">
                    <a:moveTo>
                      <a:pt x="34414" y="2838"/>
                    </a:moveTo>
                    <a:cubicBezTo>
                      <a:pt x="23313" y="-3511"/>
                      <a:pt x="9171" y="329"/>
                      <a:pt x="2822" y="11392"/>
                    </a:cubicBezTo>
                    <a:cubicBezTo>
                      <a:pt x="-3565" y="22493"/>
                      <a:pt x="275" y="36635"/>
                      <a:pt x="11376" y="43022"/>
                    </a:cubicBezTo>
                    <a:cubicBezTo>
                      <a:pt x="11604" y="43136"/>
                      <a:pt x="11870" y="43288"/>
                      <a:pt x="12098" y="43402"/>
                    </a:cubicBezTo>
                    <a:lnTo>
                      <a:pt x="12098" y="43402"/>
                    </a:lnTo>
                    <a:cubicBezTo>
                      <a:pt x="15482" y="45227"/>
                      <a:pt x="19245" y="46177"/>
                      <a:pt x="23085" y="46177"/>
                    </a:cubicBezTo>
                    <a:cubicBezTo>
                      <a:pt x="35859" y="46292"/>
                      <a:pt x="46314" y="36065"/>
                      <a:pt x="46428" y="23291"/>
                    </a:cubicBezTo>
                    <a:cubicBezTo>
                      <a:pt x="46504" y="14775"/>
                      <a:pt x="41903" y="6944"/>
                      <a:pt x="34490" y="283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0" name="Freeform: Shape 22">
                <a:extLst>
                  <a:ext uri="{FF2B5EF4-FFF2-40B4-BE49-F238E27FC236}">
                    <a16:creationId xmlns:a16="http://schemas.microsoft.com/office/drawing/2014/main" id="{03FB8A17-706D-B16E-7E9F-F006E2B6DFF8}"/>
                  </a:ext>
                </a:extLst>
              </p:cNvPr>
              <p:cNvSpPr/>
              <p:nvPr/>
            </p:nvSpPr>
            <p:spPr>
              <a:xfrm>
                <a:off x="5493274" y="6231251"/>
                <a:ext cx="46161" cy="46293"/>
              </a:xfrm>
              <a:custGeom>
                <a:avLst/>
                <a:gdLst>
                  <a:gd name="connsiteX0" fmla="*/ 30041 w 46161"/>
                  <a:gd name="connsiteY0" fmla="*/ 942 h 46293"/>
                  <a:gd name="connsiteX1" fmla="*/ 882 w 46161"/>
                  <a:gd name="connsiteY1" fmla="*/ 15616 h 46293"/>
                  <a:gd name="connsiteX2" fmla="*/ 15595 w 46161"/>
                  <a:gd name="connsiteY2" fmla="*/ 44775 h 46293"/>
                  <a:gd name="connsiteX3" fmla="*/ 22856 w 46161"/>
                  <a:gd name="connsiteY3" fmla="*/ 46068 h 46293"/>
                  <a:gd name="connsiteX4" fmla="*/ 45894 w 46161"/>
                  <a:gd name="connsiteY4" fmla="*/ 22801 h 46293"/>
                  <a:gd name="connsiteX5" fmla="*/ 30041 w 46161"/>
                  <a:gd name="connsiteY5" fmla="*/ 942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1" h="46293">
                    <a:moveTo>
                      <a:pt x="30041" y="942"/>
                    </a:moveTo>
                    <a:cubicBezTo>
                      <a:pt x="17952" y="-3050"/>
                      <a:pt x="4874" y="3527"/>
                      <a:pt x="882" y="15616"/>
                    </a:cubicBezTo>
                    <a:cubicBezTo>
                      <a:pt x="-3071" y="27744"/>
                      <a:pt x="3505" y="40783"/>
                      <a:pt x="15595" y="44775"/>
                    </a:cubicBezTo>
                    <a:cubicBezTo>
                      <a:pt x="17914" y="45612"/>
                      <a:pt x="20385" y="46030"/>
                      <a:pt x="22856" y="46068"/>
                    </a:cubicBezTo>
                    <a:cubicBezTo>
                      <a:pt x="35630" y="45992"/>
                      <a:pt x="45971" y="35613"/>
                      <a:pt x="45894" y="22801"/>
                    </a:cubicBezTo>
                    <a:cubicBezTo>
                      <a:pt x="45856" y="12879"/>
                      <a:pt x="39470" y="4059"/>
                      <a:pt x="30041" y="942"/>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1" name="Freeform: Shape 23">
                <a:extLst>
                  <a:ext uri="{FF2B5EF4-FFF2-40B4-BE49-F238E27FC236}">
                    <a16:creationId xmlns:a16="http://schemas.microsoft.com/office/drawing/2014/main" id="{1F583D93-3DC2-3764-6A21-24CB90BD01B7}"/>
                  </a:ext>
                </a:extLst>
              </p:cNvPr>
              <p:cNvSpPr/>
              <p:nvPr/>
            </p:nvSpPr>
            <p:spPr>
              <a:xfrm>
                <a:off x="4577663" y="5416167"/>
                <a:ext cx="46227" cy="46251"/>
              </a:xfrm>
              <a:custGeom>
                <a:avLst/>
                <a:gdLst>
                  <a:gd name="connsiteX0" fmla="*/ 13133 w 46227"/>
                  <a:gd name="connsiteY0" fmla="*/ 1930 h 46251"/>
                  <a:gd name="connsiteX1" fmla="*/ 1881 w 46227"/>
                  <a:gd name="connsiteY1" fmla="*/ 32610 h 46251"/>
                  <a:gd name="connsiteX2" fmla="*/ 32560 w 46227"/>
                  <a:gd name="connsiteY2" fmla="*/ 43862 h 46251"/>
                  <a:gd name="connsiteX3" fmla="*/ 43889 w 46227"/>
                  <a:gd name="connsiteY3" fmla="*/ 13335 h 46251"/>
                  <a:gd name="connsiteX4" fmla="*/ 13286 w 46227"/>
                  <a:gd name="connsiteY4" fmla="*/ 1854 h 46251"/>
                  <a:gd name="connsiteX5" fmla="*/ 13133 w 46227"/>
                  <a:gd name="connsiteY5" fmla="*/ 1930 h 4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7" h="46251">
                    <a:moveTo>
                      <a:pt x="13133" y="1930"/>
                    </a:moveTo>
                    <a:cubicBezTo>
                      <a:pt x="1538" y="7290"/>
                      <a:pt x="-3480" y="21052"/>
                      <a:pt x="1881" y="32610"/>
                    </a:cubicBezTo>
                    <a:cubicBezTo>
                      <a:pt x="7241" y="44204"/>
                      <a:pt x="20965" y="49261"/>
                      <a:pt x="32560" y="43862"/>
                    </a:cubicBezTo>
                    <a:cubicBezTo>
                      <a:pt x="44079" y="38540"/>
                      <a:pt x="49136" y="24892"/>
                      <a:pt x="43889" y="13335"/>
                    </a:cubicBezTo>
                    <a:cubicBezTo>
                      <a:pt x="38605" y="1702"/>
                      <a:pt x="24919" y="-3431"/>
                      <a:pt x="13286" y="1854"/>
                    </a:cubicBezTo>
                    <a:cubicBezTo>
                      <a:pt x="13248" y="1891"/>
                      <a:pt x="13171" y="1891"/>
                      <a:pt x="13133" y="193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2" name="Freeform: Shape 24">
                <a:extLst>
                  <a:ext uri="{FF2B5EF4-FFF2-40B4-BE49-F238E27FC236}">
                    <a16:creationId xmlns:a16="http://schemas.microsoft.com/office/drawing/2014/main" id="{B4EBAF2A-A2AC-62BD-66CF-C705B729DC2D}"/>
                  </a:ext>
                </a:extLst>
              </p:cNvPr>
              <p:cNvSpPr/>
              <p:nvPr/>
            </p:nvSpPr>
            <p:spPr>
              <a:xfrm>
                <a:off x="4454838" y="5015685"/>
                <a:ext cx="46301" cy="46303"/>
              </a:xfrm>
              <a:custGeom>
                <a:avLst/>
                <a:gdLst>
                  <a:gd name="connsiteX0" fmla="*/ 45744 w 46301"/>
                  <a:gd name="connsiteY0" fmla="*/ 19238 h 46303"/>
                  <a:gd name="connsiteX1" fmla="*/ 19201 w 46301"/>
                  <a:gd name="connsiteY1" fmla="*/ 77 h 46303"/>
                  <a:gd name="connsiteX2" fmla="*/ 33 w 46301"/>
                  <a:gd name="connsiteY2" fmla="*/ 26613 h 46303"/>
                  <a:gd name="connsiteX3" fmla="*/ 22934 w 46301"/>
                  <a:gd name="connsiteY3" fmla="*/ 46078 h 46303"/>
                  <a:gd name="connsiteX4" fmla="*/ 26736 w 46301"/>
                  <a:gd name="connsiteY4" fmla="*/ 45736 h 46303"/>
                  <a:gd name="connsiteX5" fmla="*/ 45744 w 46301"/>
                  <a:gd name="connsiteY5" fmla="*/ 19238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1" h="46303">
                    <a:moveTo>
                      <a:pt x="45744" y="19238"/>
                    </a:moveTo>
                    <a:cubicBezTo>
                      <a:pt x="43707" y="6616"/>
                      <a:pt x="31823" y="-1976"/>
                      <a:pt x="19201" y="77"/>
                    </a:cubicBezTo>
                    <a:cubicBezTo>
                      <a:pt x="6576" y="2093"/>
                      <a:pt x="-2005" y="13992"/>
                      <a:pt x="33" y="26613"/>
                    </a:cubicBezTo>
                    <a:cubicBezTo>
                      <a:pt x="1842" y="37867"/>
                      <a:pt x="11552" y="46116"/>
                      <a:pt x="22934" y="46078"/>
                    </a:cubicBezTo>
                    <a:cubicBezTo>
                      <a:pt x="24208" y="46078"/>
                      <a:pt x="25481" y="45964"/>
                      <a:pt x="26736" y="45736"/>
                    </a:cubicBezTo>
                    <a:cubicBezTo>
                      <a:pt x="39262" y="43607"/>
                      <a:pt x="47736" y="31784"/>
                      <a:pt x="45744" y="1923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3" name="Freeform: Shape 25">
                <a:extLst>
                  <a:ext uri="{FF2B5EF4-FFF2-40B4-BE49-F238E27FC236}">
                    <a16:creationId xmlns:a16="http://schemas.microsoft.com/office/drawing/2014/main" id="{76F6CA81-CC1C-23A0-2FC3-291123216D5E}"/>
                  </a:ext>
                </a:extLst>
              </p:cNvPr>
              <p:cNvSpPr/>
              <p:nvPr/>
            </p:nvSpPr>
            <p:spPr>
              <a:xfrm>
                <a:off x="4483469" y="5152734"/>
                <a:ext cx="46303" cy="46306"/>
              </a:xfrm>
              <a:custGeom>
                <a:avLst/>
                <a:gdLst>
                  <a:gd name="connsiteX0" fmla="*/ 45322 w 46303"/>
                  <a:gd name="connsiteY0" fmla="*/ 17188 h 46306"/>
                  <a:gd name="connsiteX1" fmla="*/ 17151 w 46303"/>
                  <a:gd name="connsiteY1" fmla="*/ 498 h 46306"/>
                  <a:gd name="connsiteX2" fmla="*/ 462 w 46303"/>
                  <a:gd name="connsiteY2" fmla="*/ 28669 h 46306"/>
                  <a:gd name="connsiteX3" fmla="*/ 22892 w 46303"/>
                  <a:gd name="connsiteY3" fmla="*/ 46081 h 46306"/>
                  <a:gd name="connsiteX4" fmla="*/ 28670 w 46303"/>
                  <a:gd name="connsiteY4" fmla="*/ 45396 h 46306"/>
                  <a:gd name="connsiteX5" fmla="*/ 45322 w 46303"/>
                  <a:gd name="connsiteY5" fmla="*/ 17188 h 4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3" h="46306">
                    <a:moveTo>
                      <a:pt x="45322" y="17188"/>
                    </a:moveTo>
                    <a:cubicBezTo>
                      <a:pt x="42151" y="4794"/>
                      <a:pt x="29541" y="-2657"/>
                      <a:pt x="17151" y="498"/>
                    </a:cubicBezTo>
                    <a:cubicBezTo>
                      <a:pt x="4765" y="3654"/>
                      <a:pt x="-2709" y="16275"/>
                      <a:pt x="462" y="28669"/>
                    </a:cubicBezTo>
                    <a:cubicBezTo>
                      <a:pt x="3085" y="38933"/>
                      <a:pt x="12316" y="46081"/>
                      <a:pt x="22892" y="46081"/>
                    </a:cubicBezTo>
                    <a:cubicBezTo>
                      <a:pt x="24838" y="46081"/>
                      <a:pt x="26777" y="45852"/>
                      <a:pt x="28670" y="45396"/>
                    </a:cubicBezTo>
                    <a:cubicBezTo>
                      <a:pt x="41022" y="42165"/>
                      <a:pt x="48451" y="29581"/>
                      <a:pt x="45322" y="1718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4" name="Freeform: Shape 26">
                <a:extLst>
                  <a:ext uri="{FF2B5EF4-FFF2-40B4-BE49-F238E27FC236}">
                    <a16:creationId xmlns:a16="http://schemas.microsoft.com/office/drawing/2014/main" id="{2FF2535E-0524-926F-818A-F3DF91D553A9}"/>
                  </a:ext>
                </a:extLst>
              </p:cNvPr>
              <p:cNvSpPr/>
              <p:nvPr/>
            </p:nvSpPr>
            <p:spPr>
              <a:xfrm>
                <a:off x="5004644" y="5963784"/>
                <a:ext cx="46213" cy="46240"/>
              </a:xfrm>
              <a:custGeom>
                <a:avLst/>
                <a:gdLst>
                  <a:gd name="connsiteX0" fmla="*/ 37415 w 46213"/>
                  <a:gd name="connsiteY0" fmla="*/ 4951 h 46240"/>
                  <a:gd name="connsiteX1" fmla="*/ 4910 w 46213"/>
                  <a:gd name="connsiteY1" fmla="*/ 8334 h 46240"/>
                  <a:gd name="connsiteX2" fmla="*/ 8293 w 46213"/>
                  <a:gd name="connsiteY2" fmla="*/ 40839 h 46240"/>
                  <a:gd name="connsiteX3" fmla="*/ 40798 w 46213"/>
                  <a:gd name="connsiteY3" fmla="*/ 37455 h 46240"/>
                  <a:gd name="connsiteX4" fmla="*/ 40798 w 46213"/>
                  <a:gd name="connsiteY4" fmla="*/ 37455 h 46240"/>
                  <a:gd name="connsiteX5" fmla="*/ 37415 w 46213"/>
                  <a:gd name="connsiteY5" fmla="*/ 4951 h 4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3" h="46240">
                    <a:moveTo>
                      <a:pt x="37415" y="4951"/>
                    </a:moveTo>
                    <a:cubicBezTo>
                      <a:pt x="27492" y="-3109"/>
                      <a:pt x="12932" y="-1588"/>
                      <a:pt x="4910" y="8334"/>
                    </a:cubicBezTo>
                    <a:cubicBezTo>
                      <a:pt x="-3150" y="18257"/>
                      <a:pt x="-1629" y="32779"/>
                      <a:pt x="8293" y="40839"/>
                    </a:cubicBezTo>
                    <a:cubicBezTo>
                      <a:pt x="18178" y="48898"/>
                      <a:pt x="32739" y="47378"/>
                      <a:pt x="40798" y="37455"/>
                    </a:cubicBezTo>
                    <a:cubicBezTo>
                      <a:pt x="40798" y="37455"/>
                      <a:pt x="40798" y="37455"/>
                      <a:pt x="40798" y="37455"/>
                    </a:cubicBezTo>
                    <a:cubicBezTo>
                      <a:pt x="48820" y="27533"/>
                      <a:pt x="47299" y="13011"/>
                      <a:pt x="37415" y="4951"/>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5" name="Freeform: Shape 27">
                <a:extLst>
                  <a:ext uri="{FF2B5EF4-FFF2-40B4-BE49-F238E27FC236}">
                    <a16:creationId xmlns:a16="http://schemas.microsoft.com/office/drawing/2014/main" id="{734BEE1E-CBC9-095E-97AE-357E7B3D3D79}"/>
                  </a:ext>
                </a:extLst>
              </p:cNvPr>
              <p:cNvSpPr/>
              <p:nvPr/>
            </p:nvSpPr>
            <p:spPr>
              <a:xfrm>
                <a:off x="5765796" y="6294099"/>
                <a:ext cx="46373" cy="46259"/>
              </a:xfrm>
              <a:custGeom>
                <a:avLst/>
                <a:gdLst>
                  <a:gd name="connsiteX0" fmla="*/ 25958 w 46373"/>
                  <a:gd name="connsiteY0" fmla="*/ -14 h 46259"/>
                  <a:gd name="connsiteX1" fmla="*/ -46 w 46373"/>
                  <a:gd name="connsiteY1" fmla="*/ 19754 h 46259"/>
                  <a:gd name="connsiteX2" fmla="*/ 19723 w 46373"/>
                  <a:gd name="connsiteY2" fmla="*/ 45796 h 46259"/>
                  <a:gd name="connsiteX3" fmla="*/ 22840 w 46373"/>
                  <a:gd name="connsiteY3" fmla="*/ 46024 h 46259"/>
                  <a:gd name="connsiteX4" fmla="*/ 46106 w 46373"/>
                  <a:gd name="connsiteY4" fmla="*/ 23062 h 46259"/>
                  <a:gd name="connsiteX5" fmla="*/ 25958 w 46373"/>
                  <a:gd name="connsiteY5" fmla="*/ -14 h 4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73" h="46259">
                    <a:moveTo>
                      <a:pt x="25958" y="-14"/>
                    </a:moveTo>
                    <a:cubicBezTo>
                      <a:pt x="13298" y="-1725"/>
                      <a:pt x="1665" y="7133"/>
                      <a:pt x="-46" y="19754"/>
                    </a:cubicBezTo>
                    <a:cubicBezTo>
                      <a:pt x="-1795" y="32414"/>
                      <a:pt x="7063" y="44085"/>
                      <a:pt x="19723" y="45796"/>
                    </a:cubicBezTo>
                    <a:cubicBezTo>
                      <a:pt x="20749" y="45986"/>
                      <a:pt x="21813" y="46062"/>
                      <a:pt x="22840" y="46024"/>
                    </a:cubicBezTo>
                    <a:cubicBezTo>
                      <a:pt x="35614" y="46100"/>
                      <a:pt x="46030" y="35836"/>
                      <a:pt x="46106" y="23062"/>
                    </a:cubicBezTo>
                    <a:cubicBezTo>
                      <a:pt x="46182" y="11391"/>
                      <a:pt x="37552" y="1468"/>
                      <a:pt x="25958" y="-1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6" name="Freeform: Shape 28">
                <a:extLst>
                  <a:ext uri="{FF2B5EF4-FFF2-40B4-BE49-F238E27FC236}">
                    <a16:creationId xmlns:a16="http://schemas.microsoft.com/office/drawing/2014/main" id="{3917D77B-C48B-4422-6F45-87F187E0F4F7}"/>
                  </a:ext>
                </a:extLst>
              </p:cNvPr>
              <p:cNvSpPr/>
              <p:nvPr/>
            </p:nvSpPr>
            <p:spPr>
              <a:xfrm>
                <a:off x="4524829" y="5287270"/>
                <a:ext cx="45965" cy="45438"/>
              </a:xfrm>
              <a:custGeom>
                <a:avLst/>
                <a:gdLst>
                  <a:gd name="connsiteX0" fmla="*/ 44450 w 45965"/>
                  <a:gd name="connsiteY0" fmla="*/ 14495 h 45438"/>
                  <a:gd name="connsiteX1" fmla="*/ 14455 w 45965"/>
                  <a:gd name="connsiteY1" fmla="*/ 1379 h 45438"/>
                  <a:gd name="connsiteX2" fmla="*/ 845 w 45965"/>
                  <a:gd name="connsiteY2" fmla="*/ 30006 h 45438"/>
                  <a:gd name="connsiteX3" fmla="*/ 845 w 45965"/>
                  <a:gd name="connsiteY3" fmla="*/ 30006 h 45438"/>
                  <a:gd name="connsiteX4" fmla="*/ 22590 w 45965"/>
                  <a:gd name="connsiteY4" fmla="*/ 45213 h 45438"/>
                  <a:gd name="connsiteX5" fmla="*/ 30460 w 45965"/>
                  <a:gd name="connsiteY5" fmla="*/ 43844 h 45438"/>
                  <a:gd name="connsiteX6" fmla="*/ 44336 w 45965"/>
                  <a:gd name="connsiteY6" fmla="*/ 14381 h 45438"/>
                  <a:gd name="connsiteX7" fmla="*/ 44336 w 45965"/>
                  <a:gd name="connsiteY7" fmla="*/ 14343 h 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65" h="45438">
                    <a:moveTo>
                      <a:pt x="44450" y="14495"/>
                    </a:moveTo>
                    <a:cubicBezTo>
                      <a:pt x="39774" y="2596"/>
                      <a:pt x="26354" y="-3297"/>
                      <a:pt x="14455" y="1379"/>
                    </a:cubicBezTo>
                    <a:cubicBezTo>
                      <a:pt x="3069" y="5827"/>
                      <a:pt x="-2889" y="18373"/>
                      <a:pt x="845" y="30006"/>
                    </a:cubicBezTo>
                    <a:lnTo>
                      <a:pt x="845" y="30006"/>
                    </a:lnTo>
                    <a:cubicBezTo>
                      <a:pt x="4171" y="39130"/>
                      <a:pt x="12858" y="45213"/>
                      <a:pt x="22590" y="45213"/>
                    </a:cubicBezTo>
                    <a:cubicBezTo>
                      <a:pt x="25290" y="45213"/>
                      <a:pt x="27951" y="44757"/>
                      <a:pt x="30460" y="43844"/>
                    </a:cubicBezTo>
                    <a:cubicBezTo>
                      <a:pt x="42435" y="39548"/>
                      <a:pt x="48632" y="26356"/>
                      <a:pt x="44336" y="14381"/>
                    </a:cubicBezTo>
                    <a:cubicBezTo>
                      <a:pt x="44336" y="14343"/>
                      <a:pt x="44336" y="14343"/>
                      <a:pt x="44336" y="1434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7" name="Freeform: Shape 29">
                <a:extLst>
                  <a:ext uri="{FF2B5EF4-FFF2-40B4-BE49-F238E27FC236}">
                    <a16:creationId xmlns:a16="http://schemas.microsoft.com/office/drawing/2014/main" id="{5BFB415F-C978-4A32-17D7-55D8BEA4F184}"/>
                  </a:ext>
                </a:extLst>
              </p:cNvPr>
              <p:cNvSpPr/>
              <p:nvPr/>
            </p:nvSpPr>
            <p:spPr>
              <a:xfrm>
                <a:off x="4900034" y="5870662"/>
                <a:ext cx="46297" cy="46254"/>
              </a:xfrm>
              <a:custGeom>
                <a:avLst/>
                <a:gdLst>
                  <a:gd name="connsiteX0" fmla="*/ 6265 w 46297"/>
                  <a:gd name="connsiteY0" fmla="*/ 6719 h 46254"/>
                  <a:gd name="connsiteX1" fmla="*/ 6721 w 46297"/>
                  <a:gd name="connsiteY1" fmla="*/ 39451 h 46254"/>
                  <a:gd name="connsiteX2" fmla="*/ 22803 w 46297"/>
                  <a:gd name="connsiteY2" fmla="*/ 46028 h 46254"/>
                  <a:gd name="connsiteX3" fmla="*/ 46031 w 46297"/>
                  <a:gd name="connsiteY3" fmla="*/ 23104 h 46254"/>
                  <a:gd name="connsiteX4" fmla="*/ 38998 w 46297"/>
                  <a:gd name="connsiteY4" fmla="*/ 6377 h 46254"/>
                  <a:gd name="connsiteX5" fmla="*/ 6265 w 46297"/>
                  <a:gd name="connsiteY5" fmla="*/ 6719 h 4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7" h="46254">
                    <a:moveTo>
                      <a:pt x="6265" y="6719"/>
                    </a:moveTo>
                    <a:cubicBezTo>
                      <a:pt x="-2631" y="15881"/>
                      <a:pt x="-2403" y="30517"/>
                      <a:pt x="6721" y="39451"/>
                    </a:cubicBezTo>
                    <a:cubicBezTo>
                      <a:pt x="11017" y="43671"/>
                      <a:pt x="16796" y="46028"/>
                      <a:pt x="22803" y="46028"/>
                    </a:cubicBezTo>
                    <a:cubicBezTo>
                      <a:pt x="35538" y="46104"/>
                      <a:pt x="45955" y="35840"/>
                      <a:pt x="46031" y="23104"/>
                    </a:cubicBezTo>
                    <a:cubicBezTo>
                      <a:pt x="46069" y="16793"/>
                      <a:pt x="43522" y="10748"/>
                      <a:pt x="38998" y="6377"/>
                    </a:cubicBezTo>
                    <a:cubicBezTo>
                      <a:pt x="29836" y="-2558"/>
                      <a:pt x="15237" y="-2406"/>
                      <a:pt x="6265" y="671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8" name="Freeform: Shape 30">
                <a:extLst>
                  <a:ext uri="{FF2B5EF4-FFF2-40B4-BE49-F238E27FC236}">
                    <a16:creationId xmlns:a16="http://schemas.microsoft.com/office/drawing/2014/main" id="{CB8821DD-9D7E-8A2C-121C-5613D2606343}"/>
                  </a:ext>
                </a:extLst>
              </p:cNvPr>
              <p:cNvSpPr/>
              <p:nvPr/>
            </p:nvSpPr>
            <p:spPr>
              <a:xfrm>
                <a:off x="4804339" y="5768988"/>
                <a:ext cx="45909" cy="45701"/>
              </a:xfrm>
              <a:custGeom>
                <a:avLst/>
                <a:gdLst>
                  <a:gd name="connsiteX0" fmla="*/ 7793 w 45909"/>
                  <a:gd name="connsiteY0" fmla="*/ 4758 h 45701"/>
                  <a:gd name="connsiteX1" fmla="*/ 5322 w 45909"/>
                  <a:gd name="connsiteY1" fmla="*/ 37414 h 45701"/>
                  <a:gd name="connsiteX2" fmla="*/ 23000 w 45909"/>
                  <a:gd name="connsiteY2" fmla="*/ 45474 h 45701"/>
                  <a:gd name="connsiteX3" fmla="*/ 38206 w 45909"/>
                  <a:gd name="connsiteY3" fmla="*/ 39924 h 45701"/>
                  <a:gd name="connsiteX4" fmla="*/ 39499 w 45909"/>
                  <a:gd name="connsiteY4" fmla="*/ 7191 h 45701"/>
                  <a:gd name="connsiteX5" fmla="*/ 8135 w 45909"/>
                  <a:gd name="connsiteY5" fmla="*/ 4758 h 4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09" h="45701">
                    <a:moveTo>
                      <a:pt x="7793" y="4758"/>
                    </a:moveTo>
                    <a:cubicBezTo>
                      <a:pt x="-1902" y="13083"/>
                      <a:pt x="-3004" y="27720"/>
                      <a:pt x="5322" y="37414"/>
                    </a:cubicBezTo>
                    <a:cubicBezTo>
                      <a:pt x="9732" y="42547"/>
                      <a:pt x="16194" y="45512"/>
                      <a:pt x="23000" y="45474"/>
                    </a:cubicBezTo>
                    <a:cubicBezTo>
                      <a:pt x="28588" y="45550"/>
                      <a:pt x="33987" y="43573"/>
                      <a:pt x="38206" y="39924"/>
                    </a:cubicBezTo>
                    <a:cubicBezTo>
                      <a:pt x="47597" y="31256"/>
                      <a:pt x="48167" y="16581"/>
                      <a:pt x="39499" y="7191"/>
                    </a:cubicBezTo>
                    <a:cubicBezTo>
                      <a:pt x="31288" y="-1667"/>
                      <a:pt x="17639" y="-2731"/>
                      <a:pt x="8135" y="475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49" name="Freeform: Shape 31">
                <a:extLst>
                  <a:ext uri="{FF2B5EF4-FFF2-40B4-BE49-F238E27FC236}">
                    <a16:creationId xmlns:a16="http://schemas.microsoft.com/office/drawing/2014/main" id="{1CF8B161-A8D9-5563-8BDF-D4F7CF275441}"/>
                  </a:ext>
                </a:extLst>
              </p:cNvPr>
              <p:cNvSpPr/>
              <p:nvPr/>
            </p:nvSpPr>
            <p:spPr>
              <a:xfrm>
                <a:off x="4718192" y="5657348"/>
                <a:ext cx="47394" cy="47014"/>
              </a:xfrm>
              <a:custGeom>
                <a:avLst/>
                <a:gdLst>
                  <a:gd name="connsiteX0" fmla="*/ 9504 w 47394"/>
                  <a:gd name="connsiteY0" fmla="*/ 4780 h 47014"/>
                  <a:gd name="connsiteX1" fmla="*/ 3953 w 47394"/>
                  <a:gd name="connsiteY1" fmla="*/ 36942 h 47014"/>
                  <a:gd name="connsiteX2" fmla="*/ 3953 w 47394"/>
                  <a:gd name="connsiteY2" fmla="*/ 36942 h 47014"/>
                  <a:gd name="connsiteX3" fmla="*/ 22961 w 47394"/>
                  <a:gd name="connsiteY3" fmla="*/ 46789 h 47014"/>
                  <a:gd name="connsiteX4" fmla="*/ 36267 w 47394"/>
                  <a:gd name="connsiteY4" fmla="*/ 42493 h 47014"/>
                  <a:gd name="connsiteX5" fmla="*/ 43605 w 47394"/>
                  <a:gd name="connsiteY5" fmla="*/ 10635 h 47014"/>
                  <a:gd name="connsiteX6" fmla="*/ 11746 w 47394"/>
                  <a:gd name="connsiteY6" fmla="*/ 3297 h 47014"/>
                  <a:gd name="connsiteX7" fmla="*/ 9655 w 47394"/>
                  <a:gd name="connsiteY7" fmla="*/ 4780 h 4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94" h="47014">
                    <a:moveTo>
                      <a:pt x="9504" y="4780"/>
                    </a:moveTo>
                    <a:cubicBezTo>
                      <a:pt x="-913" y="12117"/>
                      <a:pt x="-3384" y="26526"/>
                      <a:pt x="3953" y="36942"/>
                    </a:cubicBezTo>
                    <a:cubicBezTo>
                      <a:pt x="3953" y="36942"/>
                      <a:pt x="3953" y="36942"/>
                      <a:pt x="3953" y="36942"/>
                    </a:cubicBezTo>
                    <a:cubicBezTo>
                      <a:pt x="8325" y="43101"/>
                      <a:pt x="15396" y="46789"/>
                      <a:pt x="22961" y="46789"/>
                    </a:cubicBezTo>
                    <a:cubicBezTo>
                      <a:pt x="27751" y="46789"/>
                      <a:pt x="32389" y="45268"/>
                      <a:pt x="36267" y="42493"/>
                    </a:cubicBezTo>
                    <a:cubicBezTo>
                      <a:pt x="47102" y="35726"/>
                      <a:pt x="50372" y="21470"/>
                      <a:pt x="43605" y="10635"/>
                    </a:cubicBezTo>
                    <a:cubicBezTo>
                      <a:pt x="36838" y="-200"/>
                      <a:pt x="22581" y="-3470"/>
                      <a:pt x="11746" y="3297"/>
                    </a:cubicBezTo>
                    <a:cubicBezTo>
                      <a:pt x="11024" y="3754"/>
                      <a:pt x="10340" y="4248"/>
                      <a:pt x="9655" y="478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0" name="Freeform: Shape 32">
                <a:extLst>
                  <a:ext uri="{FF2B5EF4-FFF2-40B4-BE49-F238E27FC236}">
                    <a16:creationId xmlns:a16="http://schemas.microsoft.com/office/drawing/2014/main" id="{59075D9F-1487-E39E-54C4-47F22CE4CFE5}"/>
                  </a:ext>
                </a:extLst>
              </p:cNvPr>
              <p:cNvSpPr/>
              <p:nvPr/>
            </p:nvSpPr>
            <p:spPr>
              <a:xfrm>
                <a:off x="4642380" y="5540514"/>
                <a:ext cx="45501" cy="45919"/>
              </a:xfrm>
              <a:custGeom>
                <a:avLst/>
                <a:gdLst>
                  <a:gd name="connsiteX0" fmla="*/ 11297 w 45501"/>
                  <a:gd name="connsiteY0" fmla="*/ 2735 h 45919"/>
                  <a:gd name="connsiteX1" fmla="*/ 2781 w 45501"/>
                  <a:gd name="connsiteY1" fmla="*/ 34175 h 45919"/>
                  <a:gd name="connsiteX2" fmla="*/ 2857 w 45501"/>
                  <a:gd name="connsiteY2" fmla="*/ 34289 h 45919"/>
                  <a:gd name="connsiteX3" fmla="*/ 23006 w 45501"/>
                  <a:gd name="connsiteY3" fmla="*/ 45694 h 45919"/>
                  <a:gd name="connsiteX4" fmla="*/ 34412 w 45501"/>
                  <a:gd name="connsiteY4" fmla="*/ 42462 h 45919"/>
                  <a:gd name="connsiteX5" fmla="*/ 41711 w 45501"/>
                  <a:gd name="connsiteY5" fmla="*/ 10604 h 45919"/>
                  <a:gd name="connsiteX6" fmla="*/ 11145 w 45501"/>
                  <a:gd name="connsiteY6" fmla="*/ 2544 h 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01" h="45919">
                    <a:moveTo>
                      <a:pt x="11297" y="2735"/>
                    </a:moveTo>
                    <a:cubicBezTo>
                      <a:pt x="272" y="9084"/>
                      <a:pt x="-3529" y="23150"/>
                      <a:pt x="2781" y="34175"/>
                    </a:cubicBezTo>
                    <a:cubicBezTo>
                      <a:pt x="2819" y="34213"/>
                      <a:pt x="2819" y="34251"/>
                      <a:pt x="2857" y="34289"/>
                    </a:cubicBezTo>
                    <a:cubicBezTo>
                      <a:pt x="7115" y="41360"/>
                      <a:pt x="14757" y="45694"/>
                      <a:pt x="23006" y="45694"/>
                    </a:cubicBezTo>
                    <a:cubicBezTo>
                      <a:pt x="27036" y="45656"/>
                      <a:pt x="30952" y="44515"/>
                      <a:pt x="34412" y="42462"/>
                    </a:cubicBezTo>
                    <a:cubicBezTo>
                      <a:pt x="45208" y="35657"/>
                      <a:pt x="48478" y="21401"/>
                      <a:pt x="41711" y="10604"/>
                    </a:cubicBezTo>
                    <a:cubicBezTo>
                      <a:pt x="35210" y="301"/>
                      <a:pt x="21866" y="-3234"/>
                      <a:pt x="11145" y="254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1" name="Freeform: Shape 33">
                <a:extLst>
                  <a:ext uri="{FF2B5EF4-FFF2-40B4-BE49-F238E27FC236}">
                    <a16:creationId xmlns:a16="http://schemas.microsoft.com/office/drawing/2014/main" id="{B45F3CE0-CA49-2CF9-1C09-52663EA3B74C}"/>
                  </a:ext>
                </a:extLst>
              </p:cNvPr>
              <p:cNvSpPr/>
              <p:nvPr/>
            </p:nvSpPr>
            <p:spPr>
              <a:xfrm>
                <a:off x="7050769" y="5871561"/>
                <a:ext cx="46335" cy="46305"/>
              </a:xfrm>
              <a:custGeom>
                <a:avLst/>
                <a:gdLst>
                  <a:gd name="connsiteX0" fmla="*/ 6721 w 46335"/>
                  <a:gd name="connsiteY0" fmla="*/ 6276 h 46305"/>
                  <a:gd name="connsiteX1" fmla="*/ 6721 w 46335"/>
                  <a:gd name="connsiteY1" fmla="*/ 6276 h 46305"/>
                  <a:gd name="connsiteX2" fmla="*/ 6265 w 46335"/>
                  <a:gd name="connsiteY2" fmla="*/ 39008 h 46305"/>
                  <a:gd name="connsiteX3" fmla="*/ 22803 w 46335"/>
                  <a:gd name="connsiteY3" fmla="*/ 46079 h 46305"/>
                  <a:gd name="connsiteX4" fmla="*/ 46069 w 46335"/>
                  <a:gd name="connsiteY4" fmla="*/ 23041 h 46305"/>
                  <a:gd name="connsiteX5" fmla="*/ 23031 w 46335"/>
                  <a:gd name="connsiteY5" fmla="*/ -225 h 46305"/>
                  <a:gd name="connsiteX6" fmla="*/ 6721 w 46335"/>
                  <a:gd name="connsiteY6" fmla="*/ 6390 h 4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35" h="46305">
                    <a:moveTo>
                      <a:pt x="6721" y="6276"/>
                    </a:moveTo>
                    <a:lnTo>
                      <a:pt x="6721" y="6276"/>
                    </a:lnTo>
                    <a:cubicBezTo>
                      <a:pt x="-2403" y="15209"/>
                      <a:pt x="-2631" y="29846"/>
                      <a:pt x="6265" y="39008"/>
                    </a:cubicBezTo>
                    <a:cubicBezTo>
                      <a:pt x="10561" y="43532"/>
                      <a:pt x="16568" y="46079"/>
                      <a:pt x="22803" y="46079"/>
                    </a:cubicBezTo>
                    <a:cubicBezTo>
                      <a:pt x="35576" y="46155"/>
                      <a:pt x="45993" y="35853"/>
                      <a:pt x="46069" y="23041"/>
                    </a:cubicBezTo>
                    <a:cubicBezTo>
                      <a:pt x="46145" y="10267"/>
                      <a:pt x="35843" y="-150"/>
                      <a:pt x="23031" y="-225"/>
                    </a:cubicBezTo>
                    <a:cubicBezTo>
                      <a:pt x="16948" y="-263"/>
                      <a:pt x="11093" y="2132"/>
                      <a:pt x="6721" y="639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2" name="Freeform: Shape 34">
                <a:extLst>
                  <a:ext uri="{FF2B5EF4-FFF2-40B4-BE49-F238E27FC236}">
                    <a16:creationId xmlns:a16="http://schemas.microsoft.com/office/drawing/2014/main" id="{A3F130DF-2DAC-66DA-BB83-41DE17AA7FEB}"/>
                  </a:ext>
                </a:extLst>
              </p:cNvPr>
              <p:cNvSpPr/>
              <p:nvPr/>
            </p:nvSpPr>
            <p:spPr>
              <a:xfrm>
                <a:off x="6946111" y="5964519"/>
                <a:ext cx="46308" cy="46304"/>
              </a:xfrm>
              <a:custGeom>
                <a:avLst/>
                <a:gdLst>
                  <a:gd name="connsiteX0" fmla="*/ 8316 w 46308"/>
                  <a:gd name="connsiteY0" fmla="*/ 4938 h 46304"/>
                  <a:gd name="connsiteX1" fmla="*/ 4895 w 46308"/>
                  <a:gd name="connsiteY1" fmla="*/ 37519 h 46304"/>
                  <a:gd name="connsiteX2" fmla="*/ 37476 w 46308"/>
                  <a:gd name="connsiteY2" fmla="*/ 40902 h 46304"/>
                  <a:gd name="connsiteX3" fmla="*/ 40897 w 46308"/>
                  <a:gd name="connsiteY3" fmla="*/ 8360 h 46304"/>
                  <a:gd name="connsiteX4" fmla="*/ 40821 w 46308"/>
                  <a:gd name="connsiteY4" fmla="*/ 8283 h 46304"/>
                  <a:gd name="connsiteX5" fmla="*/ 8316 w 46308"/>
                  <a:gd name="connsiteY5" fmla="*/ 4938 h 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8" h="46304">
                    <a:moveTo>
                      <a:pt x="8316" y="4938"/>
                    </a:moveTo>
                    <a:cubicBezTo>
                      <a:pt x="-1606" y="12998"/>
                      <a:pt x="-3165" y="27558"/>
                      <a:pt x="4895" y="37519"/>
                    </a:cubicBezTo>
                    <a:cubicBezTo>
                      <a:pt x="12954" y="47441"/>
                      <a:pt x="27515" y="48962"/>
                      <a:pt x="37476" y="40902"/>
                    </a:cubicBezTo>
                    <a:cubicBezTo>
                      <a:pt x="47398" y="32880"/>
                      <a:pt x="48918" y="18282"/>
                      <a:pt x="40897" y="8360"/>
                    </a:cubicBezTo>
                    <a:cubicBezTo>
                      <a:pt x="40859" y="8322"/>
                      <a:pt x="40859" y="8322"/>
                      <a:pt x="40821" y="8283"/>
                    </a:cubicBezTo>
                    <a:cubicBezTo>
                      <a:pt x="32761" y="-1601"/>
                      <a:pt x="18239" y="-3084"/>
                      <a:pt x="8316" y="493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3" name="Freeform: Shape 35">
                <a:extLst>
                  <a:ext uri="{FF2B5EF4-FFF2-40B4-BE49-F238E27FC236}">
                    <a16:creationId xmlns:a16="http://schemas.microsoft.com/office/drawing/2014/main" id="{076DF83B-2EE8-4574-830F-4D10C6F81F0C}"/>
                  </a:ext>
                </a:extLst>
              </p:cNvPr>
              <p:cNvSpPr/>
              <p:nvPr/>
            </p:nvSpPr>
            <p:spPr>
              <a:xfrm>
                <a:off x="7146581" y="5769350"/>
                <a:ext cx="46313" cy="46252"/>
              </a:xfrm>
              <a:custGeom>
                <a:avLst/>
                <a:gdLst>
                  <a:gd name="connsiteX0" fmla="*/ 37924 w 46313"/>
                  <a:gd name="connsiteY0" fmla="*/ 5346 h 46252"/>
                  <a:gd name="connsiteX1" fmla="*/ 5305 w 46313"/>
                  <a:gd name="connsiteY1" fmla="*/ 7856 h 46252"/>
                  <a:gd name="connsiteX2" fmla="*/ 7815 w 46313"/>
                  <a:gd name="connsiteY2" fmla="*/ 40474 h 46252"/>
                  <a:gd name="connsiteX3" fmla="*/ 23022 w 46313"/>
                  <a:gd name="connsiteY3" fmla="*/ 46024 h 46252"/>
                  <a:gd name="connsiteX4" fmla="*/ 40585 w 46313"/>
                  <a:gd name="connsiteY4" fmla="*/ 37965 h 46252"/>
                  <a:gd name="connsiteX5" fmla="*/ 40585 w 46313"/>
                  <a:gd name="connsiteY5" fmla="*/ 37965 h 46252"/>
                  <a:gd name="connsiteX6" fmla="*/ 37924 w 46313"/>
                  <a:gd name="connsiteY6" fmla="*/ 5346 h 4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13" h="46252">
                    <a:moveTo>
                      <a:pt x="37924" y="5346"/>
                    </a:moveTo>
                    <a:cubicBezTo>
                      <a:pt x="28230" y="-2979"/>
                      <a:pt x="13631" y="-1839"/>
                      <a:pt x="5305" y="7856"/>
                    </a:cubicBezTo>
                    <a:cubicBezTo>
                      <a:pt x="-3020" y="17550"/>
                      <a:pt x="-1880" y="32149"/>
                      <a:pt x="7815" y="40474"/>
                    </a:cubicBezTo>
                    <a:cubicBezTo>
                      <a:pt x="12035" y="44124"/>
                      <a:pt x="17433" y="46100"/>
                      <a:pt x="23022" y="46024"/>
                    </a:cubicBezTo>
                    <a:cubicBezTo>
                      <a:pt x="29751" y="45986"/>
                      <a:pt x="36175" y="43059"/>
                      <a:pt x="40585" y="37965"/>
                    </a:cubicBezTo>
                    <a:lnTo>
                      <a:pt x="40585" y="37965"/>
                    </a:lnTo>
                    <a:cubicBezTo>
                      <a:pt x="48797" y="28195"/>
                      <a:pt x="47618" y="13634"/>
                      <a:pt x="37924" y="5346"/>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4" name="Freeform: Shape 36">
                <a:extLst>
                  <a:ext uri="{FF2B5EF4-FFF2-40B4-BE49-F238E27FC236}">
                    <a16:creationId xmlns:a16="http://schemas.microsoft.com/office/drawing/2014/main" id="{4A85CB0E-8D8C-08ED-1B97-8558F9EEEA70}"/>
                  </a:ext>
                </a:extLst>
              </p:cNvPr>
              <p:cNvSpPr/>
              <p:nvPr/>
            </p:nvSpPr>
            <p:spPr>
              <a:xfrm>
                <a:off x="7231973" y="5658459"/>
                <a:ext cx="47047" cy="46815"/>
              </a:xfrm>
              <a:custGeom>
                <a:avLst/>
                <a:gdLst>
                  <a:gd name="connsiteX0" fmla="*/ 37045 w 47047"/>
                  <a:gd name="connsiteY0" fmla="*/ 4619 h 46815"/>
                  <a:gd name="connsiteX1" fmla="*/ 4578 w 47047"/>
                  <a:gd name="connsiteY1" fmla="*/ 8763 h 46815"/>
                  <a:gd name="connsiteX2" fmla="*/ 8722 w 47047"/>
                  <a:gd name="connsiteY2" fmla="*/ 41230 h 46815"/>
                  <a:gd name="connsiteX3" fmla="*/ 10242 w 47047"/>
                  <a:gd name="connsiteY3" fmla="*/ 42332 h 46815"/>
                  <a:gd name="connsiteX4" fmla="*/ 23510 w 47047"/>
                  <a:gd name="connsiteY4" fmla="*/ 46590 h 46815"/>
                  <a:gd name="connsiteX5" fmla="*/ 42519 w 47047"/>
                  <a:gd name="connsiteY5" fmla="*/ 36858 h 46815"/>
                  <a:gd name="connsiteX6" fmla="*/ 37045 w 47047"/>
                  <a:gd name="connsiteY6" fmla="*/ 4619 h 46815"/>
                  <a:gd name="connsiteX7" fmla="*/ 37045 w 47047"/>
                  <a:gd name="connsiteY7" fmla="*/ 4619 h 4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47" h="46815">
                    <a:moveTo>
                      <a:pt x="37045" y="4619"/>
                    </a:moveTo>
                    <a:cubicBezTo>
                      <a:pt x="26932" y="-3212"/>
                      <a:pt x="12372" y="-1350"/>
                      <a:pt x="4578" y="8763"/>
                    </a:cubicBezTo>
                    <a:cubicBezTo>
                      <a:pt x="-3253" y="18876"/>
                      <a:pt x="-1390" y="33436"/>
                      <a:pt x="8722" y="41230"/>
                    </a:cubicBezTo>
                    <a:cubicBezTo>
                      <a:pt x="9216" y="41610"/>
                      <a:pt x="9710" y="41990"/>
                      <a:pt x="10242" y="42332"/>
                    </a:cubicBezTo>
                    <a:cubicBezTo>
                      <a:pt x="14120" y="45107"/>
                      <a:pt x="18758" y="46590"/>
                      <a:pt x="23510" y="46590"/>
                    </a:cubicBezTo>
                    <a:cubicBezTo>
                      <a:pt x="31038" y="46590"/>
                      <a:pt x="38109" y="42978"/>
                      <a:pt x="42519" y="36858"/>
                    </a:cubicBezTo>
                    <a:cubicBezTo>
                      <a:pt x="49894" y="26441"/>
                      <a:pt x="47461" y="12032"/>
                      <a:pt x="37045" y="4619"/>
                    </a:cubicBezTo>
                    <a:cubicBezTo>
                      <a:pt x="37045" y="4619"/>
                      <a:pt x="37045" y="4619"/>
                      <a:pt x="37045" y="461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5" name="Freeform: Shape 37">
                <a:extLst>
                  <a:ext uri="{FF2B5EF4-FFF2-40B4-BE49-F238E27FC236}">
                    <a16:creationId xmlns:a16="http://schemas.microsoft.com/office/drawing/2014/main" id="{47C9D907-E112-E6F0-2B65-6F65F6F38677}"/>
                  </a:ext>
                </a:extLst>
              </p:cNvPr>
              <p:cNvSpPr/>
              <p:nvPr/>
            </p:nvSpPr>
            <p:spPr>
              <a:xfrm>
                <a:off x="6713723" y="6120027"/>
                <a:ext cx="46969" cy="46622"/>
              </a:xfrm>
              <a:custGeom>
                <a:avLst/>
                <a:gdLst>
                  <a:gd name="connsiteX0" fmla="*/ 11841 w 46969"/>
                  <a:gd name="connsiteY0" fmla="*/ 3019 h 46622"/>
                  <a:gd name="connsiteX1" fmla="*/ 11841 w 46969"/>
                  <a:gd name="connsiteY1" fmla="*/ 3019 h 46622"/>
                  <a:gd name="connsiteX2" fmla="*/ 2527 w 46969"/>
                  <a:gd name="connsiteY2" fmla="*/ 34307 h 46622"/>
                  <a:gd name="connsiteX3" fmla="*/ 22828 w 46969"/>
                  <a:gd name="connsiteY3" fmla="*/ 46396 h 46622"/>
                  <a:gd name="connsiteX4" fmla="*/ 33929 w 46969"/>
                  <a:gd name="connsiteY4" fmla="*/ 43621 h 46622"/>
                  <a:gd name="connsiteX5" fmla="*/ 44232 w 46969"/>
                  <a:gd name="connsiteY5" fmla="*/ 12561 h 46622"/>
                  <a:gd name="connsiteX6" fmla="*/ 13172 w 46969"/>
                  <a:gd name="connsiteY6" fmla="*/ 2221 h 46622"/>
                  <a:gd name="connsiteX7" fmla="*/ 11728 w 46969"/>
                  <a:gd name="connsiteY7" fmla="*/ 3019 h 4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69" h="46622">
                    <a:moveTo>
                      <a:pt x="11841" y="3019"/>
                    </a:moveTo>
                    <a:lnTo>
                      <a:pt x="11841" y="3019"/>
                    </a:lnTo>
                    <a:cubicBezTo>
                      <a:pt x="627" y="9063"/>
                      <a:pt x="-3555" y="23092"/>
                      <a:pt x="2527" y="34307"/>
                    </a:cubicBezTo>
                    <a:cubicBezTo>
                      <a:pt x="6557" y="41758"/>
                      <a:pt x="14351" y="46396"/>
                      <a:pt x="22828" y="46396"/>
                    </a:cubicBezTo>
                    <a:cubicBezTo>
                      <a:pt x="26706" y="46396"/>
                      <a:pt x="30508" y="45446"/>
                      <a:pt x="33929" y="43621"/>
                    </a:cubicBezTo>
                    <a:cubicBezTo>
                      <a:pt x="45373" y="37881"/>
                      <a:pt x="49972" y="23966"/>
                      <a:pt x="44232" y="12561"/>
                    </a:cubicBezTo>
                    <a:cubicBezTo>
                      <a:pt x="38491" y="1118"/>
                      <a:pt x="24577" y="-3482"/>
                      <a:pt x="13172" y="2221"/>
                    </a:cubicBezTo>
                    <a:cubicBezTo>
                      <a:pt x="12678" y="2487"/>
                      <a:pt x="12184" y="2753"/>
                      <a:pt x="11728" y="301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6" name="Freeform: Shape 38">
                <a:extLst>
                  <a:ext uri="{FF2B5EF4-FFF2-40B4-BE49-F238E27FC236}">
                    <a16:creationId xmlns:a16="http://schemas.microsoft.com/office/drawing/2014/main" id="{20628BB8-F223-6762-468F-B604445E765E}"/>
                  </a:ext>
                </a:extLst>
              </p:cNvPr>
              <p:cNvSpPr/>
              <p:nvPr/>
            </p:nvSpPr>
            <p:spPr>
              <a:xfrm>
                <a:off x="6833572" y="6047722"/>
                <a:ext cx="46238" cy="46249"/>
              </a:xfrm>
              <a:custGeom>
                <a:avLst/>
                <a:gdLst>
                  <a:gd name="connsiteX0" fmla="*/ 9959 w 46238"/>
                  <a:gd name="connsiteY0" fmla="*/ 3739 h 46249"/>
                  <a:gd name="connsiteX1" fmla="*/ 3686 w 46238"/>
                  <a:gd name="connsiteY1" fmla="*/ 35825 h 46249"/>
                  <a:gd name="connsiteX2" fmla="*/ 35773 w 46238"/>
                  <a:gd name="connsiteY2" fmla="*/ 42098 h 46249"/>
                  <a:gd name="connsiteX3" fmla="*/ 42046 w 46238"/>
                  <a:gd name="connsiteY3" fmla="*/ 10011 h 46249"/>
                  <a:gd name="connsiteX4" fmla="*/ 42008 w 46238"/>
                  <a:gd name="connsiteY4" fmla="*/ 9973 h 46249"/>
                  <a:gd name="connsiteX5" fmla="*/ 10035 w 46238"/>
                  <a:gd name="connsiteY5" fmla="*/ 3700 h 46249"/>
                  <a:gd name="connsiteX6" fmla="*/ 9959 w 46238"/>
                  <a:gd name="connsiteY6" fmla="*/ 3739 h 4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8" h="46249">
                    <a:moveTo>
                      <a:pt x="9959" y="3739"/>
                    </a:moveTo>
                    <a:cubicBezTo>
                      <a:pt x="-647" y="10848"/>
                      <a:pt x="-3461" y="25218"/>
                      <a:pt x="3686" y="35825"/>
                    </a:cubicBezTo>
                    <a:cubicBezTo>
                      <a:pt x="10795" y="46393"/>
                      <a:pt x="25166" y="49207"/>
                      <a:pt x="35773" y="42098"/>
                    </a:cubicBezTo>
                    <a:cubicBezTo>
                      <a:pt x="46342" y="34988"/>
                      <a:pt x="49155" y="20618"/>
                      <a:pt x="42046" y="10011"/>
                    </a:cubicBezTo>
                    <a:cubicBezTo>
                      <a:pt x="42046" y="10011"/>
                      <a:pt x="42008" y="9973"/>
                      <a:pt x="42008" y="9973"/>
                    </a:cubicBezTo>
                    <a:cubicBezTo>
                      <a:pt x="34898" y="-595"/>
                      <a:pt x="20604" y="-3409"/>
                      <a:pt x="10035" y="3700"/>
                    </a:cubicBezTo>
                    <a:cubicBezTo>
                      <a:pt x="9997" y="3700"/>
                      <a:pt x="9997" y="3739"/>
                      <a:pt x="9959" y="373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7" name="Freeform: Shape 39">
                <a:extLst>
                  <a:ext uri="{FF2B5EF4-FFF2-40B4-BE49-F238E27FC236}">
                    <a16:creationId xmlns:a16="http://schemas.microsoft.com/office/drawing/2014/main" id="{2A6BFD60-1DFC-1262-2834-DAADBABBA451}"/>
                  </a:ext>
                </a:extLst>
              </p:cNvPr>
              <p:cNvSpPr/>
              <p:nvPr/>
            </p:nvSpPr>
            <p:spPr>
              <a:xfrm>
                <a:off x="7374894" y="5417951"/>
                <a:ext cx="44823" cy="45421"/>
              </a:xfrm>
              <a:custGeom>
                <a:avLst/>
                <a:gdLst>
                  <a:gd name="connsiteX0" fmla="*/ 31061 w 44823"/>
                  <a:gd name="connsiteY0" fmla="*/ 1286 h 45421"/>
                  <a:gd name="connsiteX1" fmla="*/ 1255 w 44823"/>
                  <a:gd name="connsiteY1" fmla="*/ 14668 h 45421"/>
                  <a:gd name="connsiteX2" fmla="*/ 11634 w 44823"/>
                  <a:gd name="connsiteY2" fmla="*/ 43105 h 45421"/>
                  <a:gd name="connsiteX3" fmla="*/ 21366 w 44823"/>
                  <a:gd name="connsiteY3" fmla="*/ 45196 h 45421"/>
                  <a:gd name="connsiteX4" fmla="*/ 44557 w 44823"/>
                  <a:gd name="connsiteY4" fmla="*/ 22233 h 45421"/>
                  <a:gd name="connsiteX5" fmla="*/ 31061 w 44823"/>
                  <a:gd name="connsiteY5" fmla="*/ 1134 h 4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23" h="45421">
                    <a:moveTo>
                      <a:pt x="31061" y="1286"/>
                    </a:moveTo>
                    <a:cubicBezTo>
                      <a:pt x="19123" y="-3238"/>
                      <a:pt x="5779" y="2731"/>
                      <a:pt x="1255" y="14668"/>
                    </a:cubicBezTo>
                    <a:cubicBezTo>
                      <a:pt x="-2850" y="25427"/>
                      <a:pt x="1598" y="37516"/>
                      <a:pt x="11634" y="43105"/>
                    </a:cubicBezTo>
                    <a:cubicBezTo>
                      <a:pt x="14675" y="44473"/>
                      <a:pt x="18021" y="45196"/>
                      <a:pt x="21366" y="45196"/>
                    </a:cubicBezTo>
                    <a:cubicBezTo>
                      <a:pt x="34102" y="45234"/>
                      <a:pt x="44480" y="34969"/>
                      <a:pt x="44557" y="22233"/>
                    </a:cubicBezTo>
                    <a:cubicBezTo>
                      <a:pt x="44595" y="13147"/>
                      <a:pt x="39310" y="4897"/>
                      <a:pt x="31061" y="113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8" name="Freeform: Shape 40">
                <a:extLst>
                  <a:ext uri="{FF2B5EF4-FFF2-40B4-BE49-F238E27FC236}">
                    <a16:creationId xmlns:a16="http://schemas.microsoft.com/office/drawing/2014/main" id="{9E797624-4C31-3718-A385-8C8A213D3A4D}"/>
                  </a:ext>
                </a:extLst>
              </p:cNvPr>
              <p:cNvSpPr/>
              <p:nvPr/>
            </p:nvSpPr>
            <p:spPr>
              <a:xfrm>
                <a:off x="7309155" y="5541603"/>
                <a:ext cx="45542" cy="45934"/>
              </a:xfrm>
              <a:custGeom>
                <a:avLst/>
                <a:gdLst>
                  <a:gd name="connsiteX0" fmla="*/ 33882 w 45542"/>
                  <a:gd name="connsiteY0" fmla="*/ 2558 h 45934"/>
                  <a:gd name="connsiteX1" fmla="*/ 2518 w 45542"/>
                  <a:gd name="connsiteY1" fmla="*/ 11948 h 45934"/>
                  <a:gd name="connsiteX2" fmla="*/ 10654 w 45542"/>
                  <a:gd name="connsiteY2" fmla="*/ 42590 h 45934"/>
                  <a:gd name="connsiteX3" fmla="*/ 22059 w 45542"/>
                  <a:gd name="connsiteY3" fmla="*/ 45708 h 45934"/>
                  <a:gd name="connsiteX4" fmla="*/ 42056 w 45542"/>
                  <a:gd name="connsiteY4" fmla="*/ 34302 h 45934"/>
                  <a:gd name="connsiteX5" fmla="*/ 33882 w 45542"/>
                  <a:gd name="connsiteY5" fmla="*/ 2558 h 4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42" h="45934">
                    <a:moveTo>
                      <a:pt x="33882" y="2558"/>
                    </a:moveTo>
                    <a:cubicBezTo>
                      <a:pt x="22629" y="-3524"/>
                      <a:pt x="8600" y="696"/>
                      <a:pt x="2518" y="11948"/>
                    </a:cubicBezTo>
                    <a:cubicBezTo>
                      <a:pt x="-3299" y="22708"/>
                      <a:pt x="275" y="36127"/>
                      <a:pt x="10654" y="42590"/>
                    </a:cubicBezTo>
                    <a:cubicBezTo>
                      <a:pt x="14113" y="44643"/>
                      <a:pt x="18029" y="45708"/>
                      <a:pt x="22059" y="45708"/>
                    </a:cubicBezTo>
                    <a:cubicBezTo>
                      <a:pt x="30308" y="45784"/>
                      <a:pt x="37950" y="41450"/>
                      <a:pt x="42056" y="34302"/>
                    </a:cubicBezTo>
                    <a:cubicBezTo>
                      <a:pt x="48556" y="23278"/>
                      <a:pt x="44907" y="9059"/>
                      <a:pt x="33882" y="255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59" name="Freeform: Shape 41">
                <a:extLst>
                  <a:ext uri="{FF2B5EF4-FFF2-40B4-BE49-F238E27FC236}">
                    <a16:creationId xmlns:a16="http://schemas.microsoft.com/office/drawing/2014/main" id="{0C679354-27F9-B62F-0DCB-071179E3DB62}"/>
                  </a:ext>
                </a:extLst>
              </p:cNvPr>
              <p:cNvSpPr/>
              <p:nvPr/>
            </p:nvSpPr>
            <p:spPr>
              <a:xfrm>
                <a:off x="7497535" y="5017085"/>
                <a:ext cx="45243" cy="46016"/>
              </a:xfrm>
              <a:custGeom>
                <a:avLst/>
                <a:gdLst>
                  <a:gd name="connsiteX0" fmla="*/ 25588 w 45243"/>
                  <a:gd name="connsiteY0" fmla="*/ -67 h 46016"/>
                  <a:gd name="connsiteX1" fmla="*/ -112 w 45243"/>
                  <a:gd name="connsiteY1" fmla="*/ 20234 h 46016"/>
                  <a:gd name="connsiteX2" fmla="*/ 17985 w 45243"/>
                  <a:gd name="connsiteY2" fmla="*/ 45553 h 46016"/>
                  <a:gd name="connsiteX3" fmla="*/ 21786 w 45243"/>
                  <a:gd name="connsiteY3" fmla="*/ 45781 h 46016"/>
                  <a:gd name="connsiteX4" fmla="*/ 44976 w 45243"/>
                  <a:gd name="connsiteY4" fmla="*/ 22743 h 46016"/>
                  <a:gd name="connsiteX5" fmla="*/ 25588 w 45243"/>
                  <a:gd name="connsiteY5" fmla="*/ -143 h 4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43" h="46016">
                    <a:moveTo>
                      <a:pt x="25588" y="-67"/>
                    </a:moveTo>
                    <a:cubicBezTo>
                      <a:pt x="12890" y="-1550"/>
                      <a:pt x="1371" y="7536"/>
                      <a:pt x="-112" y="20234"/>
                    </a:cubicBezTo>
                    <a:cubicBezTo>
                      <a:pt x="-1480" y="32057"/>
                      <a:pt x="6352" y="43006"/>
                      <a:pt x="17985" y="45553"/>
                    </a:cubicBezTo>
                    <a:cubicBezTo>
                      <a:pt x="19239" y="45743"/>
                      <a:pt x="20532" y="45819"/>
                      <a:pt x="21786" y="45781"/>
                    </a:cubicBezTo>
                    <a:cubicBezTo>
                      <a:pt x="34560" y="45819"/>
                      <a:pt x="44938" y="35517"/>
                      <a:pt x="44976" y="22743"/>
                    </a:cubicBezTo>
                    <a:cubicBezTo>
                      <a:pt x="45015" y="11376"/>
                      <a:pt x="36803" y="1682"/>
                      <a:pt x="25588" y="-14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0" name="Freeform: Shape 42">
                <a:extLst>
                  <a:ext uri="{FF2B5EF4-FFF2-40B4-BE49-F238E27FC236}">
                    <a16:creationId xmlns:a16="http://schemas.microsoft.com/office/drawing/2014/main" id="{5DBF4522-4F66-A916-8229-B49B23ABB6F3}"/>
                  </a:ext>
                </a:extLst>
              </p:cNvPr>
              <p:cNvSpPr/>
              <p:nvPr/>
            </p:nvSpPr>
            <p:spPr>
              <a:xfrm>
                <a:off x="7468893" y="5154281"/>
                <a:ext cx="45341" cy="45938"/>
              </a:xfrm>
              <a:custGeom>
                <a:avLst/>
                <a:gdLst>
                  <a:gd name="connsiteX0" fmla="*/ 27504 w 45341"/>
                  <a:gd name="connsiteY0" fmla="*/ 244 h 45938"/>
                  <a:gd name="connsiteX1" fmla="*/ 208 w 45341"/>
                  <a:gd name="connsiteY1" fmla="*/ 18264 h 45938"/>
                  <a:gd name="connsiteX2" fmla="*/ 16099 w 45341"/>
                  <a:gd name="connsiteY2" fmla="*/ 44990 h 45938"/>
                  <a:gd name="connsiteX3" fmla="*/ 21877 w 45341"/>
                  <a:gd name="connsiteY3" fmla="*/ 45713 h 45938"/>
                  <a:gd name="connsiteX4" fmla="*/ 44346 w 45341"/>
                  <a:gd name="connsiteY4" fmla="*/ 28339 h 45938"/>
                  <a:gd name="connsiteX5" fmla="*/ 27808 w 45341"/>
                  <a:gd name="connsiteY5" fmla="*/ 320 h 45938"/>
                  <a:gd name="connsiteX6" fmla="*/ 27504 w 45341"/>
                  <a:gd name="connsiteY6" fmla="*/ 244 h 4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41" h="45938">
                    <a:moveTo>
                      <a:pt x="27504" y="244"/>
                    </a:moveTo>
                    <a:cubicBezTo>
                      <a:pt x="14997" y="-2303"/>
                      <a:pt x="2793" y="5757"/>
                      <a:pt x="208" y="18264"/>
                    </a:cubicBezTo>
                    <a:cubicBezTo>
                      <a:pt x="-2187" y="29936"/>
                      <a:pt x="4694" y="41493"/>
                      <a:pt x="16099" y="44990"/>
                    </a:cubicBezTo>
                    <a:cubicBezTo>
                      <a:pt x="18000" y="45447"/>
                      <a:pt x="19939" y="45713"/>
                      <a:pt x="21877" y="45713"/>
                    </a:cubicBezTo>
                    <a:cubicBezTo>
                      <a:pt x="32446" y="45713"/>
                      <a:pt x="41685" y="38565"/>
                      <a:pt x="44346" y="28339"/>
                    </a:cubicBezTo>
                    <a:cubicBezTo>
                      <a:pt x="47501" y="16022"/>
                      <a:pt x="40126" y="3514"/>
                      <a:pt x="27808" y="320"/>
                    </a:cubicBezTo>
                    <a:cubicBezTo>
                      <a:pt x="27732" y="282"/>
                      <a:pt x="27618" y="282"/>
                      <a:pt x="27504" y="24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1" name="Freeform: Shape 43">
                <a:extLst>
                  <a:ext uri="{FF2B5EF4-FFF2-40B4-BE49-F238E27FC236}">
                    <a16:creationId xmlns:a16="http://schemas.microsoft.com/office/drawing/2014/main" id="{97240768-729E-8293-EA91-37E7401638C1}"/>
                  </a:ext>
                </a:extLst>
              </p:cNvPr>
              <p:cNvSpPr/>
              <p:nvPr/>
            </p:nvSpPr>
            <p:spPr>
              <a:xfrm>
                <a:off x="7425906" y="5287498"/>
                <a:ext cx="46988" cy="46540"/>
              </a:xfrm>
              <a:custGeom>
                <a:avLst/>
                <a:gdLst>
                  <a:gd name="connsiteX0" fmla="*/ 31409 w 46988"/>
                  <a:gd name="connsiteY0" fmla="*/ 1417 h 46540"/>
                  <a:gd name="connsiteX1" fmla="*/ 1376 w 46988"/>
                  <a:gd name="connsiteY1" fmla="*/ 14342 h 46540"/>
                  <a:gd name="connsiteX2" fmla="*/ 14302 w 46988"/>
                  <a:gd name="connsiteY2" fmla="*/ 44376 h 46540"/>
                  <a:gd name="connsiteX3" fmla="*/ 15822 w 46988"/>
                  <a:gd name="connsiteY3" fmla="*/ 44908 h 46540"/>
                  <a:gd name="connsiteX4" fmla="*/ 23425 w 46988"/>
                  <a:gd name="connsiteY4" fmla="*/ 46315 h 46540"/>
                  <a:gd name="connsiteX5" fmla="*/ 45285 w 46988"/>
                  <a:gd name="connsiteY5" fmla="*/ 31108 h 46540"/>
                  <a:gd name="connsiteX6" fmla="*/ 31675 w 46988"/>
                  <a:gd name="connsiteY6" fmla="*/ 1493 h 46540"/>
                  <a:gd name="connsiteX7" fmla="*/ 31409 w 46988"/>
                  <a:gd name="connsiteY7" fmla="*/ 1417 h 4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88" h="46540">
                    <a:moveTo>
                      <a:pt x="31409" y="1417"/>
                    </a:moveTo>
                    <a:cubicBezTo>
                      <a:pt x="19548" y="-3297"/>
                      <a:pt x="6090" y="2481"/>
                      <a:pt x="1376" y="14342"/>
                    </a:cubicBezTo>
                    <a:cubicBezTo>
                      <a:pt x="-3338" y="26204"/>
                      <a:pt x="2440" y="39624"/>
                      <a:pt x="14302" y="44376"/>
                    </a:cubicBezTo>
                    <a:cubicBezTo>
                      <a:pt x="14796" y="44566"/>
                      <a:pt x="15290" y="44756"/>
                      <a:pt x="15822" y="44908"/>
                    </a:cubicBezTo>
                    <a:cubicBezTo>
                      <a:pt x="18255" y="45821"/>
                      <a:pt x="20840" y="46277"/>
                      <a:pt x="23425" y="46315"/>
                    </a:cubicBezTo>
                    <a:cubicBezTo>
                      <a:pt x="33158" y="46315"/>
                      <a:pt x="41902" y="40232"/>
                      <a:pt x="45285" y="31108"/>
                    </a:cubicBezTo>
                    <a:cubicBezTo>
                      <a:pt x="49695" y="19171"/>
                      <a:pt x="43613" y="5941"/>
                      <a:pt x="31675" y="1493"/>
                    </a:cubicBezTo>
                    <a:cubicBezTo>
                      <a:pt x="31599" y="1493"/>
                      <a:pt x="31485" y="1455"/>
                      <a:pt x="31409" y="1417"/>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2" name="Freeform: Shape 44">
                <a:extLst>
                  <a:ext uri="{FF2B5EF4-FFF2-40B4-BE49-F238E27FC236}">
                    <a16:creationId xmlns:a16="http://schemas.microsoft.com/office/drawing/2014/main" id="{0D4E137B-F785-238F-A74B-5CA00A916344}"/>
                  </a:ext>
                </a:extLst>
              </p:cNvPr>
              <p:cNvSpPr/>
              <p:nvPr/>
            </p:nvSpPr>
            <p:spPr>
              <a:xfrm>
                <a:off x="6588001" y="6181685"/>
                <a:ext cx="46303" cy="46325"/>
              </a:xfrm>
              <a:custGeom>
                <a:avLst/>
                <a:gdLst>
                  <a:gd name="connsiteX0" fmla="*/ 13704 w 46303"/>
                  <a:gd name="connsiteY0" fmla="*/ 1694 h 46325"/>
                  <a:gd name="connsiteX1" fmla="*/ 1652 w 46303"/>
                  <a:gd name="connsiteY1" fmla="*/ 32146 h 46325"/>
                  <a:gd name="connsiteX2" fmla="*/ 22942 w 46303"/>
                  <a:gd name="connsiteY2" fmla="*/ 46098 h 46325"/>
                  <a:gd name="connsiteX3" fmla="*/ 32104 w 46303"/>
                  <a:gd name="connsiteY3" fmla="*/ 44121 h 46325"/>
                  <a:gd name="connsiteX4" fmla="*/ 44117 w 46303"/>
                  <a:gd name="connsiteY4" fmla="*/ 13707 h 46325"/>
                  <a:gd name="connsiteX5" fmla="*/ 13704 w 46303"/>
                  <a:gd name="connsiteY5" fmla="*/ 1694 h 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03" h="46325">
                    <a:moveTo>
                      <a:pt x="13704" y="1694"/>
                    </a:moveTo>
                    <a:cubicBezTo>
                      <a:pt x="1957" y="6750"/>
                      <a:pt x="-3442" y="20398"/>
                      <a:pt x="1652" y="32146"/>
                    </a:cubicBezTo>
                    <a:cubicBezTo>
                      <a:pt x="5302" y="40623"/>
                      <a:pt x="13704" y="46136"/>
                      <a:pt x="22942" y="46098"/>
                    </a:cubicBezTo>
                    <a:cubicBezTo>
                      <a:pt x="26097" y="46136"/>
                      <a:pt x="29253" y="45451"/>
                      <a:pt x="32104" y="44121"/>
                    </a:cubicBezTo>
                    <a:cubicBezTo>
                      <a:pt x="43813" y="39026"/>
                      <a:pt x="49212" y="25416"/>
                      <a:pt x="44117" y="13707"/>
                    </a:cubicBezTo>
                    <a:cubicBezTo>
                      <a:pt x="39023" y="1998"/>
                      <a:pt x="25413" y="-3400"/>
                      <a:pt x="13704" y="169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3" name="Freeform: Shape 45">
                <a:extLst>
                  <a:ext uri="{FF2B5EF4-FFF2-40B4-BE49-F238E27FC236}">
                    <a16:creationId xmlns:a16="http://schemas.microsoft.com/office/drawing/2014/main" id="{13F0904A-C6E4-C0B3-1D9D-D665C2EA8B78}"/>
                  </a:ext>
                </a:extLst>
              </p:cNvPr>
              <p:cNvSpPr/>
              <p:nvPr/>
            </p:nvSpPr>
            <p:spPr>
              <a:xfrm>
                <a:off x="6457199" y="6231646"/>
                <a:ext cx="46237" cy="46245"/>
              </a:xfrm>
              <a:custGeom>
                <a:avLst/>
                <a:gdLst>
                  <a:gd name="connsiteX0" fmla="*/ 15667 w 46237"/>
                  <a:gd name="connsiteY0" fmla="*/ 927 h 46245"/>
                  <a:gd name="connsiteX1" fmla="*/ 878 w 46237"/>
                  <a:gd name="connsiteY1" fmla="*/ 30086 h 46245"/>
                  <a:gd name="connsiteX2" fmla="*/ 30037 w 46237"/>
                  <a:gd name="connsiteY2" fmla="*/ 44875 h 46245"/>
                  <a:gd name="connsiteX3" fmla="*/ 44826 w 46237"/>
                  <a:gd name="connsiteY3" fmla="*/ 15716 h 46245"/>
                  <a:gd name="connsiteX4" fmla="*/ 44788 w 46237"/>
                  <a:gd name="connsiteY4" fmla="*/ 15602 h 46245"/>
                  <a:gd name="connsiteX5" fmla="*/ 15667 w 46237"/>
                  <a:gd name="connsiteY5" fmla="*/ 927 h 4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37" h="46245">
                    <a:moveTo>
                      <a:pt x="15667" y="927"/>
                    </a:moveTo>
                    <a:cubicBezTo>
                      <a:pt x="3540" y="4881"/>
                      <a:pt x="-3075" y="17959"/>
                      <a:pt x="878" y="30086"/>
                    </a:cubicBezTo>
                    <a:cubicBezTo>
                      <a:pt x="4870" y="42214"/>
                      <a:pt x="17910" y="48829"/>
                      <a:pt x="30037" y="44875"/>
                    </a:cubicBezTo>
                    <a:cubicBezTo>
                      <a:pt x="42165" y="40883"/>
                      <a:pt x="48780" y="27843"/>
                      <a:pt x="44826" y="15716"/>
                    </a:cubicBezTo>
                    <a:cubicBezTo>
                      <a:pt x="44826" y="15678"/>
                      <a:pt x="44788" y="15640"/>
                      <a:pt x="44788" y="15602"/>
                    </a:cubicBezTo>
                    <a:cubicBezTo>
                      <a:pt x="40758" y="3512"/>
                      <a:pt x="27756" y="-3026"/>
                      <a:pt x="15667" y="927"/>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4" name="Freeform: Shape 46">
                <a:extLst>
                  <a:ext uri="{FF2B5EF4-FFF2-40B4-BE49-F238E27FC236}">
                    <a16:creationId xmlns:a16="http://schemas.microsoft.com/office/drawing/2014/main" id="{2D3344CF-C794-695A-1D3E-A8C71B50B573}"/>
                  </a:ext>
                </a:extLst>
              </p:cNvPr>
              <p:cNvSpPr/>
              <p:nvPr/>
            </p:nvSpPr>
            <p:spPr>
              <a:xfrm>
                <a:off x="6184542" y="6294108"/>
                <a:ext cx="46395" cy="46355"/>
              </a:xfrm>
              <a:custGeom>
                <a:avLst/>
                <a:gdLst>
                  <a:gd name="connsiteX0" fmla="*/ 19885 w 46395"/>
                  <a:gd name="connsiteY0" fmla="*/ 90 h 46355"/>
                  <a:gd name="connsiteX1" fmla="*/ 19885 w 46395"/>
                  <a:gd name="connsiteY1" fmla="*/ 90 h 46355"/>
                  <a:gd name="connsiteX2" fmla="*/ -74 w 46395"/>
                  <a:gd name="connsiteY2" fmla="*/ 25980 h 46355"/>
                  <a:gd name="connsiteX3" fmla="*/ 23003 w 46395"/>
                  <a:gd name="connsiteY3" fmla="*/ 46129 h 46355"/>
                  <a:gd name="connsiteX4" fmla="*/ 26006 w 46395"/>
                  <a:gd name="connsiteY4" fmla="*/ 45901 h 46355"/>
                  <a:gd name="connsiteX5" fmla="*/ 45927 w 46395"/>
                  <a:gd name="connsiteY5" fmla="*/ 19859 h 46355"/>
                  <a:gd name="connsiteX6" fmla="*/ 19885 w 46395"/>
                  <a:gd name="connsiteY6" fmla="*/ -24 h 4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95" h="46355">
                    <a:moveTo>
                      <a:pt x="19885" y="90"/>
                    </a:moveTo>
                    <a:lnTo>
                      <a:pt x="19885" y="90"/>
                    </a:lnTo>
                    <a:cubicBezTo>
                      <a:pt x="7226" y="1725"/>
                      <a:pt x="-1708" y="13320"/>
                      <a:pt x="-74" y="25980"/>
                    </a:cubicBezTo>
                    <a:cubicBezTo>
                      <a:pt x="1409" y="37575"/>
                      <a:pt x="11331" y="46205"/>
                      <a:pt x="23003" y="46129"/>
                    </a:cubicBezTo>
                    <a:cubicBezTo>
                      <a:pt x="23991" y="46091"/>
                      <a:pt x="25017" y="46015"/>
                      <a:pt x="26006" y="45901"/>
                    </a:cubicBezTo>
                    <a:cubicBezTo>
                      <a:pt x="38704" y="44228"/>
                      <a:pt x="47600" y="32557"/>
                      <a:pt x="45927" y="19859"/>
                    </a:cubicBezTo>
                    <a:cubicBezTo>
                      <a:pt x="44216" y="7200"/>
                      <a:pt x="32583" y="-1696"/>
                      <a:pt x="19885" y="-2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5" name="Freeform: Shape 47">
                <a:extLst>
                  <a:ext uri="{FF2B5EF4-FFF2-40B4-BE49-F238E27FC236}">
                    <a16:creationId xmlns:a16="http://schemas.microsoft.com/office/drawing/2014/main" id="{63B1D57D-6038-F0BC-978B-B35EC07E6A37}"/>
                  </a:ext>
                </a:extLst>
              </p:cNvPr>
              <p:cNvSpPr/>
              <p:nvPr/>
            </p:nvSpPr>
            <p:spPr>
              <a:xfrm>
                <a:off x="6322473" y="6269264"/>
                <a:ext cx="45558" cy="46145"/>
              </a:xfrm>
              <a:custGeom>
                <a:avLst/>
                <a:gdLst>
                  <a:gd name="connsiteX0" fmla="*/ 17599 w 45558"/>
                  <a:gd name="connsiteY0" fmla="*/ 299 h 46145"/>
                  <a:gd name="connsiteX1" fmla="*/ 340 w 45558"/>
                  <a:gd name="connsiteY1" fmla="*/ 28089 h 46145"/>
                  <a:gd name="connsiteX2" fmla="*/ 22694 w 45558"/>
                  <a:gd name="connsiteY2" fmla="*/ 45920 h 46145"/>
                  <a:gd name="connsiteX3" fmla="*/ 27902 w 45558"/>
                  <a:gd name="connsiteY3" fmla="*/ 45349 h 46145"/>
                  <a:gd name="connsiteX4" fmla="*/ 44553 w 45558"/>
                  <a:gd name="connsiteY4" fmla="*/ 17141 h 46145"/>
                  <a:gd name="connsiteX5" fmla="*/ 17599 w 45558"/>
                  <a:gd name="connsiteY5" fmla="*/ 223 h 4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58" h="46145">
                    <a:moveTo>
                      <a:pt x="17599" y="299"/>
                    </a:moveTo>
                    <a:cubicBezTo>
                      <a:pt x="5168" y="3189"/>
                      <a:pt x="-2550" y="15658"/>
                      <a:pt x="340" y="28089"/>
                    </a:cubicBezTo>
                    <a:cubicBezTo>
                      <a:pt x="2773" y="38468"/>
                      <a:pt x="12011" y="45844"/>
                      <a:pt x="22694" y="45920"/>
                    </a:cubicBezTo>
                    <a:cubicBezTo>
                      <a:pt x="24442" y="45882"/>
                      <a:pt x="26191" y="45691"/>
                      <a:pt x="27902" y="45349"/>
                    </a:cubicBezTo>
                    <a:cubicBezTo>
                      <a:pt x="40295" y="42156"/>
                      <a:pt x="47747" y="29534"/>
                      <a:pt x="44553" y="17141"/>
                    </a:cubicBezTo>
                    <a:cubicBezTo>
                      <a:pt x="41474" y="5241"/>
                      <a:pt x="29650" y="-2172"/>
                      <a:pt x="17599" y="22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6" name="Freeform: Shape 48">
                <a:extLst>
                  <a:ext uri="{FF2B5EF4-FFF2-40B4-BE49-F238E27FC236}">
                    <a16:creationId xmlns:a16="http://schemas.microsoft.com/office/drawing/2014/main" id="{5938E12B-DAB3-1DC6-05D8-AE61A2283F8D}"/>
                  </a:ext>
                </a:extLst>
              </p:cNvPr>
              <p:cNvSpPr/>
              <p:nvPr/>
            </p:nvSpPr>
            <p:spPr>
              <a:xfrm>
                <a:off x="5905132" y="6306677"/>
                <a:ext cx="46142" cy="46293"/>
              </a:xfrm>
              <a:custGeom>
                <a:avLst/>
                <a:gdLst>
                  <a:gd name="connsiteX0" fmla="*/ 24015 w 46142"/>
                  <a:gd name="connsiteY0" fmla="*/ -199 h 46293"/>
                  <a:gd name="connsiteX1" fmla="*/ -240 w 46142"/>
                  <a:gd name="connsiteY1" fmla="*/ 21851 h 46293"/>
                  <a:gd name="connsiteX2" fmla="*/ 21810 w 46142"/>
                  <a:gd name="connsiteY2" fmla="*/ 46068 h 46293"/>
                  <a:gd name="connsiteX3" fmla="*/ 22989 w 46142"/>
                  <a:gd name="connsiteY3" fmla="*/ 46068 h 46293"/>
                  <a:gd name="connsiteX4" fmla="*/ 45875 w 46142"/>
                  <a:gd name="connsiteY4" fmla="*/ 22649 h 46293"/>
                  <a:gd name="connsiteX5" fmla="*/ 24015 w 46142"/>
                  <a:gd name="connsiteY5" fmla="*/ -199 h 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2" h="46293">
                    <a:moveTo>
                      <a:pt x="24015" y="-199"/>
                    </a:moveTo>
                    <a:cubicBezTo>
                      <a:pt x="11241" y="-807"/>
                      <a:pt x="406" y="9039"/>
                      <a:pt x="-240" y="21851"/>
                    </a:cubicBezTo>
                    <a:cubicBezTo>
                      <a:pt x="-848" y="34625"/>
                      <a:pt x="9036" y="45459"/>
                      <a:pt x="21810" y="46068"/>
                    </a:cubicBezTo>
                    <a:lnTo>
                      <a:pt x="22989" y="46068"/>
                    </a:lnTo>
                    <a:cubicBezTo>
                      <a:pt x="35762" y="45916"/>
                      <a:pt x="46027" y="35423"/>
                      <a:pt x="45875" y="22649"/>
                    </a:cubicBezTo>
                    <a:cubicBezTo>
                      <a:pt x="45723" y="10484"/>
                      <a:pt x="36181" y="486"/>
                      <a:pt x="24015" y="-19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7" name="Freeform: Shape 49">
                <a:extLst>
                  <a:ext uri="{FF2B5EF4-FFF2-40B4-BE49-F238E27FC236}">
                    <a16:creationId xmlns:a16="http://schemas.microsoft.com/office/drawing/2014/main" id="{2AF75FAA-C130-ED95-41B1-5E2BE7DD801A}"/>
                  </a:ext>
                </a:extLst>
              </p:cNvPr>
              <p:cNvSpPr/>
              <p:nvPr/>
            </p:nvSpPr>
            <p:spPr>
              <a:xfrm>
                <a:off x="6045441" y="6306794"/>
                <a:ext cx="46023" cy="46289"/>
              </a:xfrm>
              <a:custGeom>
                <a:avLst/>
                <a:gdLst>
                  <a:gd name="connsiteX0" fmla="*/ 21593 w 46023"/>
                  <a:gd name="connsiteY0" fmla="*/ -202 h 46289"/>
                  <a:gd name="connsiteX1" fmla="*/ -229 w 46023"/>
                  <a:gd name="connsiteY1" fmla="*/ 24204 h 46289"/>
                  <a:gd name="connsiteX2" fmla="*/ 22619 w 46023"/>
                  <a:gd name="connsiteY2" fmla="*/ 46064 h 46289"/>
                  <a:gd name="connsiteX3" fmla="*/ 23646 w 46023"/>
                  <a:gd name="connsiteY3" fmla="*/ 46064 h 46289"/>
                  <a:gd name="connsiteX4" fmla="*/ 45733 w 46023"/>
                  <a:gd name="connsiteY4" fmla="*/ 21885 h 46289"/>
                  <a:gd name="connsiteX5" fmla="*/ 21593 w 46023"/>
                  <a:gd name="connsiteY5" fmla="*/ -202 h 4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23" h="46289">
                    <a:moveTo>
                      <a:pt x="21593" y="-202"/>
                    </a:moveTo>
                    <a:cubicBezTo>
                      <a:pt x="8819" y="520"/>
                      <a:pt x="-951" y="11431"/>
                      <a:pt x="-229" y="24204"/>
                    </a:cubicBezTo>
                    <a:cubicBezTo>
                      <a:pt x="456" y="36370"/>
                      <a:pt x="10454" y="45912"/>
                      <a:pt x="22619" y="46064"/>
                    </a:cubicBezTo>
                    <a:lnTo>
                      <a:pt x="23646" y="46064"/>
                    </a:lnTo>
                    <a:cubicBezTo>
                      <a:pt x="36419" y="45494"/>
                      <a:pt x="46304" y="34697"/>
                      <a:pt x="45733" y="21885"/>
                    </a:cubicBezTo>
                    <a:cubicBezTo>
                      <a:pt x="45202" y="9112"/>
                      <a:pt x="34366" y="-773"/>
                      <a:pt x="21593" y="-202"/>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8" name="Freeform: Shape 50">
                <a:extLst>
                  <a:ext uri="{FF2B5EF4-FFF2-40B4-BE49-F238E27FC236}">
                    <a16:creationId xmlns:a16="http://schemas.microsoft.com/office/drawing/2014/main" id="{87F1E26C-16EE-A48C-5C56-5C7E62964761}"/>
                  </a:ext>
                </a:extLst>
              </p:cNvPr>
              <p:cNvSpPr/>
              <p:nvPr/>
            </p:nvSpPr>
            <p:spPr>
              <a:xfrm>
                <a:off x="7425302" y="4243518"/>
                <a:ext cx="46344" cy="46498"/>
              </a:xfrm>
              <a:custGeom>
                <a:avLst/>
                <a:gdLst>
                  <a:gd name="connsiteX0" fmla="*/ 23004 w 46344"/>
                  <a:gd name="connsiteY0" fmla="*/ 46273 h 46498"/>
                  <a:gd name="connsiteX1" fmla="*/ 30873 w 46344"/>
                  <a:gd name="connsiteY1" fmla="*/ 44866 h 46498"/>
                  <a:gd name="connsiteX2" fmla="*/ 44749 w 46344"/>
                  <a:gd name="connsiteY2" fmla="*/ 15137 h 46498"/>
                  <a:gd name="connsiteX3" fmla="*/ 44749 w 46344"/>
                  <a:gd name="connsiteY3" fmla="*/ 15137 h 46498"/>
                  <a:gd name="connsiteX4" fmla="*/ 15096 w 46344"/>
                  <a:gd name="connsiteY4" fmla="*/ 1147 h 46498"/>
                  <a:gd name="connsiteX5" fmla="*/ 1106 w 46344"/>
                  <a:gd name="connsiteY5" fmla="*/ 30800 h 46498"/>
                  <a:gd name="connsiteX6" fmla="*/ 23004 w 46344"/>
                  <a:gd name="connsiteY6" fmla="*/ 46159 h 4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44" h="46498">
                    <a:moveTo>
                      <a:pt x="23004" y="46273"/>
                    </a:moveTo>
                    <a:cubicBezTo>
                      <a:pt x="25703" y="46235"/>
                      <a:pt x="28364" y="45779"/>
                      <a:pt x="30873" y="44866"/>
                    </a:cubicBezTo>
                    <a:cubicBezTo>
                      <a:pt x="42810" y="40380"/>
                      <a:pt x="48969" y="27188"/>
                      <a:pt x="44749" y="15137"/>
                    </a:cubicBezTo>
                    <a:lnTo>
                      <a:pt x="44749" y="15137"/>
                    </a:lnTo>
                    <a:cubicBezTo>
                      <a:pt x="40415" y="3086"/>
                      <a:pt x="27147" y="-3187"/>
                      <a:pt x="15096" y="1147"/>
                    </a:cubicBezTo>
                    <a:cubicBezTo>
                      <a:pt x="3045" y="5481"/>
                      <a:pt x="-3228" y="18749"/>
                      <a:pt x="1106" y="30800"/>
                    </a:cubicBezTo>
                    <a:cubicBezTo>
                      <a:pt x="4413" y="40038"/>
                      <a:pt x="13195" y="46197"/>
                      <a:pt x="23004" y="46159"/>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69" name="Freeform: Shape 51">
                <a:extLst>
                  <a:ext uri="{FF2B5EF4-FFF2-40B4-BE49-F238E27FC236}">
                    <a16:creationId xmlns:a16="http://schemas.microsoft.com/office/drawing/2014/main" id="{B2094BF8-2D1A-0BE9-CC9F-35326162DF94}"/>
                  </a:ext>
                </a:extLst>
              </p:cNvPr>
              <p:cNvSpPr/>
              <p:nvPr/>
            </p:nvSpPr>
            <p:spPr>
              <a:xfrm>
                <a:off x="7304944" y="3987591"/>
                <a:ext cx="46229" cy="46229"/>
              </a:xfrm>
              <a:custGeom>
                <a:avLst/>
                <a:gdLst>
                  <a:gd name="connsiteX0" fmla="*/ 22962 w 46229"/>
                  <a:gd name="connsiteY0" fmla="*/ 46003 h 46229"/>
                  <a:gd name="connsiteX1" fmla="*/ 34633 w 46229"/>
                  <a:gd name="connsiteY1" fmla="*/ 42772 h 46229"/>
                  <a:gd name="connsiteX2" fmla="*/ 42731 w 46229"/>
                  <a:gd name="connsiteY2" fmla="*/ 11104 h 46229"/>
                  <a:gd name="connsiteX3" fmla="*/ 11063 w 46229"/>
                  <a:gd name="connsiteY3" fmla="*/ 3006 h 46229"/>
                  <a:gd name="connsiteX4" fmla="*/ 2965 w 46229"/>
                  <a:gd name="connsiteY4" fmla="*/ 34674 h 46229"/>
                  <a:gd name="connsiteX5" fmla="*/ 22962 w 46229"/>
                  <a:gd name="connsiteY5" fmla="*/ 46003 h 4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9" h="46229">
                    <a:moveTo>
                      <a:pt x="22962" y="46003"/>
                    </a:moveTo>
                    <a:cubicBezTo>
                      <a:pt x="27068" y="46003"/>
                      <a:pt x="31098" y="44863"/>
                      <a:pt x="34633" y="42772"/>
                    </a:cubicBezTo>
                    <a:cubicBezTo>
                      <a:pt x="45620" y="36271"/>
                      <a:pt x="49232" y="22091"/>
                      <a:pt x="42731" y="11104"/>
                    </a:cubicBezTo>
                    <a:cubicBezTo>
                      <a:pt x="36230" y="117"/>
                      <a:pt x="22050" y="-3495"/>
                      <a:pt x="11063" y="3006"/>
                    </a:cubicBezTo>
                    <a:cubicBezTo>
                      <a:pt x="76" y="9507"/>
                      <a:pt x="-3536" y="23688"/>
                      <a:pt x="2965" y="34674"/>
                    </a:cubicBezTo>
                    <a:cubicBezTo>
                      <a:pt x="7147" y="41746"/>
                      <a:pt x="14750" y="46042"/>
                      <a:pt x="22962" y="4600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0" name="Freeform: Shape 52">
                <a:extLst>
                  <a:ext uri="{FF2B5EF4-FFF2-40B4-BE49-F238E27FC236}">
                    <a16:creationId xmlns:a16="http://schemas.microsoft.com/office/drawing/2014/main" id="{CE7F6E47-2CC6-3CD3-89E6-51CF66018E1C}"/>
                  </a:ext>
                </a:extLst>
              </p:cNvPr>
              <p:cNvSpPr/>
              <p:nvPr/>
            </p:nvSpPr>
            <p:spPr>
              <a:xfrm>
                <a:off x="7371093" y="4112857"/>
                <a:ext cx="46228" cy="46228"/>
              </a:xfrm>
              <a:custGeom>
                <a:avLst/>
                <a:gdLst>
                  <a:gd name="connsiteX0" fmla="*/ 22962 w 46228"/>
                  <a:gd name="connsiteY0" fmla="*/ 46003 h 46228"/>
                  <a:gd name="connsiteX1" fmla="*/ 45962 w 46228"/>
                  <a:gd name="connsiteY1" fmla="*/ 22775 h 46228"/>
                  <a:gd name="connsiteX2" fmla="*/ 22696 w 46228"/>
                  <a:gd name="connsiteY2" fmla="*/ -225 h 46228"/>
                  <a:gd name="connsiteX3" fmla="*/ -266 w 46228"/>
                  <a:gd name="connsiteY3" fmla="*/ 23003 h 46228"/>
                  <a:gd name="connsiteX4" fmla="*/ 1901 w 46228"/>
                  <a:gd name="connsiteY4" fmla="*/ 32697 h 46228"/>
                  <a:gd name="connsiteX5" fmla="*/ 22962 w 46228"/>
                  <a:gd name="connsiteY5" fmla="*/ 46003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28" h="46228">
                    <a:moveTo>
                      <a:pt x="22962" y="46003"/>
                    </a:moveTo>
                    <a:cubicBezTo>
                      <a:pt x="35736" y="45927"/>
                      <a:pt x="46000" y="35510"/>
                      <a:pt x="45962" y="22775"/>
                    </a:cubicBezTo>
                    <a:cubicBezTo>
                      <a:pt x="45887" y="10001"/>
                      <a:pt x="35469" y="-301"/>
                      <a:pt x="22696" y="-225"/>
                    </a:cubicBezTo>
                    <a:cubicBezTo>
                      <a:pt x="9922" y="-150"/>
                      <a:pt x="-342" y="10267"/>
                      <a:pt x="-266" y="23003"/>
                    </a:cubicBezTo>
                    <a:cubicBezTo>
                      <a:pt x="-266" y="26349"/>
                      <a:pt x="494" y="29656"/>
                      <a:pt x="1901" y="32697"/>
                    </a:cubicBezTo>
                    <a:cubicBezTo>
                      <a:pt x="5740" y="40833"/>
                      <a:pt x="13952" y="46041"/>
                      <a:pt x="22962" y="4600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1" name="Freeform: Shape 53">
                <a:extLst>
                  <a:ext uri="{FF2B5EF4-FFF2-40B4-BE49-F238E27FC236}">
                    <a16:creationId xmlns:a16="http://schemas.microsoft.com/office/drawing/2014/main" id="{FB92F104-8BBA-5F47-B010-08F831DE5DF3}"/>
                  </a:ext>
                </a:extLst>
              </p:cNvPr>
              <p:cNvSpPr/>
              <p:nvPr/>
            </p:nvSpPr>
            <p:spPr>
              <a:xfrm>
                <a:off x="7467353" y="4379012"/>
                <a:ext cx="46242" cy="46192"/>
              </a:xfrm>
              <a:custGeom>
                <a:avLst/>
                <a:gdLst>
                  <a:gd name="connsiteX0" fmla="*/ 493 w 46242"/>
                  <a:gd name="connsiteY0" fmla="*/ 28707 h 46192"/>
                  <a:gd name="connsiteX1" fmla="*/ 22809 w 46242"/>
                  <a:gd name="connsiteY1" fmla="*/ 45966 h 46192"/>
                  <a:gd name="connsiteX2" fmla="*/ 28587 w 46242"/>
                  <a:gd name="connsiteY2" fmla="*/ 45282 h 46192"/>
                  <a:gd name="connsiteX3" fmla="*/ 45239 w 46242"/>
                  <a:gd name="connsiteY3" fmla="*/ 17150 h 46192"/>
                  <a:gd name="connsiteX4" fmla="*/ 17144 w 46242"/>
                  <a:gd name="connsiteY4" fmla="*/ 498 h 46192"/>
                  <a:gd name="connsiteX5" fmla="*/ 455 w 46242"/>
                  <a:gd name="connsiteY5" fmla="*/ 28631 h 46192"/>
                  <a:gd name="connsiteX6" fmla="*/ 493 w 46242"/>
                  <a:gd name="connsiteY6" fmla="*/ 28707 h 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42" h="46192">
                    <a:moveTo>
                      <a:pt x="493" y="28707"/>
                    </a:moveTo>
                    <a:cubicBezTo>
                      <a:pt x="3040" y="38933"/>
                      <a:pt x="12278" y="46043"/>
                      <a:pt x="22809" y="45966"/>
                    </a:cubicBezTo>
                    <a:cubicBezTo>
                      <a:pt x="24748" y="45966"/>
                      <a:pt x="26686" y="45739"/>
                      <a:pt x="28587" y="45282"/>
                    </a:cubicBezTo>
                    <a:cubicBezTo>
                      <a:pt x="40943" y="42127"/>
                      <a:pt x="48433" y="29543"/>
                      <a:pt x="45239" y="17150"/>
                    </a:cubicBezTo>
                    <a:cubicBezTo>
                      <a:pt x="42084" y="4794"/>
                      <a:pt x="29500" y="-2657"/>
                      <a:pt x="17144" y="498"/>
                    </a:cubicBezTo>
                    <a:cubicBezTo>
                      <a:pt x="4789" y="3654"/>
                      <a:pt x="-2701" y="16237"/>
                      <a:pt x="455" y="28631"/>
                    </a:cubicBezTo>
                    <a:cubicBezTo>
                      <a:pt x="493" y="28631"/>
                      <a:pt x="493" y="28669"/>
                      <a:pt x="493" y="28707"/>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2" name="Freeform: Shape 54">
                <a:extLst>
                  <a:ext uri="{FF2B5EF4-FFF2-40B4-BE49-F238E27FC236}">
                    <a16:creationId xmlns:a16="http://schemas.microsoft.com/office/drawing/2014/main" id="{9714F1BB-B98F-1571-DA19-0B3E2CC4CDD5}"/>
                  </a:ext>
                </a:extLst>
              </p:cNvPr>
              <p:cNvSpPr/>
              <p:nvPr/>
            </p:nvSpPr>
            <p:spPr>
              <a:xfrm>
                <a:off x="7227464" y="3868939"/>
                <a:ext cx="46231" cy="46230"/>
              </a:xfrm>
              <a:custGeom>
                <a:avLst/>
                <a:gdLst>
                  <a:gd name="connsiteX0" fmla="*/ 23078 w 46231"/>
                  <a:gd name="connsiteY0" fmla="*/ 46004 h 46230"/>
                  <a:gd name="connsiteX1" fmla="*/ 45964 w 46231"/>
                  <a:gd name="connsiteY1" fmla="*/ 22662 h 46230"/>
                  <a:gd name="connsiteX2" fmla="*/ 22583 w 46231"/>
                  <a:gd name="connsiteY2" fmla="*/ -225 h 46230"/>
                  <a:gd name="connsiteX3" fmla="*/ -265 w 46231"/>
                  <a:gd name="connsiteY3" fmla="*/ 23118 h 46230"/>
                  <a:gd name="connsiteX4" fmla="*/ 4069 w 46231"/>
                  <a:gd name="connsiteY4" fmla="*/ 36386 h 46230"/>
                  <a:gd name="connsiteX5" fmla="*/ 23078 w 46231"/>
                  <a:gd name="connsiteY5" fmla="*/ 46004 h 4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31" h="46230">
                    <a:moveTo>
                      <a:pt x="23078" y="46004"/>
                    </a:moveTo>
                    <a:cubicBezTo>
                      <a:pt x="35851" y="45852"/>
                      <a:pt x="46078" y="35397"/>
                      <a:pt x="45964" y="22662"/>
                    </a:cubicBezTo>
                    <a:cubicBezTo>
                      <a:pt x="45812" y="9888"/>
                      <a:pt x="35357" y="-339"/>
                      <a:pt x="22583" y="-225"/>
                    </a:cubicBezTo>
                    <a:cubicBezTo>
                      <a:pt x="9810" y="-73"/>
                      <a:pt x="-417" y="10382"/>
                      <a:pt x="-265" y="23118"/>
                    </a:cubicBezTo>
                    <a:cubicBezTo>
                      <a:pt x="-227" y="27908"/>
                      <a:pt x="1294" y="32508"/>
                      <a:pt x="4069" y="36386"/>
                    </a:cubicBezTo>
                    <a:cubicBezTo>
                      <a:pt x="8479" y="42506"/>
                      <a:pt x="15550" y="46080"/>
                      <a:pt x="23078" y="4600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3" name="Freeform: Shape 55">
                <a:extLst>
                  <a:ext uri="{FF2B5EF4-FFF2-40B4-BE49-F238E27FC236}">
                    <a16:creationId xmlns:a16="http://schemas.microsoft.com/office/drawing/2014/main" id="{8F796A24-628A-3749-1209-2A80E61D7646}"/>
                  </a:ext>
                </a:extLst>
              </p:cNvPr>
              <p:cNvSpPr/>
              <p:nvPr/>
            </p:nvSpPr>
            <p:spPr>
              <a:xfrm>
                <a:off x="7496470" y="4517677"/>
                <a:ext cx="46142" cy="46175"/>
              </a:xfrm>
              <a:custGeom>
                <a:avLst/>
                <a:gdLst>
                  <a:gd name="connsiteX0" fmla="*/ 41 w 46142"/>
                  <a:gd name="connsiteY0" fmla="*/ 26523 h 46175"/>
                  <a:gd name="connsiteX1" fmla="*/ 22851 w 46142"/>
                  <a:gd name="connsiteY1" fmla="*/ 45950 h 46175"/>
                  <a:gd name="connsiteX2" fmla="*/ 26653 w 46142"/>
                  <a:gd name="connsiteY2" fmla="*/ 45608 h 46175"/>
                  <a:gd name="connsiteX3" fmla="*/ 45547 w 46142"/>
                  <a:gd name="connsiteY3" fmla="*/ 18996 h 46175"/>
                  <a:gd name="connsiteX4" fmla="*/ 18973 w 46142"/>
                  <a:gd name="connsiteY4" fmla="*/ 102 h 46175"/>
                  <a:gd name="connsiteX5" fmla="*/ 41 w 46142"/>
                  <a:gd name="connsiteY5" fmla="*/ 26600 h 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2" h="46175">
                    <a:moveTo>
                      <a:pt x="41" y="26523"/>
                    </a:moveTo>
                    <a:cubicBezTo>
                      <a:pt x="1904" y="37701"/>
                      <a:pt x="11522" y="45912"/>
                      <a:pt x="22851" y="45950"/>
                    </a:cubicBezTo>
                    <a:cubicBezTo>
                      <a:pt x="24144" y="45950"/>
                      <a:pt x="25398" y="45836"/>
                      <a:pt x="26653" y="45608"/>
                    </a:cubicBezTo>
                    <a:cubicBezTo>
                      <a:pt x="39237" y="43479"/>
                      <a:pt x="47676" y="31580"/>
                      <a:pt x="45547" y="18996"/>
                    </a:cubicBezTo>
                    <a:cubicBezTo>
                      <a:pt x="43457" y="6451"/>
                      <a:pt x="31519" y="-2027"/>
                      <a:pt x="18973" y="102"/>
                    </a:cubicBezTo>
                    <a:cubicBezTo>
                      <a:pt x="6428" y="2230"/>
                      <a:pt x="-2012" y="14054"/>
                      <a:pt x="41" y="26600"/>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4" name="Freeform: Shape 56">
                <a:extLst>
                  <a:ext uri="{FF2B5EF4-FFF2-40B4-BE49-F238E27FC236}">
                    <a16:creationId xmlns:a16="http://schemas.microsoft.com/office/drawing/2014/main" id="{D108FE3F-3245-4EAE-1AAD-D44E2C95DF10}"/>
                  </a:ext>
                </a:extLst>
              </p:cNvPr>
              <p:cNvSpPr/>
              <p:nvPr/>
            </p:nvSpPr>
            <p:spPr>
              <a:xfrm>
                <a:off x="5725752" y="3246522"/>
                <a:ext cx="46318" cy="46308"/>
              </a:xfrm>
              <a:custGeom>
                <a:avLst/>
                <a:gdLst>
                  <a:gd name="connsiteX0" fmla="*/ 45776 w 46318"/>
                  <a:gd name="connsiteY0" fmla="*/ 19471 h 46308"/>
                  <a:gd name="connsiteX1" fmla="*/ 19431 w 46318"/>
                  <a:gd name="connsiteY1" fmla="*/ 37 h 46308"/>
                  <a:gd name="connsiteX2" fmla="*/ 4 w 46318"/>
                  <a:gd name="connsiteY2" fmla="*/ 26390 h 46308"/>
                  <a:gd name="connsiteX3" fmla="*/ 22966 w 46318"/>
                  <a:gd name="connsiteY3" fmla="*/ 46083 h 46308"/>
                  <a:gd name="connsiteX4" fmla="*/ 26768 w 46318"/>
                  <a:gd name="connsiteY4" fmla="*/ 45855 h 46308"/>
                  <a:gd name="connsiteX5" fmla="*/ 45776 w 46318"/>
                  <a:gd name="connsiteY5" fmla="*/ 19471 h 4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18" h="46308">
                    <a:moveTo>
                      <a:pt x="45776" y="19471"/>
                    </a:moveTo>
                    <a:cubicBezTo>
                      <a:pt x="43875" y="6827"/>
                      <a:pt x="32052" y="-1872"/>
                      <a:pt x="19431" y="37"/>
                    </a:cubicBezTo>
                    <a:cubicBezTo>
                      <a:pt x="6771" y="1949"/>
                      <a:pt x="-1935" y="13746"/>
                      <a:pt x="4" y="26390"/>
                    </a:cubicBezTo>
                    <a:cubicBezTo>
                      <a:pt x="1715" y="37742"/>
                      <a:pt x="11485" y="46125"/>
                      <a:pt x="22966" y="46083"/>
                    </a:cubicBezTo>
                    <a:cubicBezTo>
                      <a:pt x="24145" y="46083"/>
                      <a:pt x="25399" y="46083"/>
                      <a:pt x="26768" y="45855"/>
                    </a:cubicBezTo>
                    <a:cubicBezTo>
                      <a:pt x="39237" y="43737"/>
                      <a:pt x="47715" y="31983"/>
                      <a:pt x="45776" y="19471"/>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5" name="Freeform: Shape 57">
                <a:extLst>
                  <a:ext uri="{FF2B5EF4-FFF2-40B4-BE49-F238E27FC236}">
                    <a16:creationId xmlns:a16="http://schemas.microsoft.com/office/drawing/2014/main" id="{D0127FE6-B63B-97D3-F9E1-28DAEB813B0C}"/>
                  </a:ext>
                </a:extLst>
              </p:cNvPr>
              <p:cNvSpPr/>
              <p:nvPr/>
            </p:nvSpPr>
            <p:spPr>
              <a:xfrm>
                <a:off x="5321100" y="3372280"/>
                <a:ext cx="46212" cy="46234"/>
              </a:xfrm>
              <a:custGeom>
                <a:avLst/>
                <a:gdLst>
                  <a:gd name="connsiteX0" fmla="*/ 43761 w 46212"/>
                  <a:gd name="connsiteY0" fmla="*/ 13048 h 46234"/>
                  <a:gd name="connsiteX1" fmla="*/ 13005 w 46212"/>
                  <a:gd name="connsiteY1" fmla="*/ 1981 h 46234"/>
                  <a:gd name="connsiteX2" fmla="*/ 1942 w 46212"/>
                  <a:gd name="connsiteY2" fmla="*/ 32741 h 46234"/>
                  <a:gd name="connsiteX3" fmla="*/ 22852 w 46212"/>
                  <a:gd name="connsiteY3" fmla="*/ 46008 h 46234"/>
                  <a:gd name="connsiteX4" fmla="*/ 32660 w 46212"/>
                  <a:gd name="connsiteY4" fmla="*/ 43804 h 46234"/>
                  <a:gd name="connsiteX5" fmla="*/ 43761 w 46212"/>
                  <a:gd name="connsiteY5" fmla="*/ 13048 h 4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2" h="46234">
                    <a:moveTo>
                      <a:pt x="43761" y="13048"/>
                    </a:moveTo>
                    <a:cubicBezTo>
                      <a:pt x="38324" y="1498"/>
                      <a:pt x="24562" y="-3455"/>
                      <a:pt x="13005" y="1981"/>
                    </a:cubicBezTo>
                    <a:cubicBezTo>
                      <a:pt x="1448" y="7421"/>
                      <a:pt x="-3494" y="21191"/>
                      <a:pt x="1942" y="32741"/>
                    </a:cubicBezTo>
                    <a:cubicBezTo>
                      <a:pt x="5744" y="40842"/>
                      <a:pt x="13918" y="46008"/>
                      <a:pt x="22852" y="46008"/>
                    </a:cubicBezTo>
                    <a:cubicBezTo>
                      <a:pt x="26235" y="46031"/>
                      <a:pt x="29619" y="45279"/>
                      <a:pt x="32660" y="43804"/>
                    </a:cubicBezTo>
                    <a:cubicBezTo>
                      <a:pt x="44217" y="38363"/>
                      <a:pt x="49159" y="24609"/>
                      <a:pt x="43761" y="13048"/>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6" name="Freeform: Shape 58">
                <a:extLst>
                  <a:ext uri="{FF2B5EF4-FFF2-40B4-BE49-F238E27FC236}">
                    <a16:creationId xmlns:a16="http://schemas.microsoft.com/office/drawing/2014/main" id="{5DA9490A-B2A4-9339-C6E6-C5C99CC4E1FC}"/>
                  </a:ext>
                </a:extLst>
              </p:cNvPr>
              <p:cNvSpPr/>
              <p:nvPr/>
            </p:nvSpPr>
            <p:spPr>
              <a:xfrm>
                <a:off x="5195780" y="3438243"/>
                <a:ext cx="46354" cy="46307"/>
              </a:xfrm>
              <a:custGeom>
                <a:avLst/>
                <a:gdLst>
                  <a:gd name="connsiteX0" fmla="*/ 42902 w 46354"/>
                  <a:gd name="connsiteY0" fmla="*/ 11296 h 46307"/>
                  <a:gd name="connsiteX1" fmla="*/ 11234 w 46354"/>
                  <a:gd name="connsiteY1" fmla="*/ 2913 h 46307"/>
                  <a:gd name="connsiteX2" fmla="*/ 2871 w 46354"/>
                  <a:gd name="connsiteY2" fmla="*/ 34563 h 46307"/>
                  <a:gd name="connsiteX3" fmla="*/ 22905 w 46354"/>
                  <a:gd name="connsiteY3" fmla="*/ 46082 h 46307"/>
                  <a:gd name="connsiteX4" fmla="*/ 34691 w 46354"/>
                  <a:gd name="connsiteY4" fmla="*/ 42964 h 46307"/>
                  <a:gd name="connsiteX5" fmla="*/ 42902 w 46354"/>
                  <a:gd name="connsiteY5" fmla="*/ 11296 h 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54" h="46307">
                    <a:moveTo>
                      <a:pt x="42902" y="11296"/>
                    </a:moveTo>
                    <a:cubicBezTo>
                      <a:pt x="36478" y="241"/>
                      <a:pt x="22297" y="-3512"/>
                      <a:pt x="11234" y="2913"/>
                    </a:cubicBezTo>
                    <a:cubicBezTo>
                      <a:pt x="209" y="9338"/>
                      <a:pt x="-3554" y="23507"/>
                      <a:pt x="2871" y="34563"/>
                    </a:cubicBezTo>
                    <a:cubicBezTo>
                      <a:pt x="7015" y="41698"/>
                      <a:pt x="14656" y="46082"/>
                      <a:pt x="22905" y="46082"/>
                    </a:cubicBezTo>
                    <a:cubicBezTo>
                      <a:pt x="27050" y="46082"/>
                      <a:pt x="31079" y="45017"/>
                      <a:pt x="34691" y="42964"/>
                    </a:cubicBezTo>
                    <a:cubicBezTo>
                      <a:pt x="45678" y="36479"/>
                      <a:pt x="49366" y="22310"/>
                      <a:pt x="42902" y="11296"/>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7" name="Freeform: Shape 59">
                <a:extLst>
                  <a:ext uri="{FF2B5EF4-FFF2-40B4-BE49-F238E27FC236}">
                    <a16:creationId xmlns:a16="http://schemas.microsoft.com/office/drawing/2014/main" id="{1ACCBD0B-DD7D-0D59-720D-BD6DAE8887E9}"/>
                  </a:ext>
                </a:extLst>
              </p:cNvPr>
              <p:cNvSpPr/>
              <p:nvPr/>
            </p:nvSpPr>
            <p:spPr>
              <a:xfrm>
                <a:off x="5077180" y="3515658"/>
                <a:ext cx="46344" cy="46309"/>
              </a:xfrm>
              <a:custGeom>
                <a:avLst/>
                <a:gdLst>
                  <a:gd name="connsiteX0" fmla="*/ 41673 w 46344"/>
                  <a:gd name="connsiteY0" fmla="*/ 9383 h 46309"/>
                  <a:gd name="connsiteX1" fmla="*/ 9359 w 46344"/>
                  <a:gd name="connsiteY1" fmla="*/ 4136 h 46309"/>
                  <a:gd name="connsiteX2" fmla="*/ 4112 w 46344"/>
                  <a:gd name="connsiteY2" fmla="*/ 36489 h 46309"/>
                  <a:gd name="connsiteX3" fmla="*/ 36350 w 46344"/>
                  <a:gd name="connsiteY3" fmla="*/ 41773 h 46309"/>
                  <a:gd name="connsiteX4" fmla="*/ 36350 w 46344"/>
                  <a:gd name="connsiteY4" fmla="*/ 41773 h 46309"/>
                  <a:gd name="connsiteX5" fmla="*/ 41787 w 46344"/>
                  <a:gd name="connsiteY5" fmla="*/ 9535 h 46309"/>
                  <a:gd name="connsiteX6" fmla="*/ 41673 w 46344"/>
                  <a:gd name="connsiteY6" fmla="*/ 9383 h 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44" h="46309">
                    <a:moveTo>
                      <a:pt x="41673" y="9383"/>
                    </a:moveTo>
                    <a:cubicBezTo>
                      <a:pt x="34183" y="-996"/>
                      <a:pt x="19737" y="-3315"/>
                      <a:pt x="9359" y="4136"/>
                    </a:cubicBezTo>
                    <a:cubicBezTo>
                      <a:pt x="-1021" y="11626"/>
                      <a:pt x="-3378" y="26110"/>
                      <a:pt x="4112" y="36489"/>
                    </a:cubicBezTo>
                    <a:cubicBezTo>
                      <a:pt x="11563" y="46791"/>
                      <a:pt x="25972" y="49186"/>
                      <a:pt x="36350" y="41773"/>
                    </a:cubicBezTo>
                    <a:lnTo>
                      <a:pt x="36350" y="41773"/>
                    </a:lnTo>
                    <a:cubicBezTo>
                      <a:pt x="46767" y="34360"/>
                      <a:pt x="49200" y="19952"/>
                      <a:pt x="41787" y="9535"/>
                    </a:cubicBezTo>
                    <a:cubicBezTo>
                      <a:pt x="41749" y="9497"/>
                      <a:pt x="41711" y="9421"/>
                      <a:pt x="41673" y="9383"/>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8" name="Freeform: Shape 60">
                <a:extLst>
                  <a:ext uri="{FF2B5EF4-FFF2-40B4-BE49-F238E27FC236}">
                    <a16:creationId xmlns:a16="http://schemas.microsoft.com/office/drawing/2014/main" id="{4CE1A51D-E3FE-A815-0BC1-F06B27470FA8}"/>
                  </a:ext>
                </a:extLst>
              </p:cNvPr>
              <p:cNvSpPr/>
              <p:nvPr/>
            </p:nvSpPr>
            <p:spPr>
              <a:xfrm>
                <a:off x="5587006" y="3274921"/>
                <a:ext cx="46518" cy="47221"/>
              </a:xfrm>
              <a:custGeom>
                <a:avLst/>
                <a:gdLst>
                  <a:gd name="connsiteX0" fmla="*/ 45494 w 46518"/>
                  <a:gd name="connsiteY0" fmla="*/ 18254 h 47221"/>
                  <a:gd name="connsiteX1" fmla="*/ 18198 w 46518"/>
                  <a:gd name="connsiteY1" fmla="*/ 249 h 47221"/>
                  <a:gd name="connsiteX2" fmla="*/ 216 w 46518"/>
                  <a:gd name="connsiteY2" fmla="*/ 27534 h 47221"/>
                  <a:gd name="connsiteX3" fmla="*/ 748 w 46518"/>
                  <a:gd name="connsiteY3" fmla="*/ 29659 h 47221"/>
                  <a:gd name="connsiteX4" fmla="*/ 23064 w 46518"/>
                  <a:gd name="connsiteY4" fmla="*/ 46995 h 47221"/>
                  <a:gd name="connsiteX5" fmla="*/ 28957 w 46518"/>
                  <a:gd name="connsiteY5" fmla="*/ 46197 h 47221"/>
                  <a:gd name="connsiteX6" fmla="*/ 45570 w 46518"/>
                  <a:gd name="connsiteY6" fmla="*/ 18543 h 47221"/>
                  <a:gd name="connsiteX7" fmla="*/ 45494 w 46518"/>
                  <a:gd name="connsiteY7" fmla="*/ 18254 h 4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8" h="47221">
                    <a:moveTo>
                      <a:pt x="45494" y="18254"/>
                    </a:moveTo>
                    <a:cubicBezTo>
                      <a:pt x="42947" y="5747"/>
                      <a:pt x="30706" y="-2313"/>
                      <a:pt x="18198" y="249"/>
                    </a:cubicBezTo>
                    <a:cubicBezTo>
                      <a:pt x="5690" y="2812"/>
                      <a:pt x="-2369" y="15027"/>
                      <a:pt x="216" y="27534"/>
                    </a:cubicBezTo>
                    <a:cubicBezTo>
                      <a:pt x="368" y="28253"/>
                      <a:pt x="520" y="28960"/>
                      <a:pt x="748" y="29659"/>
                    </a:cubicBezTo>
                    <a:cubicBezTo>
                      <a:pt x="3371" y="39856"/>
                      <a:pt x="12534" y="46991"/>
                      <a:pt x="23064" y="46995"/>
                    </a:cubicBezTo>
                    <a:cubicBezTo>
                      <a:pt x="25041" y="47006"/>
                      <a:pt x="27056" y="46740"/>
                      <a:pt x="28957" y="46197"/>
                    </a:cubicBezTo>
                    <a:cubicBezTo>
                      <a:pt x="41199" y="43148"/>
                      <a:pt x="48612" y="30766"/>
                      <a:pt x="45570" y="18543"/>
                    </a:cubicBezTo>
                    <a:cubicBezTo>
                      <a:pt x="45532" y="18448"/>
                      <a:pt x="45532" y="18349"/>
                      <a:pt x="45494" y="18254"/>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79" name="Freeform: Shape 61">
                <a:extLst>
                  <a:ext uri="{FF2B5EF4-FFF2-40B4-BE49-F238E27FC236}">
                    <a16:creationId xmlns:a16="http://schemas.microsoft.com/office/drawing/2014/main" id="{27D1A856-0860-141E-C5F2-E8299B49312C}"/>
                  </a:ext>
                </a:extLst>
              </p:cNvPr>
              <p:cNvSpPr/>
              <p:nvPr/>
            </p:nvSpPr>
            <p:spPr>
              <a:xfrm>
                <a:off x="5451982" y="3317904"/>
                <a:ext cx="46251" cy="46209"/>
              </a:xfrm>
              <a:custGeom>
                <a:avLst/>
                <a:gdLst>
                  <a:gd name="connsiteX0" fmla="*/ 44607 w 46251"/>
                  <a:gd name="connsiteY0" fmla="*/ 15036 h 46209"/>
                  <a:gd name="connsiteX1" fmla="*/ 14992 w 46251"/>
                  <a:gd name="connsiteY1" fmla="*/ 1160 h 46209"/>
                  <a:gd name="connsiteX2" fmla="*/ 1115 w 46251"/>
                  <a:gd name="connsiteY2" fmla="*/ 30776 h 46209"/>
                  <a:gd name="connsiteX3" fmla="*/ 22861 w 46251"/>
                  <a:gd name="connsiteY3" fmla="*/ 45982 h 46209"/>
                  <a:gd name="connsiteX4" fmla="*/ 30731 w 46251"/>
                  <a:gd name="connsiteY4" fmla="*/ 44614 h 46209"/>
                  <a:gd name="connsiteX5" fmla="*/ 44607 w 46251"/>
                  <a:gd name="connsiteY5" fmla="*/ 15036 h 4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1" h="46209">
                    <a:moveTo>
                      <a:pt x="44607" y="15036"/>
                    </a:moveTo>
                    <a:cubicBezTo>
                      <a:pt x="40273" y="3027"/>
                      <a:pt x="27005" y="-3185"/>
                      <a:pt x="14992" y="1160"/>
                    </a:cubicBezTo>
                    <a:cubicBezTo>
                      <a:pt x="2978" y="5506"/>
                      <a:pt x="-3219" y="18766"/>
                      <a:pt x="1115" y="30776"/>
                    </a:cubicBezTo>
                    <a:cubicBezTo>
                      <a:pt x="4423" y="39938"/>
                      <a:pt x="13129" y="46028"/>
                      <a:pt x="22861" y="45982"/>
                    </a:cubicBezTo>
                    <a:cubicBezTo>
                      <a:pt x="25561" y="46017"/>
                      <a:pt x="28222" y="45553"/>
                      <a:pt x="30731" y="44614"/>
                    </a:cubicBezTo>
                    <a:cubicBezTo>
                      <a:pt x="42706" y="40272"/>
                      <a:pt x="48941" y="27035"/>
                      <a:pt x="44607" y="15036"/>
                    </a:cubicBezTo>
                    <a:close/>
                  </a:path>
                </a:pathLst>
              </a:custGeom>
              <a:solidFill>
                <a:schemeClr val="bg2">
                  <a:lumMod val="50000"/>
                </a:schemeClr>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0" name="Freeform: Shape 62">
                <a:extLst>
                  <a:ext uri="{FF2B5EF4-FFF2-40B4-BE49-F238E27FC236}">
                    <a16:creationId xmlns:a16="http://schemas.microsoft.com/office/drawing/2014/main" id="{820BE250-90D2-45C1-6996-B202DEC8EEBB}"/>
                  </a:ext>
                </a:extLst>
              </p:cNvPr>
              <p:cNvSpPr/>
              <p:nvPr/>
            </p:nvSpPr>
            <p:spPr>
              <a:xfrm>
                <a:off x="5878128" y="3129015"/>
                <a:ext cx="241560" cy="241559"/>
              </a:xfrm>
              <a:custGeom>
                <a:avLst/>
                <a:gdLst>
                  <a:gd name="connsiteX0" fmla="*/ 120513 w 241560"/>
                  <a:gd name="connsiteY0" fmla="*/ 241334 h 241559"/>
                  <a:gd name="connsiteX1" fmla="*/ -267 w 241560"/>
                  <a:gd name="connsiteY1" fmla="*/ 120554 h 241559"/>
                  <a:gd name="connsiteX2" fmla="*/ 120513 w 241560"/>
                  <a:gd name="connsiteY2" fmla="*/ -226 h 241559"/>
                  <a:gd name="connsiteX3" fmla="*/ 241294 w 241560"/>
                  <a:gd name="connsiteY3" fmla="*/ 120554 h 241559"/>
                  <a:gd name="connsiteX4" fmla="*/ 120513 w 241560"/>
                  <a:gd name="connsiteY4" fmla="*/ 241334 h 241559"/>
                  <a:gd name="connsiteX5" fmla="*/ 120513 w 241560"/>
                  <a:gd name="connsiteY5" fmla="*/ 22927 h 241559"/>
                  <a:gd name="connsiteX6" fmla="*/ 22924 w 241560"/>
                  <a:gd name="connsiteY6" fmla="*/ 120592 h 241559"/>
                  <a:gd name="connsiteX7" fmla="*/ 120590 w 241560"/>
                  <a:gd name="connsiteY7" fmla="*/ 218182 h 241559"/>
                  <a:gd name="connsiteX8" fmla="*/ 218179 w 241560"/>
                  <a:gd name="connsiteY8" fmla="*/ 120554 h 241559"/>
                  <a:gd name="connsiteX9" fmla="*/ 120513 w 241560"/>
                  <a:gd name="connsiteY9" fmla="*/ 22927 h 24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560" h="241559">
                    <a:moveTo>
                      <a:pt x="120513" y="241334"/>
                    </a:moveTo>
                    <a:cubicBezTo>
                      <a:pt x="53794" y="241334"/>
                      <a:pt x="-267" y="187259"/>
                      <a:pt x="-267" y="120554"/>
                    </a:cubicBezTo>
                    <a:cubicBezTo>
                      <a:pt x="-267" y="53850"/>
                      <a:pt x="53794" y="-226"/>
                      <a:pt x="120513" y="-226"/>
                    </a:cubicBezTo>
                    <a:cubicBezTo>
                      <a:pt x="187233" y="-226"/>
                      <a:pt x="241294" y="53850"/>
                      <a:pt x="241294" y="120554"/>
                    </a:cubicBezTo>
                    <a:cubicBezTo>
                      <a:pt x="241217" y="187225"/>
                      <a:pt x="187195" y="241251"/>
                      <a:pt x="120513" y="241334"/>
                    </a:cubicBezTo>
                    <a:close/>
                    <a:moveTo>
                      <a:pt x="120513" y="22927"/>
                    </a:moveTo>
                    <a:cubicBezTo>
                      <a:pt x="66606" y="22946"/>
                      <a:pt x="22886" y="66673"/>
                      <a:pt x="22924" y="120592"/>
                    </a:cubicBezTo>
                    <a:cubicBezTo>
                      <a:pt x="22962" y="174512"/>
                      <a:pt x="66681" y="218205"/>
                      <a:pt x="120590" y="218182"/>
                    </a:cubicBezTo>
                    <a:cubicBezTo>
                      <a:pt x="174498" y="218159"/>
                      <a:pt x="218179" y="174458"/>
                      <a:pt x="218179" y="120554"/>
                    </a:cubicBezTo>
                    <a:cubicBezTo>
                      <a:pt x="218103" y="66646"/>
                      <a:pt x="174422" y="22968"/>
                      <a:pt x="120513" y="22927"/>
                    </a:cubicBezTo>
                    <a:close/>
                  </a:path>
                </a:pathLst>
              </a:custGeom>
              <a:solidFill>
                <a:schemeClr val="accent5"/>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1" name="Freeform: Shape 63">
                <a:extLst>
                  <a:ext uri="{FF2B5EF4-FFF2-40B4-BE49-F238E27FC236}">
                    <a16:creationId xmlns:a16="http://schemas.microsoft.com/office/drawing/2014/main" id="{8DE1E0F0-7538-3B52-AA8E-8D1D93CC021D}"/>
                  </a:ext>
                </a:extLst>
              </p:cNvPr>
              <p:cNvSpPr/>
              <p:nvPr/>
            </p:nvSpPr>
            <p:spPr>
              <a:xfrm>
                <a:off x="5935648" y="3186535"/>
                <a:ext cx="126520" cy="126520"/>
              </a:xfrm>
              <a:custGeom>
                <a:avLst/>
                <a:gdLst>
                  <a:gd name="connsiteX0" fmla="*/ 126521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1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1" y="63260"/>
                    </a:moveTo>
                    <a:cubicBezTo>
                      <a:pt x="126521" y="98198"/>
                      <a:pt x="98198" y="126521"/>
                      <a:pt x="63260" y="126521"/>
                    </a:cubicBezTo>
                    <a:cubicBezTo>
                      <a:pt x="28322" y="126521"/>
                      <a:pt x="0" y="98198"/>
                      <a:pt x="0" y="63260"/>
                    </a:cubicBezTo>
                    <a:cubicBezTo>
                      <a:pt x="0" y="28323"/>
                      <a:pt x="28322" y="0"/>
                      <a:pt x="63260" y="0"/>
                    </a:cubicBezTo>
                    <a:cubicBezTo>
                      <a:pt x="98198" y="0"/>
                      <a:pt x="126521" y="28323"/>
                      <a:pt x="126521" y="63260"/>
                    </a:cubicBezTo>
                    <a:close/>
                  </a:path>
                </a:pathLst>
              </a:custGeom>
              <a:solidFill>
                <a:schemeClr val="accent5"/>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2" name="Freeform: Shape 66">
                <a:extLst>
                  <a:ext uri="{FF2B5EF4-FFF2-40B4-BE49-F238E27FC236}">
                    <a16:creationId xmlns:a16="http://schemas.microsoft.com/office/drawing/2014/main" id="{C33D516F-7105-9D3E-716C-0B5D99670A39}"/>
                  </a:ext>
                </a:extLst>
              </p:cNvPr>
              <p:cNvSpPr/>
              <p:nvPr/>
            </p:nvSpPr>
            <p:spPr>
              <a:xfrm>
                <a:off x="4790645" y="3580315"/>
                <a:ext cx="241546" cy="241484"/>
              </a:xfrm>
              <a:custGeom>
                <a:avLst/>
                <a:gdLst>
                  <a:gd name="connsiteX0" fmla="*/ 120513 w 241545"/>
                  <a:gd name="connsiteY0" fmla="*/ 241258 h 241484"/>
                  <a:gd name="connsiteX1" fmla="*/ -267 w 241545"/>
                  <a:gd name="connsiteY1" fmla="*/ 120554 h 241484"/>
                  <a:gd name="connsiteX2" fmla="*/ 120475 w 241545"/>
                  <a:gd name="connsiteY2" fmla="*/ -226 h 241484"/>
                  <a:gd name="connsiteX3" fmla="*/ 205899 w 241545"/>
                  <a:gd name="connsiteY3" fmla="*/ 35168 h 241484"/>
                  <a:gd name="connsiteX4" fmla="*/ 205899 w 241545"/>
                  <a:gd name="connsiteY4" fmla="*/ 35168 h 241484"/>
                  <a:gd name="connsiteX5" fmla="*/ 205976 w 241545"/>
                  <a:gd name="connsiteY5" fmla="*/ 205864 h 241484"/>
                  <a:gd name="connsiteX6" fmla="*/ 120513 w 241545"/>
                  <a:gd name="connsiteY6" fmla="*/ 241258 h 241484"/>
                  <a:gd name="connsiteX7" fmla="*/ 120513 w 241545"/>
                  <a:gd name="connsiteY7" fmla="*/ 22965 h 241484"/>
                  <a:gd name="connsiteX8" fmla="*/ 23000 w 241545"/>
                  <a:gd name="connsiteY8" fmla="*/ 120630 h 241484"/>
                  <a:gd name="connsiteX9" fmla="*/ 120628 w 241545"/>
                  <a:gd name="connsiteY9" fmla="*/ 218144 h 241484"/>
                  <a:gd name="connsiteX10" fmla="*/ 218179 w 241545"/>
                  <a:gd name="connsiteY10" fmla="*/ 120478 h 241484"/>
                  <a:gd name="connsiteX11" fmla="*/ 189552 w 241545"/>
                  <a:gd name="connsiteY11" fmla="*/ 51515 h 241484"/>
                  <a:gd name="connsiteX12" fmla="*/ 120513 w 241545"/>
                  <a:gd name="connsiteY12" fmla="*/ 22965 h 24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545" h="241484">
                    <a:moveTo>
                      <a:pt x="120513" y="241258"/>
                    </a:moveTo>
                    <a:cubicBezTo>
                      <a:pt x="53832" y="241258"/>
                      <a:pt x="-229" y="187236"/>
                      <a:pt x="-267" y="120554"/>
                    </a:cubicBezTo>
                    <a:cubicBezTo>
                      <a:pt x="-267" y="53834"/>
                      <a:pt x="53793" y="-226"/>
                      <a:pt x="120475" y="-226"/>
                    </a:cubicBezTo>
                    <a:cubicBezTo>
                      <a:pt x="152524" y="-226"/>
                      <a:pt x="183241" y="12510"/>
                      <a:pt x="205899" y="35168"/>
                    </a:cubicBezTo>
                    <a:lnTo>
                      <a:pt x="205899" y="35168"/>
                    </a:lnTo>
                    <a:cubicBezTo>
                      <a:pt x="253041" y="82271"/>
                      <a:pt x="253079" y="158724"/>
                      <a:pt x="205976" y="205864"/>
                    </a:cubicBezTo>
                    <a:cubicBezTo>
                      <a:pt x="183318" y="228561"/>
                      <a:pt x="152562" y="241296"/>
                      <a:pt x="120513" y="241258"/>
                    </a:cubicBezTo>
                    <a:close/>
                    <a:moveTo>
                      <a:pt x="120513" y="22965"/>
                    </a:moveTo>
                    <a:cubicBezTo>
                      <a:pt x="66605" y="23003"/>
                      <a:pt x="22962" y="66722"/>
                      <a:pt x="23000" y="120630"/>
                    </a:cubicBezTo>
                    <a:cubicBezTo>
                      <a:pt x="23038" y="174500"/>
                      <a:pt x="66757" y="218182"/>
                      <a:pt x="120628" y="218144"/>
                    </a:cubicBezTo>
                    <a:cubicBezTo>
                      <a:pt x="174535" y="218106"/>
                      <a:pt x="218217" y="174387"/>
                      <a:pt x="218179" y="120478"/>
                    </a:cubicBezTo>
                    <a:cubicBezTo>
                      <a:pt x="218141" y="94627"/>
                      <a:pt x="207876" y="69802"/>
                      <a:pt x="189552" y="51515"/>
                    </a:cubicBezTo>
                    <a:cubicBezTo>
                      <a:pt x="171266" y="33191"/>
                      <a:pt x="146403" y="22889"/>
                      <a:pt x="120513" y="22965"/>
                    </a:cubicBezTo>
                    <a:close/>
                  </a:path>
                </a:pathLst>
              </a:custGeom>
              <a:solidFill>
                <a:schemeClr val="accent4"/>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3" name="Freeform: Shape 67">
                <a:extLst>
                  <a:ext uri="{FF2B5EF4-FFF2-40B4-BE49-F238E27FC236}">
                    <a16:creationId xmlns:a16="http://schemas.microsoft.com/office/drawing/2014/main" id="{5988B0B5-99B6-443D-6D98-5E98295AD8AE}"/>
                  </a:ext>
                </a:extLst>
              </p:cNvPr>
              <p:cNvSpPr/>
              <p:nvPr/>
            </p:nvSpPr>
            <p:spPr>
              <a:xfrm>
                <a:off x="4846120" y="3637835"/>
                <a:ext cx="126520" cy="126520"/>
              </a:xfrm>
              <a:custGeom>
                <a:avLst/>
                <a:gdLst>
                  <a:gd name="connsiteX0" fmla="*/ 126521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1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1" y="63260"/>
                    </a:moveTo>
                    <a:cubicBezTo>
                      <a:pt x="126521" y="98198"/>
                      <a:pt x="98198" y="126521"/>
                      <a:pt x="63260" y="126521"/>
                    </a:cubicBezTo>
                    <a:cubicBezTo>
                      <a:pt x="28323" y="126521"/>
                      <a:pt x="0" y="98198"/>
                      <a:pt x="0" y="63260"/>
                    </a:cubicBezTo>
                    <a:cubicBezTo>
                      <a:pt x="0" y="28323"/>
                      <a:pt x="28323" y="0"/>
                      <a:pt x="63260" y="0"/>
                    </a:cubicBezTo>
                    <a:cubicBezTo>
                      <a:pt x="98198" y="0"/>
                      <a:pt x="126521" y="28323"/>
                      <a:pt x="126521" y="63260"/>
                    </a:cubicBezTo>
                    <a:close/>
                  </a:path>
                </a:pathLst>
              </a:custGeom>
              <a:solidFill>
                <a:schemeClr val="accent4"/>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4" name="Freeform: Shape 70">
                <a:extLst>
                  <a:ext uri="{FF2B5EF4-FFF2-40B4-BE49-F238E27FC236}">
                    <a16:creationId xmlns:a16="http://schemas.microsoft.com/office/drawing/2014/main" id="{61D7BCCF-09E8-22AC-D145-6AFFCE407401}"/>
                  </a:ext>
                </a:extLst>
              </p:cNvPr>
              <p:cNvSpPr/>
              <p:nvPr/>
            </p:nvSpPr>
            <p:spPr>
              <a:xfrm>
                <a:off x="4337262" y="4669882"/>
                <a:ext cx="241559" cy="241560"/>
              </a:xfrm>
              <a:custGeom>
                <a:avLst/>
                <a:gdLst>
                  <a:gd name="connsiteX0" fmla="*/ 120551 w 241559"/>
                  <a:gd name="connsiteY0" fmla="*/ 241334 h 241560"/>
                  <a:gd name="connsiteX1" fmla="*/ -267 w 241559"/>
                  <a:gd name="connsiteY1" fmla="*/ 120592 h 241560"/>
                  <a:gd name="connsiteX2" fmla="*/ 120475 w 241559"/>
                  <a:gd name="connsiteY2" fmla="*/ -226 h 241560"/>
                  <a:gd name="connsiteX3" fmla="*/ 241293 w 241559"/>
                  <a:gd name="connsiteY3" fmla="*/ 120516 h 241560"/>
                  <a:gd name="connsiteX4" fmla="*/ 241293 w 241559"/>
                  <a:gd name="connsiteY4" fmla="*/ 120554 h 241560"/>
                  <a:gd name="connsiteX5" fmla="*/ 120551 w 241559"/>
                  <a:gd name="connsiteY5" fmla="*/ 241334 h 241560"/>
                  <a:gd name="connsiteX6" fmla="*/ 120551 w 241559"/>
                  <a:gd name="connsiteY6" fmla="*/ 22889 h 241560"/>
                  <a:gd name="connsiteX7" fmla="*/ 22848 w 241559"/>
                  <a:gd name="connsiteY7" fmla="*/ 120516 h 241560"/>
                  <a:gd name="connsiteX8" fmla="*/ 120475 w 241559"/>
                  <a:gd name="connsiteY8" fmla="*/ 218220 h 241560"/>
                  <a:gd name="connsiteX9" fmla="*/ 218179 w 241559"/>
                  <a:gd name="connsiteY9" fmla="*/ 120592 h 241560"/>
                  <a:gd name="connsiteX10" fmla="*/ 218179 w 241559"/>
                  <a:gd name="connsiteY10" fmla="*/ 120554 h 241560"/>
                  <a:gd name="connsiteX11" fmla="*/ 120551 w 241559"/>
                  <a:gd name="connsiteY11" fmla="*/ 22889 h 24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559" h="241560">
                    <a:moveTo>
                      <a:pt x="120551" y="241334"/>
                    </a:moveTo>
                    <a:cubicBezTo>
                      <a:pt x="53847" y="241373"/>
                      <a:pt x="-244" y="187312"/>
                      <a:pt x="-267" y="120592"/>
                    </a:cubicBezTo>
                    <a:cubicBezTo>
                      <a:pt x="-286" y="53873"/>
                      <a:pt x="53771" y="-188"/>
                      <a:pt x="120475" y="-226"/>
                    </a:cubicBezTo>
                    <a:cubicBezTo>
                      <a:pt x="187180" y="-264"/>
                      <a:pt x="241255" y="53797"/>
                      <a:pt x="241293" y="120516"/>
                    </a:cubicBezTo>
                    <a:cubicBezTo>
                      <a:pt x="241293" y="120516"/>
                      <a:pt x="241293" y="120554"/>
                      <a:pt x="241293" y="120554"/>
                    </a:cubicBezTo>
                    <a:cubicBezTo>
                      <a:pt x="241217" y="187198"/>
                      <a:pt x="187207" y="241220"/>
                      <a:pt x="120551" y="241334"/>
                    </a:cubicBezTo>
                    <a:close/>
                    <a:moveTo>
                      <a:pt x="120551" y="22889"/>
                    </a:moveTo>
                    <a:cubicBezTo>
                      <a:pt x="66613" y="22851"/>
                      <a:pt x="22871" y="66570"/>
                      <a:pt x="22848" y="120516"/>
                    </a:cubicBezTo>
                    <a:cubicBezTo>
                      <a:pt x="22825" y="174463"/>
                      <a:pt x="66537" y="218182"/>
                      <a:pt x="120475" y="218220"/>
                    </a:cubicBezTo>
                    <a:cubicBezTo>
                      <a:pt x="174414" y="218258"/>
                      <a:pt x="218141" y="174539"/>
                      <a:pt x="218179" y="120592"/>
                    </a:cubicBezTo>
                    <a:cubicBezTo>
                      <a:pt x="218179" y="120592"/>
                      <a:pt x="218179" y="120554"/>
                      <a:pt x="218179" y="120554"/>
                    </a:cubicBezTo>
                    <a:cubicBezTo>
                      <a:pt x="218141" y="66647"/>
                      <a:pt x="174459" y="22965"/>
                      <a:pt x="120551" y="22889"/>
                    </a:cubicBezTo>
                    <a:close/>
                  </a:path>
                </a:pathLst>
              </a:custGeom>
              <a:solidFill>
                <a:schemeClr val="accent2"/>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5" name="Freeform: Shape 71">
                <a:extLst>
                  <a:ext uri="{FF2B5EF4-FFF2-40B4-BE49-F238E27FC236}">
                    <a16:creationId xmlns:a16="http://schemas.microsoft.com/office/drawing/2014/main" id="{1FB713C9-E208-04DC-5FBE-C8CFEB13269C}"/>
                  </a:ext>
                </a:extLst>
              </p:cNvPr>
              <p:cNvSpPr/>
              <p:nvPr/>
            </p:nvSpPr>
            <p:spPr>
              <a:xfrm>
                <a:off x="4394781" y="4727402"/>
                <a:ext cx="126520" cy="126520"/>
              </a:xfrm>
              <a:custGeom>
                <a:avLst/>
                <a:gdLst>
                  <a:gd name="connsiteX0" fmla="*/ 126520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0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0" y="63260"/>
                    </a:moveTo>
                    <a:cubicBezTo>
                      <a:pt x="126520" y="98198"/>
                      <a:pt x="98198" y="126521"/>
                      <a:pt x="63260" y="126521"/>
                    </a:cubicBezTo>
                    <a:cubicBezTo>
                      <a:pt x="28323" y="126521"/>
                      <a:pt x="0" y="98198"/>
                      <a:pt x="0" y="63260"/>
                    </a:cubicBezTo>
                    <a:cubicBezTo>
                      <a:pt x="0" y="28322"/>
                      <a:pt x="28323" y="0"/>
                      <a:pt x="63260" y="0"/>
                    </a:cubicBezTo>
                    <a:cubicBezTo>
                      <a:pt x="98198" y="0"/>
                      <a:pt x="126520" y="28322"/>
                      <a:pt x="126520" y="63260"/>
                    </a:cubicBezTo>
                    <a:close/>
                  </a:path>
                </a:pathLst>
              </a:custGeom>
              <a:solidFill>
                <a:schemeClr val="accent2"/>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6" name="Freeform: Shape 74">
                <a:extLst>
                  <a:ext uri="{FF2B5EF4-FFF2-40B4-BE49-F238E27FC236}">
                    <a16:creationId xmlns:a16="http://schemas.microsoft.com/office/drawing/2014/main" id="{521DE788-BBBC-2F12-3544-C347C30F229A}"/>
                  </a:ext>
                </a:extLst>
              </p:cNvPr>
              <p:cNvSpPr/>
              <p:nvPr/>
            </p:nvSpPr>
            <p:spPr>
              <a:xfrm>
                <a:off x="6967847" y="3580391"/>
                <a:ext cx="241407" cy="241408"/>
              </a:xfrm>
              <a:custGeom>
                <a:avLst/>
                <a:gdLst>
                  <a:gd name="connsiteX0" fmla="*/ 120361 w 241407"/>
                  <a:gd name="connsiteY0" fmla="*/ 241182 h 241408"/>
                  <a:gd name="connsiteX1" fmla="*/ -267 w 241407"/>
                  <a:gd name="connsiteY1" fmla="*/ 120402 h 241408"/>
                  <a:gd name="connsiteX2" fmla="*/ 120513 w 241407"/>
                  <a:gd name="connsiteY2" fmla="*/ -226 h 241408"/>
                  <a:gd name="connsiteX3" fmla="*/ 241141 w 241407"/>
                  <a:gd name="connsiteY3" fmla="*/ 120554 h 241408"/>
                  <a:gd name="connsiteX4" fmla="*/ 205748 w 241407"/>
                  <a:gd name="connsiteY4" fmla="*/ 205864 h 241408"/>
                  <a:gd name="connsiteX5" fmla="*/ 120361 w 241407"/>
                  <a:gd name="connsiteY5" fmla="*/ 241182 h 241408"/>
                  <a:gd name="connsiteX6" fmla="*/ 120361 w 241407"/>
                  <a:gd name="connsiteY6" fmla="*/ 22888 h 241408"/>
                  <a:gd name="connsiteX7" fmla="*/ 22848 w 241407"/>
                  <a:gd name="connsiteY7" fmla="*/ 120554 h 241408"/>
                  <a:gd name="connsiteX8" fmla="*/ 120475 w 241407"/>
                  <a:gd name="connsiteY8" fmla="*/ 218068 h 241408"/>
                  <a:gd name="connsiteX9" fmla="*/ 218027 w 241407"/>
                  <a:gd name="connsiteY9" fmla="*/ 120402 h 241408"/>
                  <a:gd name="connsiteX10" fmla="*/ 189400 w 241407"/>
                  <a:gd name="connsiteY10" fmla="*/ 51439 h 241408"/>
                  <a:gd name="connsiteX11" fmla="*/ 120361 w 241407"/>
                  <a:gd name="connsiteY11" fmla="*/ 22888 h 2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07" h="241408">
                    <a:moveTo>
                      <a:pt x="120361" y="241182"/>
                    </a:moveTo>
                    <a:cubicBezTo>
                      <a:pt x="53680" y="241144"/>
                      <a:pt x="-305" y="187084"/>
                      <a:pt x="-267" y="120402"/>
                    </a:cubicBezTo>
                    <a:cubicBezTo>
                      <a:pt x="-229" y="53758"/>
                      <a:pt x="53832" y="-264"/>
                      <a:pt x="120513" y="-226"/>
                    </a:cubicBezTo>
                    <a:cubicBezTo>
                      <a:pt x="187157" y="-188"/>
                      <a:pt x="241179" y="53872"/>
                      <a:pt x="241141" y="120554"/>
                    </a:cubicBezTo>
                    <a:cubicBezTo>
                      <a:pt x="241103" y="152564"/>
                      <a:pt x="228406" y="183244"/>
                      <a:pt x="205748" y="205864"/>
                    </a:cubicBezTo>
                    <a:cubicBezTo>
                      <a:pt x="183127" y="228561"/>
                      <a:pt x="152410" y="241258"/>
                      <a:pt x="120361" y="241182"/>
                    </a:cubicBezTo>
                    <a:close/>
                    <a:moveTo>
                      <a:pt x="120361" y="22888"/>
                    </a:moveTo>
                    <a:cubicBezTo>
                      <a:pt x="66453" y="22927"/>
                      <a:pt x="22810" y="66646"/>
                      <a:pt x="22848" y="120554"/>
                    </a:cubicBezTo>
                    <a:cubicBezTo>
                      <a:pt x="22886" y="174424"/>
                      <a:pt x="66605" y="218106"/>
                      <a:pt x="120475" y="218068"/>
                    </a:cubicBezTo>
                    <a:cubicBezTo>
                      <a:pt x="174384" y="218030"/>
                      <a:pt x="218065" y="174310"/>
                      <a:pt x="218027" y="120402"/>
                    </a:cubicBezTo>
                    <a:cubicBezTo>
                      <a:pt x="217989" y="94551"/>
                      <a:pt x="207725" y="69726"/>
                      <a:pt x="189400" y="51439"/>
                    </a:cubicBezTo>
                    <a:cubicBezTo>
                      <a:pt x="171114" y="33115"/>
                      <a:pt x="146251" y="22850"/>
                      <a:pt x="120361" y="22888"/>
                    </a:cubicBezTo>
                    <a:close/>
                  </a:path>
                </a:pathLst>
              </a:custGeom>
              <a:solidFill>
                <a:schemeClr val="accent6"/>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7" name="Freeform: Shape 75">
                <a:extLst>
                  <a:ext uri="{FF2B5EF4-FFF2-40B4-BE49-F238E27FC236}">
                    <a16:creationId xmlns:a16="http://schemas.microsoft.com/office/drawing/2014/main" id="{734D02E1-9BF0-1921-8203-A484756FFF14}"/>
                  </a:ext>
                </a:extLst>
              </p:cNvPr>
              <p:cNvSpPr/>
              <p:nvPr/>
            </p:nvSpPr>
            <p:spPr>
              <a:xfrm>
                <a:off x="7025215" y="3637835"/>
                <a:ext cx="126520" cy="126520"/>
              </a:xfrm>
              <a:custGeom>
                <a:avLst/>
                <a:gdLst>
                  <a:gd name="connsiteX0" fmla="*/ 126521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1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1" y="63260"/>
                    </a:moveTo>
                    <a:cubicBezTo>
                      <a:pt x="126521" y="98198"/>
                      <a:pt x="98198" y="126521"/>
                      <a:pt x="63260" y="126521"/>
                    </a:cubicBezTo>
                    <a:cubicBezTo>
                      <a:pt x="28322" y="126521"/>
                      <a:pt x="0" y="98198"/>
                      <a:pt x="0" y="63260"/>
                    </a:cubicBezTo>
                    <a:cubicBezTo>
                      <a:pt x="0" y="28323"/>
                      <a:pt x="28322" y="0"/>
                      <a:pt x="63260" y="0"/>
                    </a:cubicBezTo>
                    <a:cubicBezTo>
                      <a:pt x="98198" y="0"/>
                      <a:pt x="126521" y="28323"/>
                      <a:pt x="126521" y="63260"/>
                    </a:cubicBezTo>
                    <a:close/>
                  </a:path>
                </a:pathLst>
              </a:custGeom>
              <a:solidFill>
                <a:srgbClr val="FC902A"/>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8" name="Freeform: Shape 78">
                <a:extLst>
                  <a:ext uri="{FF2B5EF4-FFF2-40B4-BE49-F238E27FC236}">
                    <a16:creationId xmlns:a16="http://schemas.microsoft.com/office/drawing/2014/main" id="{E3E07335-B9D8-D2C1-4AEB-009E7D5AC6F5}"/>
                  </a:ext>
                </a:extLst>
              </p:cNvPr>
              <p:cNvSpPr/>
              <p:nvPr/>
            </p:nvSpPr>
            <p:spPr>
              <a:xfrm>
                <a:off x="7431848" y="4669882"/>
                <a:ext cx="241561" cy="241559"/>
              </a:xfrm>
              <a:custGeom>
                <a:avLst/>
                <a:gdLst>
                  <a:gd name="connsiteX0" fmla="*/ 120513 w 241560"/>
                  <a:gd name="connsiteY0" fmla="*/ 241334 h 241560"/>
                  <a:gd name="connsiteX1" fmla="*/ -267 w 241560"/>
                  <a:gd name="connsiteY1" fmla="*/ 120554 h 241560"/>
                  <a:gd name="connsiteX2" fmla="*/ 120513 w 241560"/>
                  <a:gd name="connsiteY2" fmla="*/ -226 h 241560"/>
                  <a:gd name="connsiteX3" fmla="*/ 241294 w 241560"/>
                  <a:gd name="connsiteY3" fmla="*/ 120554 h 241560"/>
                  <a:gd name="connsiteX4" fmla="*/ 120513 w 241560"/>
                  <a:gd name="connsiteY4" fmla="*/ 241334 h 241560"/>
                  <a:gd name="connsiteX5" fmla="*/ 120513 w 241560"/>
                  <a:gd name="connsiteY5" fmla="*/ 22889 h 241560"/>
                  <a:gd name="connsiteX6" fmla="*/ 22810 w 241560"/>
                  <a:gd name="connsiteY6" fmla="*/ 120516 h 241560"/>
                  <a:gd name="connsiteX7" fmla="*/ 120437 w 241560"/>
                  <a:gd name="connsiteY7" fmla="*/ 218220 h 241560"/>
                  <a:gd name="connsiteX8" fmla="*/ 218141 w 241560"/>
                  <a:gd name="connsiteY8" fmla="*/ 120592 h 241560"/>
                  <a:gd name="connsiteX9" fmla="*/ 218141 w 241560"/>
                  <a:gd name="connsiteY9" fmla="*/ 120554 h 241560"/>
                  <a:gd name="connsiteX10" fmla="*/ 120513 w 241560"/>
                  <a:gd name="connsiteY10" fmla="*/ 22889 h 24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560" h="241560">
                    <a:moveTo>
                      <a:pt x="120513" y="241334"/>
                    </a:moveTo>
                    <a:cubicBezTo>
                      <a:pt x="53793" y="241334"/>
                      <a:pt x="-267" y="187274"/>
                      <a:pt x="-267" y="120554"/>
                    </a:cubicBezTo>
                    <a:cubicBezTo>
                      <a:pt x="-267" y="53835"/>
                      <a:pt x="53793" y="-226"/>
                      <a:pt x="120513" y="-226"/>
                    </a:cubicBezTo>
                    <a:cubicBezTo>
                      <a:pt x="187233" y="-226"/>
                      <a:pt x="241294" y="53835"/>
                      <a:pt x="241294" y="120554"/>
                    </a:cubicBezTo>
                    <a:cubicBezTo>
                      <a:pt x="241217" y="187236"/>
                      <a:pt x="187195" y="241258"/>
                      <a:pt x="120513" y="241334"/>
                    </a:cubicBezTo>
                    <a:close/>
                    <a:moveTo>
                      <a:pt x="120513" y="22889"/>
                    </a:moveTo>
                    <a:cubicBezTo>
                      <a:pt x="66567" y="22851"/>
                      <a:pt x="22848" y="66570"/>
                      <a:pt x="22810" y="120516"/>
                    </a:cubicBezTo>
                    <a:cubicBezTo>
                      <a:pt x="22771" y="174463"/>
                      <a:pt x="66491" y="218182"/>
                      <a:pt x="120437" y="218220"/>
                    </a:cubicBezTo>
                    <a:cubicBezTo>
                      <a:pt x="174383" y="218258"/>
                      <a:pt x="218103" y="174539"/>
                      <a:pt x="218141" y="120592"/>
                    </a:cubicBezTo>
                    <a:cubicBezTo>
                      <a:pt x="218141" y="120592"/>
                      <a:pt x="218141" y="120554"/>
                      <a:pt x="218141" y="120554"/>
                    </a:cubicBezTo>
                    <a:cubicBezTo>
                      <a:pt x="218065" y="66647"/>
                      <a:pt x="174421" y="22965"/>
                      <a:pt x="120513" y="22889"/>
                    </a:cubicBezTo>
                    <a:close/>
                  </a:path>
                </a:pathLst>
              </a:custGeom>
              <a:solidFill>
                <a:schemeClr val="accent3"/>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89" name="Freeform: Shape 79">
                <a:extLst>
                  <a:ext uri="{FF2B5EF4-FFF2-40B4-BE49-F238E27FC236}">
                    <a16:creationId xmlns:a16="http://schemas.microsoft.com/office/drawing/2014/main" id="{059311BF-6A94-0E31-B4EC-C7F415ABEE13}"/>
                  </a:ext>
                </a:extLst>
              </p:cNvPr>
              <p:cNvSpPr/>
              <p:nvPr/>
            </p:nvSpPr>
            <p:spPr>
              <a:xfrm>
                <a:off x="7476514" y="4727364"/>
                <a:ext cx="126520" cy="126520"/>
              </a:xfrm>
              <a:custGeom>
                <a:avLst/>
                <a:gdLst>
                  <a:gd name="connsiteX0" fmla="*/ 126520 w 126520"/>
                  <a:gd name="connsiteY0" fmla="*/ 63260 h 126520"/>
                  <a:gd name="connsiteX1" fmla="*/ 63260 w 126520"/>
                  <a:gd name="connsiteY1" fmla="*/ 126521 h 126520"/>
                  <a:gd name="connsiteX2" fmla="*/ 0 w 126520"/>
                  <a:gd name="connsiteY2" fmla="*/ 63260 h 126520"/>
                  <a:gd name="connsiteX3" fmla="*/ 63260 w 126520"/>
                  <a:gd name="connsiteY3" fmla="*/ 0 h 126520"/>
                  <a:gd name="connsiteX4" fmla="*/ 126520 w 126520"/>
                  <a:gd name="connsiteY4" fmla="*/ 63260 h 1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20" h="126520">
                    <a:moveTo>
                      <a:pt x="126520" y="63260"/>
                    </a:moveTo>
                    <a:cubicBezTo>
                      <a:pt x="126520" y="98198"/>
                      <a:pt x="98198" y="126521"/>
                      <a:pt x="63260" y="126521"/>
                    </a:cubicBezTo>
                    <a:cubicBezTo>
                      <a:pt x="28322" y="126521"/>
                      <a:pt x="0" y="98198"/>
                      <a:pt x="0" y="63260"/>
                    </a:cubicBezTo>
                    <a:cubicBezTo>
                      <a:pt x="0" y="28322"/>
                      <a:pt x="28322" y="0"/>
                      <a:pt x="63260" y="0"/>
                    </a:cubicBezTo>
                    <a:cubicBezTo>
                      <a:pt x="98198" y="0"/>
                      <a:pt x="126520" y="28322"/>
                      <a:pt x="126520" y="63260"/>
                    </a:cubicBezTo>
                    <a:close/>
                  </a:path>
                </a:pathLst>
              </a:custGeom>
              <a:solidFill>
                <a:schemeClr val="accent3"/>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grpSp>
        <p:sp>
          <p:nvSpPr>
            <p:cNvPr id="15" name="Freeform: Shape 81">
              <a:extLst>
                <a:ext uri="{FF2B5EF4-FFF2-40B4-BE49-F238E27FC236}">
                  <a16:creationId xmlns:a16="http://schemas.microsoft.com/office/drawing/2014/main" id="{C181B0FA-52B5-AA82-8EE5-13F821ACB73C}"/>
                </a:ext>
              </a:extLst>
            </p:cNvPr>
            <p:cNvSpPr/>
            <p:nvPr/>
          </p:nvSpPr>
          <p:spPr>
            <a:xfrm>
              <a:off x="1899231" y="3988084"/>
              <a:ext cx="1605154" cy="1605115"/>
            </a:xfrm>
            <a:custGeom>
              <a:avLst/>
              <a:gdLst>
                <a:gd name="connsiteX0" fmla="*/ 1604887 w 1605153"/>
                <a:gd name="connsiteY0" fmla="*/ 802351 h 1605115"/>
                <a:gd name="connsiteX1" fmla="*/ 802310 w 1605153"/>
                <a:gd name="connsiteY1" fmla="*/ 1604890 h 1605115"/>
                <a:gd name="connsiteX2" fmla="*/ -267 w 1605153"/>
                <a:gd name="connsiteY2" fmla="*/ 802351 h 1605115"/>
                <a:gd name="connsiteX3" fmla="*/ 802310 w 1605153"/>
                <a:gd name="connsiteY3" fmla="*/ -226 h 1605115"/>
                <a:gd name="connsiteX4" fmla="*/ 1604887 w 1605153"/>
                <a:gd name="connsiteY4" fmla="*/ 802351 h 160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53" h="1605115">
                  <a:moveTo>
                    <a:pt x="1604887" y="802351"/>
                  </a:moveTo>
                  <a:cubicBezTo>
                    <a:pt x="1604887" y="1245553"/>
                    <a:pt x="1245512" y="1604890"/>
                    <a:pt x="802310" y="1604890"/>
                  </a:cubicBezTo>
                  <a:cubicBezTo>
                    <a:pt x="359108" y="1604890"/>
                    <a:pt x="-267" y="1245553"/>
                    <a:pt x="-267" y="802351"/>
                  </a:cubicBezTo>
                  <a:cubicBezTo>
                    <a:pt x="-267" y="359149"/>
                    <a:pt x="359032" y="-226"/>
                    <a:pt x="802310" y="-226"/>
                  </a:cubicBezTo>
                  <a:cubicBezTo>
                    <a:pt x="1245588" y="-226"/>
                    <a:pt x="1604887" y="359073"/>
                    <a:pt x="1604887" y="802351"/>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6" name="Freeform: Shape 82">
              <a:extLst>
                <a:ext uri="{FF2B5EF4-FFF2-40B4-BE49-F238E27FC236}">
                  <a16:creationId xmlns:a16="http://schemas.microsoft.com/office/drawing/2014/main" id="{3AA58FF9-0840-F07D-4DAD-71B9DF29CB08}"/>
                </a:ext>
              </a:extLst>
            </p:cNvPr>
            <p:cNvSpPr/>
            <p:nvPr/>
          </p:nvSpPr>
          <p:spPr>
            <a:xfrm>
              <a:off x="2836769" y="1628484"/>
              <a:ext cx="1661456" cy="1661494"/>
            </a:xfrm>
            <a:custGeom>
              <a:avLst/>
              <a:gdLst>
                <a:gd name="connsiteX0" fmla="*/ 1661190 w 1661456"/>
                <a:gd name="connsiteY0" fmla="*/ 830522 h 1661494"/>
                <a:gd name="connsiteX1" fmla="*/ 830481 w 1661456"/>
                <a:gd name="connsiteY1" fmla="*/ 1661269 h 1661494"/>
                <a:gd name="connsiteX2" fmla="*/ -267 w 1661456"/>
                <a:gd name="connsiteY2" fmla="*/ 830522 h 1661494"/>
                <a:gd name="connsiteX3" fmla="*/ 830481 w 1661456"/>
                <a:gd name="connsiteY3" fmla="*/ -226 h 1661494"/>
                <a:gd name="connsiteX4" fmla="*/ 1661190 w 1661456"/>
                <a:gd name="connsiteY4" fmla="*/ 830522 h 166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56" h="1661494">
                  <a:moveTo>
                    <a:pt x="1661190" y="830522"/>
                  </a:moveTo>
                  <a:cubicBezTo>
                    <a:pt x="1661190" y="1289311"/>
                    <a:pt x="1289232" y="1661269"/>
                    <a:pt x="830481" y="1661269"/>
                  </a:cubicBezTo>
                  <a:cubicBezTo>
                    <a:pt x="371730" y="1661269"/>
                    <a:pt x="-267" y="1289235"/>
                    <a:pt x="-267" y="830522"/>
                  </a:cubicBezTo>
                  <a:cubicBezTo>
                    <a:pt x="-267" y="371809"/>
                    <a:pt x="371653" y="-226"/>
                    <a:pt x="830481" y="-226"/>
                  </a:cubicBezTo>
                  <a:cubicBezTo>
                    <a:pt x="1289308" y="-226"/>
                    <a:pt x="1661190" y="371695"/>
                    <a:pt x="1661190" y="830522"/>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7" name="Freeform: Shape 85">
              <a:extLst>
                <a:ext uri="{FF2B5EF4-FFF2-40B4-BE49-F238E27FC236}">
                  <a16:creationId xmlns:a16="http://schemas.microsoft.com/office/drawing/2014/main" id="{714D8232-C8F5-75A0-016F-7398DDCBBD1F}"/>
                </a:ext>
              </a:extLst>
            </p:cNvPr>
            <p:cNvSpPr/>
            <p:nvPr/>
          </p:nvSpPr>
          <p:spPr>
            <a:xfrm>
              <a:off x="5196332" y="690947"/>
              <a:ext cx="1605153" cy="1605153"/>
            </a:xfrm>
            <a:custGeom>
              <a:avLst/>
              <a:gdLst>
                <a:gd name="connsiteX0" fmla="*/ 1604887 w 1605153"/>
                <a:gd name="connsiteY0" fmla="*/ 802389 h 1605153"/>
                <a:gd name="connsiteX1" fmla="*/ 802310 w 1605153"/>
                <a:gd name="connsiteY1" fmla="*/ 1604928 h 1605153"/>
                <a:gd name="connsiteX2" fmla="*/ -267 w 1605153"/>
                <a:gd name="connsiteY2" fmla="*/ 802389 h 1605153"/>
                <a:gd name="connsiteX3" fmla="*/ 802310 w 1605153"/>
                <a:gd name="connsiteY3" fmla="*/ -226 h 1605153"/>
                <a:gd name="connsiteX4" fmla="*/ 1604887 w 1605153"/>
                <a:gd name="connsiteY4" fmla="*/ 802389 h 1605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53" h="1605153">
                  <a:moveTo>
                    <a:pt x="1604887" y="802389"/>
                  </a:moveTo>
                  <a:cubicBezTo>
                    <a:pt x="1604887" y="1245553"/>
                    <a:pt x="1245512" y="1604928"/>
                    <a:pt x="802310" y="1604928"/>
                  </a:cubicBezTo>
                  <a:cubicBezTo>
                    <a:pt x="359108" y="1604928"/>
                    <a:pt x="-267" y="1245553"/>
                    <a:pt x="-267" y="802389"/>
                  </a:cubicBezTo>
                  <a:cubicBezTo>
                    <a:pt x="-267" y="359225"/>
                    <a:pt x="359070" y="-226"/>
                    <a:pt x="802310" y="-226"/>
                  </a:cubicBezTo>
                  <a:cubicBezTo>
                    <a:pt x="1245550" y="-226"/>
                    <a:pt x="1604887" y="359111"/>
                    <a:pt x="1604887" y="802389"/>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9" name="Freeform: Shape 89">
              <a:extLst>
                <a:ext uri="{FF2B5EF4-FFF2-40B4-BE49-F238E27FC236}">
                  <a16:creationId xmlns:a16="http://schemas.microsoft.com/office/drawing/2014/main" id="{D64B64C3-3E19-3BDC-7F3A-A83414BCCB99}"/>
                </a:ext>
              </a:extLst>
            </p:cNvPr>
            <p:cNvSpPr/>
            <p:nvPr/>
          </p:nvSpPr>
          <p:spPr>
            <a:xfrm>
              <a:off x="8493469" y="3988123"/>
              <a:ext cx="1605153" cy="1605115"/>
            </a:xfrm>
            <a:custGeom>
              <a:avLst/>
              <a:gdLst>
                <a:gd name="connsiteX0" fmla="*/ 1604887 w 1605153"/>
                <a:gd name="connsiteY0" fmla="*/ 802351 h 1605115"/>
                <a:gd name="connsiteX1" fmla="*/ 802310 w 1605153"/>
                <a:gd name="connsiteY1" fmla="*/ 1604890 h 1605115"/>
                <a:gd name="connsiteX2" fmla="*/ -267 w 1605153"/>
                <a:gd name="connsiteY2" fmla="*/ 802351 h 1605115"/>
                <a:gd name="connsiteX3" fmla="*/ 802310 w 1605153"/>
                <a:gd name="connsiteY3" fmla="*/ -226 h 1605115"/>
                <a:gd name="connsiteX4" fmla="*/ 1604887 w 1605153"/>
                <a:gd name="connsiteY4" fmla="*/ 802351 h 1605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53" h="1605115">
                  <a:moveTo>
                    <a:pt x="1604887" y="802351"/>
                  </a:moveTo>
                  <a:cubicBezTo>
                    <a:pt x="1604887" y="1245553"/>
                    <a:pt x="1245512" y="1604890"/>
                    <a:pt x="802310" y="1604890"/>
                  </a:cubicBezTo>
                  <a:cubicBezTo>
                    <a:pt x="359108" y="1604890"/>
                    <a:pt x="-267" y="1245553"/>
                    <a:pt x="-267" y="802351"/>
                  </a:cubicBezTo>
                  <a:cubicBezTo>
                    <a:pt x="-267" y="359149"/>
                    <a:pt x="359032" y="-226"/>
                    <a:pt x="802310" y="-226"/>
                  </a:cubicBezTo>
                  <a:cubicBezTo>
                    <a:pt x="1245589" y="-226"/>
                    <a:pt x="1604887" y="359073"/>
                    <a:pt x="1604887" y="802351"/>
                  </a:cubicBezTo>
                  <a:close/>
                </a:path>
              </a:pathLst>
            </a:custGeom>
            <a:solidFill>
              <a:schemeClr val="bg1"/>
            </a:solidFill>
            <a:ln w="3801" cap="flat">
              <a:noFill/>
              <a:prstDash val="solid"/>
              <a:miter/>
            </a:ln>
            <a:effectLst>
              <a:outerShdw blurRad="1270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0" name="TextBox 100">
              <a:extLst>
                <a:ext uri="{FF2B5EF4-FFF2-40B4-BE49-F238E27FC236}">
                  <a16:creationId xmlns:a16="http://schemas.microsoft.com/office/drawing/2014/main" id="{838D7C8A-1A54-6277-70F4-F9C7DFE993E3}"/>
                </a:ext>
              </a:extLst>
            </p:cNvPr>
            <p:cNvSpPr txBox="1"/>
            <p:nvPr/>
          </p:nvSpPr>
          <p:spPr>
            <a:xfrm>
              <a:off x="-2486708" y="4118356"/>
              <a:ext cx="4123927" cy="139021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Regulatory framework</a:t>
              </a:r>
              <a:r>
                <a:rPr kumimoji="0" lang="en-GB" sz="1200" b="0" i="0" u="none" strike="noStrike" kern="1200" cap="none" spc="0" normalizeH="0" baseline="0" noProof="0">
                  <a:ln>
                    <a:noFill/>
                  </a:ln>
                  <a:solidFill>
                    <a:srgbClr val="202020"/>
                  </a:solidFill>
                  <a:effectLst/>
                  <a:uLnTx/>
                  <a:uFillTx/>
                  <a:latin typeface="Arial"/>
                  <a:ea typeface="+mn-ea"/>
                  <a:cs typeface="Arial"/>
                </a:rPr>
                <a:t> </a:t>
              </a:r>
              <a:r>
                <a:rPr kumimoji="0" lang="en-GB"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addressing inland ports digitalisation</a:t>
              </a:r>
              <a:endPar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22" name="TextBox 102">
              <a:extLst>
                <a:ext uri="{FF2B5EF4-FFF2-40B4-BE49-F238E27FC236}">
                  <a16:creationId xmlns:a16="http://schemas.microsoft.com/office/drawing/2014/main" id="{31E53099-5917-FD18-1D60-210C5CC1FA25}"/>
                </a:ext>
              </a:extLst>
            </p:cNvPr>
            <p:cNvSpPr txBox="1"/>
            <p:nvPr/>
          </p:nvSpPr>
          <p:spPr>
            <a:xfrm>
              <a:off x="-400757" y="1530388"/>
              <a:ext cx="3201898" cy="17874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Inventory of port cooperation and collaboration systems</a:t>
              </a:r>
              <a:endPar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23" name="Picture 103">
              <a:extLst>
                <a:ext uri="{FF2B5EF4-FFF2-40B4-BE49-F238E27FC236}">
                  <a16:creationId xmlns:a16="http://schemas.microsoft.com/office/drawing/2014/main" id="{A0732DAE-8C38-1C99-F04B-1279303680C7}"/>
                </a:ext>
              </a:extLst>
            </p:cNvPr>
            <p:cNvPicPr>
              <a:picLocks noChangeAspect="1"/>
            </p:cNvPicPr>
            <p:nvPr/>
          </p:nvPicPr>
          <p:blipFill>
            <a:blip r:embed="rId2"/>
            <a:stretch>
              <a:fillRect/>
            </a:stretch>
          </p:blipFill>
          <p:spPr>
            <a:xfrm>
              <a:off x="5660299" y="1162446"/>
              <a:ext cx="684953" cy="684952"/>
            </a:xfrm>
            <a:prstGeom prst="rect">
              <a:avLst/>
            </a:prstGeom>
          </p:spPr>
        </p:pic>
        <p:sp>
          <p:nvSpPr>
            <p:cNvPr id="24" name="TextBox 104">
              <a:extLst>
                <a:ext uri="{FF2B5EF4-FFF2-40B4-BE49-F238E27FC236}">
                  <a16:creationId xmlns:a16="http://schemas.microsoft.com/office/drawing/2014/main" id="{ADEA9A7C-F357-85B5-5B66-AC7FE4BC0DB4}"/>
                </a:ext>
              </a:extLst>
            </p:cNvPr>
            <p:cNvSpPr txBox="1"/>
            <p:nvPr/>
          </p:nvSpPr>
          <p:spPr>
            <a:xfrm>
              <a:off x="3130213" y="-463051"/>
              <a:ext cx="5723274" cy="9930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Process optimisation and interoperability improvement</a:t>
              </a:r>
              <a:endPar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26" name="TextBox 106">
              <a:extLst>
                <a:ext uri="{FF2B5EF4-FFF2-40B4-BE49-F238E27FC236}">
                  <a16:creationId xmlns:a16="http://schemas.microsoft.com/office/drawing/2014/main" id="{7CDFD400-00B3-B74B-F570-7CADC7053689}"/>
                </a:ext>
              </a:extLst>
            </p:cNvPr>
            <p:cNvSpPr txBox="1"/>
            <p:nvPr/>
          </p:nvSpPr>
          <p:spPr>
            <a:xfrm>
              <a:off x="10344032" y="4089981"/>
              <a:ext cx="3124810" cy="139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Gaps and barriers</a:t>
              </a:r>
              <a:r>
                <a:rPr kumimoji="0" lang="sr-Latn-RS"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 for port digitalisation</a:t>
              </a:r>
              <a:endPar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endParaRPr>
            </a:p>
          </p:txBody>
        </p:sp>
        <p:sp>
          <p:nvSpPr>
            <p:cNvPr id="28" name="TextBox 108">
              <a:extLst>
                <a:ext uri="{FF2B5EF4-FFF2-40B4-BE49-F238E27FC236}">
                  <a16:creationId xmlns:a16="http://schemas.microsoft.com/office/drawing/2014/main" id="{2D633FC2-E411-0907-9088-27F3B2BCB724}"/>
                </a:ext>
              </a:extLst>
            </p:cNvPr>
            <p:cNvSpPr txBox="1"/>
            <p:nvPr/>
          </p:nvSpPr>
          <p:spPr>
            <a:xfrm>
              <a:off x="9477527" y="1959642"/>
              <a:ext cx="2872826" cy="9930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Inventory of good practices</a:t>
              </a:r>
              <a:endPar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endParaRPr>
            </a:p>
          </p:txBody>
        </p:sp>
        <p:pic>
          <p:nvPicPr>
            <p:cNvPr id="29" name="Picture 109">
              <a:extLst>
                <a:ext uri="{FF2B5EF4-FFF2-40B4-BE49-F238E27FC236}">
                  <a16:creationId xmlns:a16="http://schemas.microsoft.com/office/drawing/2014/main" id="{05B6D621-A9E4-EB05-C9C9-26E921F4EA32}"/>
                </a:ext>
              </a:extLst>
            </p:cNvPr>
            <p:cNvPicPr>
              <a:picLocks noChangeAspect="1"/>
            </p:cNvPicPr>
            <p:nvPr/>
          </p:nvPicPr>
          <p:blipFill>
            <a:blip r:embed="rId3"/>
            <a:stretch>
              <a:fillRect/>
            </a:stretch>
          </p:blipFill>
          <p:spPr>
            <a:xfrm>
              <a:off x="3282596" y="2052410"/>
              <a:ext cx="761746" cy="761746"/>
            </a:xfrm>
            <a:prstGeom prst="rect">
              <a:avLst/>
            </a:prstGeom>
          </p:spPr>
        </p:pic>
        <p:sp>
          <p:nvSpPr>
            <p:cNvPr id="30" name="TextBox 113">
              <a:extLst>
                <a:ext uri="{FF2B5EF4-FFF2-40B4-BE49-F238E27FC236}">
                  <a16:creationId xmlns:a16="http://schemas.microsoft.com/office/drawing/2014/main" id="{E0F3EA75-22F1-02E4-73A2-052370F5E698}"/>
                </a:ext>
              </a:extLst>
            </p:cNvPr>
            <p:cNvSpPr txBox="1"/>
            <p:nvPr/>
          </p:nvSpPr>
          <p:spPr>
            <a:xfrm>
              <a:off x="4727069" y="4202441"/>
              <a:ext cx="2543680" cy="9930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202020">
                      <a:lumMod val="75000"/>
                      <a:lumOff val="25000"/>
                    </a:srgbClr>
                  </a:solidFill>
                  <a:effectLst/>
                  <a:uLnTx/>
                  <a:uFillTx/>
                  <a:latin typeface="Segoe UI" panose="020B0502040204020203" pitchFamily="34" charset="0"/>
                  <a:ea typeface="+mn-ea"/>
                  <a:cs typeface="Segoe UI" panose="020B0502040204020203" pitchFamily="34" charset="0"/>
                </a:rPr>
                <a:t>Digitalisation Masterplan</a:t>
              </a:r>
            </a:p>
          </p:txBody>
        </p:sp>
      </p:grpSp>
      <p:sp>
        <p:nvSpPr>
          <p:cNvPr id="1102" name="Freeform: Shape 64">
            <a:extLst>
              <a:ext uri="{FF2B5EF4-FFF2-40B4-BE49-F238E27FC236}">
                <a16:creationId xmlns:a16="http://schemas.microsoft.com/office/drawing/2014/main" id="{E9BE60AD-2BD4-0E1E-F284-9B6E73E276DB}"/>
              </a:ext>
            </a:extLst>
          </p:cNvPr>
          <p:cNvSpPr/>
          <p:nvPr/>
        </p:nvSpPr>
        <p:spPr>
          <a:xfrm rot="5400000">
            <a:off x="5349331" y="2122114"/>
            <a:ext cx="749829" cy="749854"/>
          </a:xfrm>
          <a:custGeom>
            <a:avLst/>
            <a:gdLst>
              <a:gd name="connsiteX0" fmla="*/ 1604699 w 1612835"/>
              <a:gd name="connsiteY0" fmla="*/ 268879 h 1612891"/>
              <a:gd name="connsiteX1" fmla="*/ 287524 w 1612835"/>
              <a:gd name="connsiteY1" fmla="*/ 287508 h 1612891"/>
              <a:gd name="connsiteX2" fmla="*/ 268896 w 1612835"/>
              <a:gd name="connsiteY2" fmla="*/ 1604683 h 1612891"/>
              <a:gd name="connsiteX3" fmla="*/ 260494 w 1612835"/>
              <a:gd name="connsiteY3" fmla="*/ 1612666 h 1612891"/>
              <a:gd name="connsiteX4" fmla="*/ 299861 w 1612835"/>
              <a:gd name="connsiteY4" fmla="*/ 260535 h 1612891"/>
              <a:gd name="connsiteX5" fmla="*/ 1612568 w 1612835"/>
              <a:gd name="connsiteY5" fmla="*/ 260478 h 161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835" h="1612891">
                <a:moveTo>
                  <a:pt x="1604699" y="268879"/>
                </a:moveTo>
                <a:cubicBezTo>
                  <a:pt x="1230536" y="-85097"/>
                  <a:pt x="651955" y="-77075"/>
                  <a:pt x="287524" y="287508"/>
                </a:cubicBezTo>
                <a:cubicBezTo>
                  <a:pt x="-76907" y="652091"/>
                  <a:pt x="-85042" y="1230329"/>
                  <a:pt x="268896" y="1604683"/>
                </a:cubicBezTo>
                <a:lnTo>
                  <a:pt x="260494" y="1612666"/>
                </a:lnTo>
                <a:cubicBezTo>
                  <a:pt x="-102017" y="1228413"/>
                  <a:pt x="-84392" y="623046"/>
                  <a:pt x="299861" y="260535"/>
                </a:cubicBezTo>
                <a:cubicBezTo>
                  <a:pt x="668367" y="-87123"/>
                  <a:pt x="1244032" y="-87150"/>
                  <a:pt x="1612568" y="260478"/>
                </a:cubicBezTo>
                <a:close/>
              </a:path>
            </a:pathLst>
          </a:custGeom>
          <a:solidFill>
            <a:srgbClr val="FFC000"/>
          </a:solidFill>
          <a:ln w="3801" cap="flat">
            <a:solidFill>
              <a:srgbClr val="FC902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103" name="Google Shape;9171;p73">
            <a:extLst>
              <a:ext uri="{FF2B5EF4-FFF2-40B4-BE49-F238E27FC236}">
                <a16:creationId xmlns:a16="http://schemas.microsoft.com/office/drawing/2014/main" id="{B4645593-5C30-321E-C3F6-87B1AB5DB472}"/>
              </a:ext>
            </a:extLst>
          </p:cNvPr>
          <p:cNvSpPr>
            <a:spLocks noChangeAspect="1"/>
          </p:cNvSpPr>
          <p:nvPr/>
        </p:nvSpPr>
        <p:spPr>
          <a:xfrm>
            <a:off x="2915208" y="3505070"/>
            <a:ext cx="258813" cy="257465"/>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92" name="Gruppieren 1091">
            <a:extLst>
              <a:ext uri="{FF2B5EF4-FFF2-40B4-BE49-F238E27FC236}">
                <a16:creationId xmlns:a16="http://schemas.microsoft.com/office/drawing/2014/main" id="{BA289CD3-444F-388B-67C9-90BEC1512E5B}"/>
              </a:ext>
            </a:extLst>
          </p:cNvPr>
          <p:cNvGrpSpPr/>
          <p:nvPr/>
        </p:nvGrpSpPr>
        <p:grpSpPr>
          <a:xfrm>
            <a:off x="5028392" y="2171091"/>
            <a:ext cx="1268973" cy="1685441"/>
            <a:chOff x="4515446" y="2052147"/>
            <a:chExt cx="1268973" cy="1685441"/>
          </a:xfrm>
        </p:grpSpPr>
        <p:sp>
          <p:nvSpPr>
            <p:cNvPr id="1097" name="Freeform: Shape 73">
              <a:extLst>
                <a:ext uri="{FF2B5EF4-FFF2-40B4-BE49-F238E27FC236}">
                  <a16:creationId xmlns:a16="http://schemas.microsoft.com/office/drawing/2014/main" id="{AB390FEE-BFC5-B91B-F8DA-5188F3CD2FD7}"/>
                </a:ext>
              </a:extLst>
            </p:cNvPr>
            <p:cNvSpPr>
              <a:spLocks noChangeAspect="1"/>
            </p:cNvSpPr>
            <p:nvPr/>
          </p:nvSpPr>
          <p:spPr>
            <a:xfrm>
              <a:off x="4672599" y="2117308"/>
              <a:ext cx="795656" cy="795600"/>
            </a:xfrm>
            <a:custGeom>
              <a:avLst/>
              <a:gdLst>
                <a:gd name="connsiteX0" fmla="*/ 183356 w 1714566"/>
                <a:gd name="connsiteY0" fmla="*/ 0 h 1714452"/>
                <a:gd name="connsiteX1" fmla="*/ 0 w 1714566"/>
                <a:gd name="connsiteY1" fmla="*/ 1714452 h 1714452"/>
                <a:gd name="connsiteX2" fmla="*/ 1714566 w 1714566"/>
                <a:gd name="connsiteY2" fmla="*/ 1531172 h 1714452"/>
                <a:gd name="connsiteX3" fmla="*/ 183356 w 1714566"/>
                <a:gd name="connsiteY3" fmla="*/ 0 h 1714452"/>
              </a:gdLst>
              <a:ahLst/>
              <a:cxnLst>
                <a:cxn ang="0">
                  <a:pos x="connsiteX0" y="connsiteY0"/>
                </a:cxn>
                <a:cxn ang="0">
                  <a:pos x="connsiteX1" y="connsiteY1"/>
                </a:cxn>
                <a:cxn ang="0">
                  <a:pos x="connsiteX2" y="connsiteY2"/>
                </a:cxn>
                <a:cxn ang="0">
                  <a:pos x="connsiteX3" y="connsiteY3"/>
                </a:cxn>
              </a:cxnLst>
              <a:rect l="l" t="t" r="r" b="b"/>
              <a:pathLst>
                <a:path w="1714566" h="1714452">
                  <a:moveTo>
                    <a:pt x="183356" y="0"/>
                  </a:moveTo>
                  <a:lnTo>
                    <a:pt x="0" y="1714452"/>
                  </a:lnTo>
                  <a:lnTo>
                    <a:pt x="1714566" y="1531172"/>
                  </a:lnTo>
                  <a:lnTo>
                    <a:pt x="183356" y="0"/>
                  </a:lnTo>
                  <a:close/>
                </a:path>
              </a:pathLst>
            </a:custGeom>
            <a:solidFill>
              <a:srgbClr val="FE912A"/>
            </a:solidFill>
            <a:ln w="38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98" name="Freeform: Shape 86">
              <a:extLst>
                <a:ext uri="{FF2B5EF4-FFF2-40B4-BE49-F238E27FC236}">
                  <a16:creationId xmlns:a16="http://schemas.microsoft.com/office/drawing/2014/main" id="{996BE809-1A9A-2A4B-A22F-36333631A92D}"/>
                </a:ext>
              </a:extLst>
            </p:cNvPr>
            <p:cNvSpPr>
              <a:spLocks noChangeAspect="1"/>
            </p:cNvSpPr>
            <p:nvPr/>
          </p:nvSpPr>
          <p:spPr>
            <a:xfrm>
              <a:off x="4772851" y="2052147"/>
              <a:ext cx="745200" cy="745200"/>
            </a:xfrm>
            <a:custGeom>
              <a:avLst/>
              <a:gdLst>
                <a:gd name="connsiteX0" fmla="*/ 1661228 w 1661494"/>
                <a:gd name="connsiteY0" fmla="*/ 830522 h 1661494"/>
                <a:gd name="connsiteX1" fmla="*/ 830481 w 1661494"/>
                <a:gd name="connsiteY1" fmla="*/ 1661269 h 1661494"/>
                <a:gd name="connsiteX2" fmla="*/ -267 w 1661494"/>
                <a:gd name="connsiteY2" fmla="*/ 830522 h 1661494"/>
                <a:gd name="connsiteX3" fmla="*/ 830481 w 1661494"/>
                <a:gd name="connsiteY3" fmla="*/ -226 h 1661494"/>
                <a:gd name="connsiteX4" fmla="*/ 1661228 w 1661494"/>
                <a:gd name="connsiteY4" fmla="*/ 830522 h 166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94" h="1661494">
                  <a:moveTo>
                    <a:pt x="1661228" y="830522"/>
                  </a:moveTo>
                  <a:cubicBezTo>
                    <a:pt x="1661228" y="1289311"/>
                    <a:pt x="1289231" y="1661269"/>
                    <a:pt x="830481" y="1661269"/>
                  </a:cubicBezTo>
                  <a:cubicBezTo>
                    <a:pt x="371730" y="1661269"/>
                    <a:pt x="-267" y="1289235"/>
                    <a:pt x="-267" y="830522"/>
                  </a:cubicBezTo>
                  <a:cubicBezTo>
                    <a:pt x="-267" y="371809"/>
                    <a:pt x="371654" y="-226"/>
                    <a:pt x="830481" y="-226"/>
                  </a:cubicBezTo>
                  <a:cubicBezTo>
                    <a:pt x="1289308" y="-226"/>
                    <a:pt x="1661228" y="371695"/>
                    <a:pt x="1661228" y="830522"/>
                  </a:cubicBezTo>
                  <a:close/>
                </a:path>
              </a:pathLst>
            </a:custGeom>
            <a:solidFill>
              <a:sysClr val="window" lastClr="FFFFFF"/>
            </a:solidFill>
            <a:ln w="3801" cap="flat">
              <a:noFill/>
              <a:prstDash val="solid"/>
              <a:miter/>
            </a:ln>
            <a:effectLst>
              <a:outerShdw blurRad="1270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04" name="Picture 101">
              <a:extLst>
                <a:ext uri="{FF2B5EF4-FFF2-40B4-BE49-F238E27FC236}">
                  <a16:creationId xmlns:a16="http://schemas.microsoft.com/office/drawing/2014/main" id="{EEDA34F8-4DD5-B5CB-DD18-FD1F96896150}"/>
                </a:ext>
              </a:extLst>
            </p:cNvPr>
            <p:cNvPicPr>
              <a:picLocks noChangeAspect="1"/>
            </p:cNvPicPr>
            <p:nvPr/>
          </p:nvPicPr>
          <p:blipFill>
            <a:blip r:embed="rId4"/>
            <a:stretch>
              <a:fillRect/>
            </a:stretch>
          </p:blipFill>
          <p:spPr>
            <a:xfrm>
              <a:off x="5406021" y="3359191"/>
              <a:ext cx="378398" cy="378397"/>
            </a:xfrm>
            <a:prstGeom prst="rect">
              <a:avLst/>
            </a:prstGeom>
          </p:spPr>
        </p:pic>
        <p:sp>
          <p:nvSpPr>
            <p:cNvPr id="1110" name="Freeform: Shape 66">
              <a:extLst>
                <a:ext uri="{FF2B5EF4-FFF2-40B4-BE49-F238E27FC236}">
                  <a16:creationId xmlns:a16="http://schemas.microsoft.com/office/drawing/2014/main" id="{785D3A46-BE5C-6FF2-1684-3E149287BD7A}"/>
                </a:ext>
              </a:extLst>
            </p:cNvPr>
            <p:cNvSpPr/>
            <p:nvPr/>
          </p:nvSpPr>
          <p:spPr>
            <a:xfrm>
              <a:off x="4515446" y="2949447"/>
              <a:ext cx="112298" cy="112269"/>
            </a:xfrm>
            <a:custGeom>
              <a:avLst/>
              <a:gdLst>
                <a:gd name="connsiteX0" fmla="*/ 120513 w 241545"/>
                <a:gd name="connsiteY0" fmla="*/ 241258 h 241484"/>
                <a:gd name="connsiteX1" fmla="*/ -267 w 241545"/>
                <a:gd name="connsiteY1" fmla="*/ 120554 h 241484"/>
                <a:gd name="connsiteX2" fmla="*/ 120475 w 241545"/>
                <a:gd name="connsiteY2" fmla="*/ -226 h 241484"/>
                <a:gd name="connsiteX3" fmla="*/ 205899 w 241545"/>
                <a:gd name="connsiteY3" fmla="*/ 35168 h 241484"/>
                <a:gd name="connsiteX4" fmla="*/ 205899 w 241545"/>
                <a:gd name="connsiteY4" fmla="*/ 35168 h 241484"/>
                <a:gd name="connsiteX5" fmla="*/ 205976 w 241545"/>
                <a:gd name="connsiteY5" fmla="*/ 205864 h 241484"/>
                <a:gd name="connsiteX6" fmla="*/ 120513 w 241545"/>
                <a:gd name="connsiteY6" fmla="*/ 241258 h 241484"/>
                <a:gd name="connsiteX7" fmla="*/ 120513 w 241545"/>
                <a:gd name="connsiteY7" fmla="*/ 22965 h 241484"/>
                <a:gd name="connsiteX8" fmla="*/ 23000 w 241545"/>
                <a:gd name="connsiteY8" fmla="*/ 120630 h 241484"/>
                <a:gd name="connsiteX9" fmla="*/ 120628 w 241545"/>
                <a:gd name="connsiteY9" fmla="*/ 218144 h 241484"/>
                <a:gd name="connsiteX10" fmla="*/ 218179 w 241545"/>
                <a:gd name="connsiteY10" fmla="*/ 120478 h 241484"/>
                <a:gd name="connsiteX11" fmla="*/ 189552 w 241545"/>
                <a:gd name="connsiteY11" fmla="*/ 51515 h 241484"/>
                <a:gd name="connsiteX12" fmla="*/ 120513 w 241545"/>
                <a:gd name="connsiteY12" fmla="*/ 22965 h 24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545" h="241484">
                  <a:moveTo>
                    <a:pt x="120513" y="241258"/>
                  </a:moveTo>
                  <a:cubicBezTo>
                    <a:pt x="53832" y="241258"/>
                    <a:pt x="-229" y="187236"/>
                    <a:pt x="-267" y="120554"/>
                  </a:cubicBezTo>
                  <a:cubicBezTo>
                    <a:pt x="-267" y="53834"/>
                    <a:pt x="53793" y="-226"/>
                    <a:pt x="120475" y="-226"/>
                  </a:cubicBezTo>
                  <a:cubicBezTo>
                    <a:pt x="152524" y="-226"/>
                    <a:pt x="183241" y="12510"/>
                    <a:pt x="205899" y="35168"/>
                  </a:cubicBezTo>
                  <a:lnTo>
                    <a:pt x="205899" y="35168"/>
                  </a:lnTo>
                  <a:cubicBezTo>
                    <a:pt x="253041" y="82271"/>
                    <a:pt x="253079" y="158724"/>
                    <a:pt x="205976" y="205864"/>
                  </a:cubicBezTo>
                  <a:cubicBezTo>
                    <a:pt x="183318" y="228561"/>
                    <a:pt x="152562" y="241296"/>
                    <a:pt x="120513" y="241258"/>
                  </a:cubicBezTo>
                  <a:close/>
                  <a:moveTo>
                    <a:pt x="120513" y="22965"/>
                  </a:moveTo>
                  <a:cubicBezTo>
                    <a:pt x="66605" y="23003"/>
                    <a:pt x="22962" y="66722"/>
                    <a:pt x="23000" y="120630"/>
                  </a:cubicBezTo>
                  <a:cubicBezTo>
                    <a:pt x="23038" y="174500"/>
                    <a:pt x="66757" y="218182"/>
                    <a:pt x="120628" y="218144"/>
                  </a:cubicBezTo>
                  <a:cubicBezTo>
                    <a:pt x="174535" y="218106"/>
                    <a:pt x="218217" y="174387"/>
                    <a:pt x="218179" y="120478"/>
                  </a:cubicBezTo>
                  <a:cubicBezTo>
                    <a:pt x="218141" y="94627"/>
                    <a:pt x="207876" y="69802"/>
                    <a:pt x="189552" y="51515"/>
                  </a:cubicBezTo>
                  <a:cubicBezTo>
                    <a:pt x="171266" y="33191"/>
                    <a:pt x="146403" y="22889"/>
                    <a:pt x="120513" y="22965"/>
                  </a:cubicBezTo>
                  <a:close/>
                </a:path>
              </a:pathLst>
            </a:custGeom>
            <a:solidFill>
              <a:srgbClr val="FC902A"/>
            </a:solidFill>
            <a:ln w="3801" cap="flat">
              <a:solidFill>
                <a:srgbClr val="FFC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grpSp>
      <p:grpSp>
        <p:nvGrpSpPr>
          <p:cNvPr id="1026" name="Gruppieren 1025">
            <a:extLst>
              <a:ext uri="{FF2B5EF4-FFF2-40B4-BE49-F238E27FC236}">
                <a16:creationId xmlns:a16="http://schemas.microsoft.com/office/drawing/2014/main" id="{9267BD8E-065B-1441-B882-6D57FF2CDB13}"/>
              </a:ext>
            </a:extLst>
          </p:cNvPr>
          <p:cNvGrpSpPr>
            <a:grpSpLocks noChangeAspect="1"/>
          </p:cNvGrpSpPr>
          <p:nvPr/>
        </p:nvGrpSpPr>
        <p:grpSpPr>
          <a:xfrm>
            <a:off x="4437938" y="3898424"/>
            <a:ext cx="274229" cy="274023"/>
            <a:chOff x="1999802" y="2892799"/>
            <a:chExt cx="507837" cy="507450"/>
          </a:xfrm>
        </p:grpSpPr>
        <p:sp>
          <p:nvSpPr>
            <p:cNvPr id="18" name="Google Shape;9206;p73">
              <a:extLst>
                <a:ext uri="{FF2B5EF4-FFF2-40B4-BE49-F238E27FC236}">
                  <a16:creationId xmlns:a16="http://schemas.microsoft.com/office/drawing/2014/main" id="{91E4D7CC-C241-B8B4-E271-B07BB50820CF}"/>
                </a:ext>
              </a:extLst>
            </p:cNvPr>
            <p:cNvSpPr/>
            <p:nvPr/>
          </p:nvSpPr>
          <p:spPr>
            <a:xfrm>
              <a:off x="1999802" y="2892799"/>
              <a:ext cx="507837" cy="507450"/>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9207;p73">
              <a:extLst>
                <a:ext uri="{FF2B5EF4-FFF2-40B4-BE49-F238E27FC236}">
                  <a16:creationId xmlns:a16="http://schemas.microsoft.com/office/drawing/2014/main" id="{60878345-27E0-972C-1754-9813081DD029}"/>
                </a:ext>
              </a:extLst>
            </p:cNvPr>
            <p:cNvSpPr/>
            <p:nvPr/>
          </p:nvSpPr>
          <p:spPr>
            <a:xfrm>
              <a:off x="2088450" y="3105015"/>
              <a:ext cx="90055" cy="88732"/>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9208;p73">
              <a:extLst>
                <a:ext uri="{FF2B5EF4-FFF2-40B4-BE49-F238E27FC236}">
                  <a16:creationId xmlns:a16="http://schemas.microsoft.com/office/drawing/2014/main" id="{F72E8834-3A48-AFD4-0A32-20EB8AECC367}"/>
                </a:ext>
              </a:extLst>
            </p:cNvPr>
            <p:cNvSpPr/>
            <p:nvPr/>
          </p:nvSpPr>
          <p:spPr>
            <a:xfrm>
              <a:off x="2208011" y="3044595"/>
              <a:ext cx="90055" cy="149152"/>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9209;p73">
              <a:extLst>
                <a:ext uri="{FF2B5EF4-FFF2-40B4-BE49-F238E27FC236}">
                  <a16:creationId xmlns:a16="http://schemas.microsoft.com/office/drawing/2014/main" id="{EB5DDD4A-9852-2B24-9AFE-974475251D14}"/>
                </a:ext>
              </a:extLst>
            </p:cNvPr>
            <p:cNvSpPr/>
            <p:nvPr/>
          </p:nvSpPr>
          <p:spPr>
            <a:xfrm>
              <a:off x="2326250" y="2982768"/>
              <a:ext cx="90012" cy="209615"/>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08" name="Gruppieren 1107">
            <a:extLst>
              <a:ext uri="{FF2B5EF4-FFF2-40B4-BE49-F238E27FC236}">
                <a16:creationId xmlns:a16="http://schemas.microsoft.com/office/drawing/2014/main" id="{2003436D-64D9-7447-D4DF-DAA013CD8E4D}"/>
              </a:ext>
            </a:extLst>
          </p:cNvPr>
          <p:cNvGrpSpPr>
            <a:grpSpLocks noChangeAspect="1"/>
          </p:cNvGrpSpPr>
          <p:nvPr/>
        </p:nvGrpSpPr>
        <p:grpSpPr>
          <a:xfrm>
            <a:off x="5506851" y="2392556"/>
            <a:ext cx="303091" cy="302270"/>
            <a:chOff x="5328582" y="3157868"/>
            <a:chExt cx="505147" cy="503784"/>
          </a:xfrm>
        </p:grpSpPr>
        <p:sp>
          <p:nvSpPr>
            <p:cNvPr id="1105" name="Google Shape;9298;p73">
              <a:extLst>
                <a:ext uri="{FF2B5EF4-FFF2-40B4-BE49-F238E27FC236}">
                  <a16:creationId xmlns:a16="http://schemas.microsoft.com/office/drawing/2014/main" id="{90331481-DD24-2A92-74E6-53C7C0E7B89E}"/>
                </a:ext>
              </a:extLst>
            </p:cNvPr>
            <p:cNvSpPr/>
            <p:nvPr/>
          </p:nvSpPr>
          <p:spPr>
            <a:xfrm>
              <a:off x="5328582" y="3422530"/>
              <a:ext cx="505147" cy="239122"/>
            </a:xfrm>
            <a:custGeom>
              <a:avLst/>
              <a:gdLst/>
              <a:ahLst/>
              <a:cxnLst/>
              <a:rect l="l" t="t" r="r" b="b"/>
              <a:pathLst>
                <a:path w="11847" h="5608" extrusionOk="0">
                  <a:moveTo>
                    <a:pt x="3530" y="3466"/>
                  </a:moveTo>
                  <a:lnTo>
                    <a:pt x="3530" y="4883"/>
                  </a:lnTo>
                  <a:lnTo>
                    <a:pt x="757" y="4883"/>
                  </a:lnTo>
                  <a:lnTo>
                    <a:pt x="757" y="3466"/>
                  </a:lnTo>
                  <a:close/>
                  <a:moveTo>
                    <a:pt x="7688" y="725"/>
                  </a:moveTo>
                  <a:lnTo>
                    <a:pt x="7688" y="4883"/>
                  </a:lnTo>
                  <a:lnTo>
                    <a:pt x="4223" y="4883"/>
                  </a:lnTo>
                  <a:lnTo>
                    <a:pt x="4223" y="725"/>
                  </a:lnTo>
                  <a:close/>
                  <a:moveTo>
                    <a:pt x="11185" y="2111"/>
                  </a:moveTo>
                  <a:lnTo>
                    <a:pt x="11185" y="4883"/>
                  </a:lnTo>
                  <a:lnTo>
                    <a:pt x="8381" y="4883"/>
                  </a:lnTo>
                  <a:lnTo>
                    <a:pt x="8381" y="2111"/>
                  </a:lnTo>
                  <a:close/>
                  <a:moveTo>
                    <a:pt x="3845" y="0"/>
                  </a:moveTo>
                  <a:cubicBezTo>
                    <a:pt x="3656" y="0"/>
                    <a:pt x="3498" y="158"/>
                    <a:pt x="3498" y="378"/>
                  </a:cubicBezTo>
                  <a:lnTo>
                    <a:pt x="3498" y="2804"/>
                  </a:lnTo>
                  <a:lnTo>
                    <a:pt x="348" y="2804"/>
                  </a:lnTo>
                  <a:cubicBezTo>
                    <a:pt x="158" y="2804"/>
                    <a:pt x="1" y="2962"/>
                    <a:pt x="1" y="3151"/>
                  </a:cubicBezTo>
                  <a:lnTo>
                    <a:pt x="1" y="5261"/>
                  </a:lnTo>
                  <a:cubicBezTo>
                    <a:pt x="1" y="5450"/>
                    <a:pt x="158" y="5608"/>
                    <a:pt x="348" y="5608"/>
                  </a:cubicBezTo>
                  <a:lnTo>
                    <a:pt x="11500" y="5608"/>
                  </a:lnTo>
                  <a:cubicBezTo>
                    <a:pt x="11689" y="5608"/>
                    <a:pt x="11847" y="5450"/>
                    <a:pt x="11847" y="5261"/>
                  </a:cubicBezTo>
                  <a:lnTo>
                    <a:pt x="11847" y="1733"/>
                  </a:lnTo>
                  <a:cubicBezTo>
                    <a:pt x="11847" y="1544"/>
                    <a:pt x="11689" y="1386"/>
                    <a:pt x="11532" y="1386"/>
                  </a:cubicBezTo>
                  <a:lnTo>
                    <a:pt x="8381" y="1386"/>
                  </a:lnTo>
                  <a:lnTo>
                    <a:pt x="8381" y="378"/>
                  </a:lnTo>
                  <a:cubicBezTo>
                    <a:pt x="8381" y="158"/>
                    <a:pt x="8224" y="0"/>
                    <a:pt x="8035"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 name="Google Shape;9299;p73">
              <a:extLst>
                <a:ext uri="{FF2B5EF4-FFF2-40B4-BE49-F238E27FC236}">
                  <a16:creationId xmlns:a16="http://schemas.microsoft.com/office/drawing/2014/main" id="{2B564647-E315-181A-9271-F4921C5E39FA}"/>
                </a:ext>
              </a:extLst>
            </p:cNvPr>
            <p:cNvSpPr/>
            <p:nvPr/>
          </p:nvSpPr>
          <p:spPr>
            <a:xfrm>
              <a:off x="5479056" y="3157868"/>
              <a:ext cx="208250" cy="236478"/>
            </a:xfrm>
            <a:custGeom>
              <a:avLst/>
              <a:gdLst/>
              <a:ahLst/>
              <a:cxnLst/>
              <a:rect l="l" t="t" r="r" b="b"/>
              <a:pathLst>
                <a:path w="4884" h="5546" extrusionOk="0">
                  <a:moveTo>
                    <a:pt x="2426" y="662"/>
                  </a:moveTo>
                  <a:cubicBezTo>
                    <a:pt x="2804" y="662"/>
                    <a:pt x="3120" y="977"/>
                    <a:pt x="3120" y="1387"/>
                  </a:cubicBezTo>
                  <a:cubicBezTo>
                    <a:pt x="3120" y="1765"/>
                    <a:pt x="2804" y="2080"/>
                    <a:pt x="2426" y="2080"/>
                  </a:cubicBezTo>
                  <a:cubicBezTo>
                    <a:pt x="2017" y="2080"/>
                    <a:pt x="1702" y="1765"/>
                    <a:pt x="1702" y="1387"/>
                  </a:cubicBezTo>
                  <a:cubicBezTo>
                    <a:pt x="1702" y="977"/>
                    <a:pt x="2017" y="662"/>
                    <a:pt x="2426" y="662"/>
                  </a:cubicBezTo>
                  <a:close/>
                  <a:moveTo>
                    <a:pt x="2426" y="2742"/>
                  </a:moveTo>
                  <a:cubicBezTo>
                    <a:pt x="3340" y="2742"/>
                    <a:pt x="4128" y="3529"/>
                    <a:pt x="4128" y="4474"/>
                  </a:cubicBezTo>
                  <a:lnTo>
                    <a:pt x="4128" y="4852"/>
                  </a:lnTo>
                  <a:lnTo>
                    <a:pt x="694" y="4852"/>
                  </a:lnTo>
                  <a:lnTo>
                    <a:pt x="694" y="4474"/>
                  </a:lnTo>
                  <a:cubicBezTo>
                    <a:pt x="694" y="3498"/>
                    <a:pt x="1481" y="2742"/>
                    <a:pt x="2426" y="2742"/>
                  </a:cubicBezTo>
                  <a:close/>
                  <a:moveTo>
                    <a:pt x="2489" y="1"/>
                  </a:moveTo>
                  <a:cubicBezTo>
                    <a:pt x="1733" y="1"/>
                    <a:pt x="1103" y="631"/>
                    <a:pt x="1103" y="1387"/>
                  </a:cubicBezTo>
                  <a:cubicBezTo>
                    <a:pt x="1103" y="1733"/>
                    <a:pt x="1229" y="2049"/>
                    <a:pt x="1450" y="2269"/>
                  </a:cubicBezTo>
                  <a:cubicBezTo>
                    <a:pt x="568" y="2679"/>
                    <a:pt x="1" y="3498"/>
                    <a:pt x="1" y="4474"/>
                  </a:cubicBezTo>
                  <a:lnTo>
                    <a:pt x="1" y="5199"/>
                  </a:lnTo>
                  <a:cubicBezTo>
                    <a:pt x="1" y="5388"/>
                    <a:pt x="158" y="5546"/>
                    <a:pt x="379" y="5546"/>
                  </a:cubicBezTo>
                  <a:lnTo>
                    <a:pt x="4537" y="5546"/>
                  </a:lnTo>
                  <a:cubicBezTo>
                    <a:pt x="4726" y="5546"/>
                    <a:pt x="4884" y="5388"/>
                    <a:pt x="4884" y="5199"/>
                  </a:cubicBezTo>
                  <a:lnTo>
                    <a:pt x="4884" y="4474"/>
                  </a:lnTo>
                  <a:cubicBezTo>
                    <a:pt x="4884" y="3498"/>
                    <a:pt x="4348" y="2679"/>
                    <a:pt x="3529" y="2269"/>
                  </a:cubicBezTo>
                  <a:cubicBezTo>
                    <a:pt x="3750" y="2049"/>
                    <a:pt x="3876" y="1733"/>
                    <a:pt x="3876" y="1387"/>
                  </a:cubicBezTo>
                  <a:cubicBezTo>
                    <a:pt x="3876" y="631"/>
                    <a:pt x="3246" y="1"/>
                    <a:pt x="2489"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7" name="Google Shape;9300;p73">
              <a:extLst>
                <a:ext uri="{FF2B5EF4-FFF2-40B4-BE49-F238E27FC236}">
                  <a16:creationId xmlns:a16="http://schemas.microsoft.com/office/drawing/2014/main" id="{5CC8B2C5-1F56-379B-5F42-D86F1E34FB8B}"/>
                </a:ext>
              </a:extLst>
            </p:cNvPr>
            <p:cNvSpPr/>
            <p:nvPr/>
          </p:nvSpPr>
          <p:spPr>
            <a:xfrm>
              <a:off x="5536832" y="3482226"/>
              <a:ext cx="90054" cy="119006"/>
            </a:xfrm>
            <a:custGeom>
              <a:avLst/>
              <a:gdLst/>
              <a:ahLst/>
              <a:cxnLst/>
              <a:rect l="l" t="t" r="r" b="b"/>
              <a:pathLst>
                <a:path w="2112" h="2791" extrusionOk="0">
                  <a:moveTo>
                    <a:pt x="1095" y="0"/>
                  </a:moveTo>
                  <a:cubicBezTo>
                    <a:pt x="1001" y="0"/>
                    <a:pt x="903" y="28"/>
                    <a:pt x="819" y="112"/>
                  </a:cubicBezTo>
                  <a:lnTo>
                    <a:pt x="126" y="805"/>
                  </a:lnTo>
                  <a:cubicBezTo>
                    <a:pt x="0" y="931"/>
                    <a:pt x="0" y="1184"/>
                    <a:pt x="126" y="1278"/>
                  </a:cubicBezTo>
                  <a:cubicBezTo>
                    <a:pt x="205" y="1341"/>
                    <a:pt x="292" y="1373"/>
                    <a:pt x="378" y="1373"/>
                  </a:cubicBezTo>
                  <a:cubicBezTo>
                    <a:pt x="465" y="1373"/>
                    <a:pt x="552" y="1341"/>
                    <a:pt x="630" y="1278"/>
                  </a:cubicBezTo>
                  <a:lnTo>
                    <a:pt x="756" y="1184"/>
                  </a:lnTo>
                  <a:lnTo>
                    <a:pt x="756" y="2066"/>
                  </a:lnTo>
                  <a:lnTo>
                    <a:pt x="378" y="2066"/>
                  </a:lnTo>
                  <a:cubicBezTo>
                    <a:pt x="189" y="2066"/>
                    <a:pt x="32" y="2223"/>
                    <a:pt x="32" y="2444"/>
                  </a:cubicBezTo>
                  <a:cubicBezTo>
                    <a:pt x="32" y="2633"/>
                    <a:pt x="189" y="2790"/>
                    <a:pt x="378" y="2790"/>
                  </a:cubicBezTo>
                  <a:lnTo>
                    <a:pt x="1765" y="2790"/>
                  </a:lnTo>
                  <a:cubicBezTo>
                    <a:pt x="1954" y="2790"/>
                    <a:pt x="2111" y="2633"/>
                    <a:pt x="2111" y="2444"/>
                  </a:cubicBezTo>
                  <a:cubicBezTo>
                    <a:pt x="2111" y="2223"/>
                    <a:pt x="1954" y="2066"/>
                    <a:pt x="1765" y="2066"/>
                  </a:cubicBezTo>
                  <a:lnTo>
                    <a:pt x="1418" y="2066"/>
                  </a:lnTo>
                  <a:lnTo>
                    <a:pt x="1418" y="333"/>
                  </a:lnTo>
                  <a:cubicBezTo>
                    <a:pt x="1418" y="175"/>
                    <a:pt x="1323" y="81"/>
                    <a:pt x="1229" y="18"/>
                  </a:cubicBezTo>
                  <a:cubicBezTo>
                    <a:pt x="1187" y="7"/>
                    <a:pt x="1141" y="0"/>
                    <a:pt x="1095"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519556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2">
            <a:extLst>
              <a:ext uri="{FF2B5EF4-FFF2-40B4-BE49-F238E27FC236}">
                <a16:creationId xmlns:a16="http://schemas.microsoft.com/office/drawing/2014/main" id="{5C0B38C9-EAD6-F8D2-4156-1AF0D3A200D9}"/>
              </a:ext>
            </a:extLst>
          </p:cNvPr>
          <p:cNvSpPr>
            <a:spLocks noGrp="1"/>
          </p:cNvSpPr>
          <p:nvPr>
            <p:ph type="title"/>
          </p:nvPr>
        </p:nvSpPr>
        <p:spPr>
          <a:xfrm>
            <a:off x="92990" y="655040"/>
            <a:ext cx="8981267" cy="346739"/>
          </a:xfrm>
        </p:spPr>
        <p:txBody>
          <a:bodyPr/>
          <a:lstStyle/>
          <a:p>
            <a:r>
              <a:rPr lang="sr-Latn-RS"/>
              <a:t>Objectives of the Digitalisation Masterplan for inland ports and terminals</a:t>
            </a:r>
            <a:endParaRPr lang="en-GB"/>
          </a:p>
        </p:txBody>
      </p:sp>
      <p:sp>
        <p:nvSpPr>
          <p:cNvPr id="53" name="TextBox 52">
            <a:extLst>
              <a:ext uri="{FF2B5EF4-FFF2-40B4-BE49-F238E27FC236}">
                <a16:creationId xmlns:a16="http://schemas.microsoft.com/office/drawing/2014/main" id="{C91066FD-8C8B-71C2-49FE-8B293B6D5CAD}"/>
              </a:ext>
            </a:extLst>
          </p:cNvPr>
          <p:cNvSpPr txBox="1"/>
          <p:nvPr/>
        </p:nvSpPr>
        <p:spPr>
          <a:xfrm>
            <a:off x="5437752" y="4422241"/>
            <a:ext cx="1739517" cy="41549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For port authorities,</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operators, policymakers,</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government sector, and</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industry stakeholders</a:t>
            </a:r>
          </a:p>
        </p:txBody>
      </p:sp>
      <p:grpSp>
        <p:nvGrpSpPr>
          <p:cNvPr id="70" name="Group 69">
            <a:extLst>
              <a:ext uri="{FF2B5EF4-FFF2-40B4-BE49-F238E27FC236}">
                <a16:creationId xmlns:a16="http://schemas.microsoft.com/office/drawing/2014/main" id="{2E07252B-EB5A-9926-06EC-5A9EC571F318}"/>
              </a:ext>
            </a:extLst>
          </p:cNvPr>
          <p:cNvGrpSpPr/>
          <p:nvPr/>
        </p:nvGrpSpPr>
        <p:grpSpPr>
          <a:xfrm>
            <a:off x="1611824" y="1056250"/>
            <a:ext cx="5782155" cy="3573740"/>
            <a:chOff x="1623449" y="1659745"/>
            <a:chExt cx="5782155" cy="3573743"/>
          </a:xfrm>
        </p:grpSpPr>
        <p:sp>
          <p:nvSpPr>
            <p:cNvPr id="38" name="Rounded Rectangle 1">
              <a:extLst>
                <a:ext uri="{FF2B5EF4-FFF2-40B4-BE49-F238E27FC236}">
                  <a16:creationId xmlns:a16="http://schemas.microsoft.com/office/drawing/2014/main" id="{9C4B833B-2F6D-05EC-5A90-47261338FD82}"/>
                </a:ext>
              </a:extLst>
            </p:cNvPr>
            <p:cNvSpPr/>
            <p:nvPr/>
          </p:nvSpPr>
          <p:spPr>
            <a:xfrm>
              <a:off x="3370899" y="2181672"/>
              <a:ext cx="1188720" cy="1031512"/>
            </a:xfrm>
            <a:custGeom>
              <a:avLst/>
              <a:gdLst/>
              <a:ahLst/>
              <a:cxnLst/>
              <a:rect l="0" t="0" r="0" b="0"/>
              <a:pathLst>
                <a:path w="1188720" h="1031511">
                  <a:moveTo>
                    <a:pt x="1188720" y="0"/>
                  </a:moveTo>
                  <a:lnTo>
                    <a:pt x="0" y="686304"/>
                  </a:lnTo>
                  <a:lnTo>
                    <a:pt x="597917" y="1031511"/>
                  </a:lnTo>
                  <a:lnTo>
                    <a:pt x="1188720" y="690415"/>
                  </a:lnTo>
                  <a:lnTo>
                    <a:pt x="1188720" y="0"/>
                  </a:lnTo>
                </a:path>
              </a:pathLst>
            </a:custGeom>
            <a:solidFill>
              <a:srgbClr val="E5575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9" name="Rounded Rectangle 2">
              <a:extLst>
                <a:ext uri="{FF2B5EF4-FFF2-40B4-BE49-F238E27FC236}">
                  <a16:creationId xmlns:a16="http://schemas.microsoft.com/office/drawing/2014/main" id="{002740DA-F7D4-CB3B-88DA-8AD6AB9D1799}"/>
                </a:ext>
              </a:extLst>
            </p:cNvPr>
            <p:cNvSpPr/>
            <p:nvPr/>
          </p:nvSpPr>
          <p:spPr>
            <a:xfrm>
              <a:off x="3370899" y="2181672"/>
              <a:ext cx="1188720" cy="1031515"/>
            </a:xfrm>
            <a:custGeom>
              <a:avLst/>
              <a:gdLst/>
              <a:ahLst/>
              <a:cxnLst/>
              <a:rect l="0" t="0" r="0" b="0"/>
              <a:pathLst>
                <a:path w="1188721" h="1031515">
                  <a:moveTo>
                    <a:pt x="1188719" y="0"/>
                  </a:moveTo>
                  <a:lnTo>
                    <a:pt x="0" y="686307"/>
                  </a:lnTo>
                  <a:lnTo>
                    <a:pt x="597920" y="1031515"/>
                  </a:lnTo>
                  <a:lnTo>
                    <a:pt x="1188721" y="690416"/>
                  </a:lnTo>
                  <a:lnTo>
                    <a:pt x="1188719" y="0"/>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0" name="Rounded Rectangle 3">
              <a:extLst>
                <a:ext uri="{FF2B5EF4-FFF2-40B4-BE49-F238E27FC236}">
                  <a16:creationId xmlns:a16="http://schemas.microsoft.com/office/drawing/2014/main" id="{1543CBD8-1DBF-6830-784F-DA92DC254154}"/>
                </a:ext>
              </a:extLst>
            </p:cNvPr>
            <p:cNvSpPr/>
            <p:nvPr/>
          </p:nvSpPr>
          <p:spPr>
            <a:xfrm>
              <a:off x="3370899" y="2867982"/>
              <a:ext cx="597917" cy="1372617"/>
            </a:xfrm>
            <a:custGeom>
              <a:avLst/>
              <a:gdLst/>
              <a:ahLst/>
              <a:cxnLst/>
              <a:rect l="0" t="0" r="0" b="0"/>
              <a:pathLst>
                <a:path w="597917" h="1372616">
                  <a:moveTo>
                    <a:pt x="0" y="0"/>
                  </a:moveTo>
                  <a:lnTo>
                    <a:pt x="0" y="1372616"/>
                  </a:lnTo>
                  <a:lnTo>
                    <a:pt x="597917" y="1027409"/>
                  </a:lnTo>
                  <a:lnTo>
                    <a:pt x="597917" y="345207"/>
                  </a:lnTo>
                  <a:lnTo>
                    <a:pt x="0" y="0"/>
                  </a:lnTo>
                </a:path>
              </a:pathLst>
            </a:custGeom>
            <a:solidFill>
              <a:srgbClr val="DE843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1" name="Rounded Rectangle 4">
              <a:extLst>
                <a:ext uri="{FF2B5EF4-FFF2-40B4-BE49-F238E27FC236}">
                  <a16:creationId xmlns:a16="http://schemas.microsoft.com/office/drawing/2014/main" id="{1E35337B-38A9-D7A3-86E4-A194377DF866}"/>
                </a:ext>
              </a:extLst>
            </p:cNvPr>
            <p:cNvSpPr/>
            <p:nvPr/>
          </p:nvSpPr>
          <p:spPr>
            <a:xfrm>
              <a:off x="3370899" y="2867982"/>
              <a:ext cx="597920" cy="1372615"/>
            </a:xfrm>
            <a:custGeom>
              <a:avLst/>
              <a:gdLst/>
              <a:ahLst/>
              <a:cxnLst/>
              <a:rect l="0" t="0" r="0" b="0"/>
              <a:pathLst>
                <a:path w="597920" h="1372614">
                  <a:moveTo>
                    <a:pt x="0" y="0"/>
                  </a:moveTo>
                  <a:lnTo>
                    <a:pt x="0" y="1372614"/>
                  </a:lnTo>
                  <a:lnTo>
                    <a:pt x="597920" y="1027406"/>
                  </a:lnTo>
                  <a:lnTo>
                    <a:pt x="597920" y="345208"/>
                  </a:lnTo>
                  <a:lnTo>
                    <a:pt x="0" y="0"/>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2" name="Rounded Rectangle 5">
              <a:extLst>
                <a:ext uri="{FF2B5EF4-FFF2-40B4-BE49-F238E27FC236}">
                  <a16:creationId xmlns:a16="http://schemas.microsoft.com/office/drawing/2014/main" id="{C1636B72-525B-21E6-6991-44E8F75F2C67}"/>
                </a:ext>
              </a:extLst>
            </p:cNvPr>
            <p:cNvSpPr/>
            <p:nvPr/>
          </p:nvSpPr>
          <p:spPr>
            <a:xfrm>
              <a:off x="3370899" y="3895391"/>
              <a:ext cx="1188720" cy="1031512"/>
            </a:xfrm>
            <a:custGeom>
              <a:avLst/>
              <a:gdLst/>
              <a:ahLst/>
              <a:cxnLst/>
              <a:rect l="0" t="0" r="0" b="0"/>
              <a:pathLst>
                <a:path w="1188720" h="1031511">
                  <a:moveTo>
                    <a:pt x="0" y="345207"/>
                  </a:moveTo>
                  <a:lnTo>
                    <a:pt x="1188720" y="1031511"/>
                  </a:lnTo>
                  <a:lnTo>
                    <a:pt x="1188720" y="341096"/>
                  </a:lnTo>
                  <a:lnTo>
                    <a:pt x="597917" y="0"/>
                  </a:lnTo>
                  <a:lnTo>
                    <a:pt x="0" y="345207"/>
                  </a:lnTo>
                </a:path>
              </a:pathLst>
            </a:custGeom>
            <a:solidFill>
              <a:srgbClr val="E0CB15"/>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3" name="Rounded Rectangle 6">
              <a:extLst>
                <a:ext uri="{FF2B5EF4-FFF2-40B4-BE49-F238E27FC236}">
                  <a16:creationId xmlns:a16="http://schemas.microsoft.com/office/drawing/2014/main" id="{31E9154A-AEF6-00AB-83A9-DD524FB143D2}"/>
                </a:ext>
              </a:extLst>
            </p:cNvPr>
            <p:cNvSpPr/>
            <p:nvPr/>
          </p:nvSpPr>
          <p:spPr>
            <a:xfrm>
              <a:off x="3370899" y="3895391"/>
              <a:ext cx="1188720" cy="1031515"/>
            </a:xfrm>
            <a:custGeom>
              <a:avLst/>
              <a:gdLst/>
              <a:ahLst/>
              <a:cxnLst/>
              <a:rect l="0" t="0" r="0" b="0"/>
              <a:pathLst>
                <a:path w="1188721" h="1031515">
                  <a:moveTo>
                    <a:pt x="0" y="345208"/>
                  </a:moveTo>
                  <a:lnTo>
                    <a:pt x="1188719" y="1031515"/>
                  </a:lnTo>
                  <a:lnTo>
                    <a:pt x="1188721" y="341099"/>
                  </a:lnTo>
                  <a:lnTo>
                    <a:pt x="597920" y="0"/>
                  </a:lnTo>
                  <a:lnTo>
                    <a:pt x="0" y="345208"/>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4" name="Rounded Rectangle 7">
              <a:extLst>
                <a:ext uri="{FF2B5EF4-FFF2-40B4-BE49-F238E27FC236}">
                  <a16:creationId xmlns:a16="http://schemas.microsoft.com/office/drawing/2014/main" id="{F1CB65DA-89FF-2323-1FEE-2AA77EAD4BE6}"/>
                </a:ext>
              </a:extLst>
            </p:cNvPr>
            <p:cNvSpPr/>
            <p:nvPr/>
          </p:nvSpPr>
          <p:spPr>
            <a:xfrm>
              <a:off x="4559618" y="3895391"/>
              <a:ext cx="1188720" cy="1031512"/>
            </a:xfrm>
            <a:custGeom>
              <a:avLst/>
              <a:gdLst/>
              <a:ahLst/>
              <a:cxnLst/>
              <a:rect l="0" t="0" r="0" b="0"/>
              <a:pathLst>
                <a:path w="1188720" h="1031511">
                  <a:moveTo>
                    <a:pt x="0" y="1031511"/>
                  </a:moveTo>
                  <a:lnTo>
                    <a:pt x="1188720" y="345207"/>
                  </a:lnTo>
                  <a:lnTo>
                    <a:pt x="590802" y="0"/>
                  </a:lnTo>
                  <a:lnTo>
                    <a:pt x="0" y="341096"/>
                  </a:lnTo>
                  <a:lnTo>
                    <a:pt x="0" y="1031511"/>
                  </a:lnTo>
                </a:path>
              </a:pathLst>
            </a:custGeom>
            <a:solidFill>
              <a:srgbClr val="92BD39"/>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5" name="Rounded Rectangle 8">
              <a:extLst>
                <a:ext uri="{FF2B5EF4-FFF2-40B4-BE49-F238E27FC236}">
                  <a16:creationId xmlns:a16="http://schemas.microsoft.com/office/drawing/2014/main" id="{A1006940-725C-9A4E-7035-8F2BCAD2C648}"/>
                </a:ext>
              </a:extLst>
            </p:cNvPr>
            <p:cNvSpPr/>
            <p:nvPr/>
          </p:nvSpPr>
          <p:spPr>
            <a:xfrm>
              <a:off x="4559618" y="3895391"/>
              <a:ext cx="1188719" cy="1031515"/>
            </a:xfrm>
            <a:custGeom>
              <a:avLst/>
              <a:gdLst/>
              <a:ahLst/>
              <a:cxnLst/>
              <a:rect l="0" t="0" r="0" b="0"/>
              <a:pathLst>
                <a:path w="1188719" h="1031515">
                  <a:moveTo>
                    <a:pt x="0" y="1031515"/>
                  </a:moveTo>
                  <a:lnTo>
                    <a:pt x="1188719" y="345208"/>
                  </a:lnTo>
                  <a:lnTo>
                    <a:pt x="590802" y="0"/>
                  </a:lnTo>
                  <a:lnTo>
                    <a:pt x="2" y="341099"/>
                  </a:lnTo>
                  <a:lnTo>
                    <a:pt x="0" y="1031515"/>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6" name="Rounded Rectangle 9">
              <a:extLst>
                <a:ext uri="{FF2B5EF4-FFF2-40B4-BE49-F238E27FC236}">
                  <a16:creationId xmlns:a16="http://schemas.microsoft.com/office/drawing/2014/main" id="{E689EF82-4A98-3535-00A1-18E1DCC2B52F}"/>
                </a:ext>
              </a:extLst>
            </p:cNvPr>
            <p:cNvSpPr/>
            <p:nvPr/>
          </p:nvSpPr>
          <p:spPr>
            <a:xfrm>
              <a:off x="5150419" y="2867982"/>
              <a:ext cx="597917" cy="1372617"/>
            </a:xfrm>
            <a:custGeom>
              <a:avLst/>
              <a:gdLst/>
              <a:ahLst/>
              <a:cxnLst/>
              <a:rect l="0" t="0" r="0" b="0"/>
              <a:pathLst>
                <a:path w="597917" h="1372616">
                  <a:moveTo>
                    <a:pt x="597917" y="0"/>
                  </a:moveTo>
                  <a:lnTo>
                    <a:pt x="597917" y="1372616"/>
                  </a:lnTo>
                  <a:lnTo>
                    <a:pt x="0" y="1027409"/>
                  </a:lnTo>
                  <a:lnTo>
                    <a:pt x="0" y="345207"/>
                  </a:lnTo>
                  <a:lnTo>
                    <a:pt x="597917" y="0"/>
                  </a:lnTo>
                </a:path>
              </a:pathLst>
            </a:custGeom>
            <a:solidFill>
              <a:srgbClr val="3CC58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7" name="Rounded Rectangle 10">
              <a:extLst>
                <a:ext uri="{FF2B5EF4-FFF2-40B4-BE49-F238E27FC236}">
                  <a16:creationId xmlns:a16="http://schemas.microsoft.com/office/drawing/2014/main" id="{D0A9D96B-8951-778E-41FD-520AD3EE12C6}"/>
                </a:ext>
              </a:extLst>
            </p:cNvPr>
            <p:cNvSpPr/>
            <p:nvPr/>
          </p:nvSpPr>
          <p:spPr>
            <a:xfrm>
              <a:off x="5150419" y="2867982"/>
              <a:ext cx="597916" cy="1372615"/>
            </a:xfrm>
            <a:custGeom>
              <a:avLst/>
              <a:gdLst/>
              <a:ahLst/>
              <a:cxnLst/>
              <a:rect l="0" t="0" r="0" b="0"/>
              <a:pathLst>
                <a:path w="597916" h="1372614">
                  <a:moveTo>
                    <a:pt x="597916" y="0"/>
                  </a:moveTo>
                  <a:lnTo>
                    <a:pt x="597916" y="1372614"/>
                  </a:lnTo>
                  <a:lnTo>
                    <a:pt x="0" y="1027406"/>
                  </a:lnTo>
                  <a:lnTo>
                    <a:pt x="0" y="345208"/>
                  </a:lnTo>
                  <a:lnTo>
                    <a:pt x="597916" y="0"/>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8" name="Rounded Rectangle 11">
              <a:extLst>
                <a:ext uri="{FF2B5EF4-FFF2-40B4-BE49-F238E27FC236}">
                  <a16:creationId xmlns:a16="http://schemas.microsoft.com/office/drawing/2014/main" id="{73AC0478-3E9A-EA3C-C04F-E5C9848273E9}"/>
                </a:ext>
              </a:extLst>
            </p:cNvPr>
            <p:cNvSpPr/>
            <p:nvPr/>
          </p:nvSpPr>
          <p:spPr>
            <a:xfrm>
              <a:off x="4559618" y="2181672"/>
              <a:ext cx="1188720" cy="1031512"/>
            </a:xfrm>
            <a:custGeom>
              <a:avLst/>
              <a:gdLst/>
              <a:ahLst/>
              <a:cxnLst/>
              <a:rect l="0" t="0" r="0" b="0"/>
              <a:pathLst>
                <a:path w="1188720" h="1031511">
                  <a:moveTo>
                    <a:pt x="0" y="0"/>
                  </a:moveTo>
                  <a:lnTo>
                    <a:pt x="1188720" y="686304"/>
                  </a:lnTo>
                  <a:lnTo>
                    <a:pt x="590802" y="1031511"/>
                  </a:lnTo>
                  <a:lnTo>
                    <a:pt x="0" y="690415"/>
                  </a:lnTo>
                  <a:lnTo>
                    <a:pt x="0" y="0"/>
                  </a:lnTo>
                </a:path>
              </a:pathLst>
            </a:custGeom>
            <a:solidFill>
              <a:srgbClr val="1EABDA"/>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9" name="Rounded Rectangle 12">
              <a:extLst>
                <a:ext uri="{FF2B5EF4-FFF2-40B4-BE49-F238E27FC236}">
                  <a16:creationId xmlns:a16="http://schemas.microsoft.com/office/drawing/2014/main" id="{3B582188-B107-B369-1D8E-9BBF64B7F0F1}"/>
                </a:ext>
              </a:extLst>
            </p:cNvPr>
            <p:cNvSpPr/>
            <p:nvPr/>
          </p:nvSpPr>
          <p:spPr>
            <a:xfrm>
              <a:off x="4559618" y="2181672"/>
              <a:ext cx="1188719" cy="1031515"/>
            </a:xfrm>
            <a:custGeom>
              <a:avLst/>
              <a:gdLst/>
              <a:ahLst/>
              <a:cxnLst/>
              <a:rect l="0" t="0" r="0" b="0"/>
              <a:pathLst>
                <a:path w="1188719" h="1031515">
                  <a:moveTo>
                    <a:pt x="0" y="0"/>
                  </a:moveTo>
                  <a:lnTo>
                    <a:pt x="1188719" y="686307"/>
                  </a:lnTo>
                  <a:lnTo>
                    <a:pt x="590802" y="1031515"/>
                  </a:lnTo>
                  <a:lnTo>
                    <a:pt x="2" y="690416"/>
                  </a:lnTo>
                  <a:lnTo>
                    <a:pt x="0" y="0"/>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4924D9DD-22B0-D383-A163-A7B9B0132BF8}"/>
                </a:ext>
              </a:extLst>
            </p:cNvPr>
            <p:cNvSpPr txBox="1"/>
            <p:nvPr/>
          </p:nvSpPr>
          <p:spPr>
            <a:xfrm>
              <a:off x="5279067" y="1698842"/>
              <a:ext cx="1457436" cy="369332"/>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1EABDA"/>
                  </a:solidFill>
                  <a:effectLst/>
                  <a:uLnTx/>
                  <a:uFillTx/>
                  <a:latin typeface="Arial" panose="020B0604020202020204" pitchFamily="34" charset="0"/>
                  <a:ea typeface="+mn-ea"/>
                  <a:cs typeface="Arial" panose="020B0604020202020204" pitchFamily="34" charset="0"/>
                </a:rPr>
                <a:t>Formulate
</a:t>
              </a:r>
              <a:r>
                <a:rPr kumimoji="0" lang="sr-Latn-RS" sz="1200" b="1" i="0" u="none" strike="noStrike" kern="1200" cap="none" spc="0" normalizeH="0" baseline="0" noProof="0">
                  <a:ln>
                    <a:noFill/>
                  </a:ln>
                  <a:solidFill>
                    <a:srgbClr val="1EABDA"/>
                  </a:solidFill>
                  <a:effectLst/>
                  <a:uLnTx/>
                  <a:uFillTx/>
                  <a:latin typeface="Arial" panose="020B0604020202020204" pitchFamily="34" charset="0"/>
                  <a:ea typeface="+mn-ea"/>
                  <a:cs typeface="Arial" panose="020B0604020202020204" pitchFamily="34" charset="0"/>
                </a:rPr>
                <a:t>d</a:t>
              </a:r>
              <a:r>
                <a:rPr kumimoji="0" sz="1200" b="1" i="0" u="none" strike="noStrike" kern="1200" cap="none" spc="0" normalizeH="0" baseline="0" noProof="0" err="1">
                  <a:ln>
                    <a:noFill/>
                  </a:ln>
                  <a:solidFill>
                    <a:srgbClr val="1EABDA"/>
                  </a:solidFill>
                  <a:effectLst/>
                  <a:uLnTx/>
                  <a:uFillTx/>
                  <a:latin typeface="Arial" panose="020B0604020202020204" pitchFamily="34" charset="0"/>
                  <a:ea typeface="+mn-ea"/>
                  <a:cs typeface="Arial" panose="020B0604020202020204" pitchFamily="34" charset="0"/>
                </a:rPr>
                <a:t>igitalisation</a:t>
              </a:r>
              <a:r>
                <a:rPr kumimoji="0" lang="sr-Latn-RS" sz="1200" b="1" i="0" u="none" strike="noStrike" kern="1200" cap="none" spc="0" normalizeH="0" baseline="0" noProof="0">
                  <a:ln>
                    <a:noFill/>
                  </a:ln>
                  <a:solidFill>
                    <a:srgbClr val="1EABDA"/>
                  </a:solidFill>
                  <a:effectLst/>
                  <a:uLnTx/>
                  <a:uFillTx/>
                  <a:latin typeface="Arial" panose="020B0604020202020204" pitchFamily="34" charset="0"/>
                  <a:ea typeface="+mn-ea"/>
                  <a:cs typeface="Arial" panose="020B0604020202020204" pitchFamily="34" charset="0"/>
                </a:rPr>
                <a:t> v</a:t>
              </a:r>
              <a:r>
                <a:rPr kumimoji="0" sz="1200" b="1" i="0" u="none" strike="noStrike" kern="1200" cap="none" spc="0" normalizeH="0" baseline="0" noProof="0" err="1">
                  <a:ln>
                    <a:noFill/>
                  </a:ln>
                  <a:solidFill>
                    <a:srgbClr val="1EABDA"/>
                  </a:solidFill>
                  <a:effectLst/>
                  <a:uLnTx/>
                  <a:uFillTx/>
                  <a:latin typeface="Arial" panose="020B0604020202020204" pitchFamily="34" charset="0"/>
                  <a:ea typeface="+mn-ea"/>
                  <a:cs typeface="Arial" panose="020B0604020202020204" pitchFamily="34" charset="0"/>
                </a:rPr>
                <a:t>ision</a:t>
              </a:r>
              <a:endParaRPr kumimoji="0" sz="1200" b="1" i="0" u="none" strike="noStrike" kern="1200" cap="none" spc="0" normalizeH="0" baseline="0" noProof="0">
                <a:ln>
                  <a:noFill/>
                </a:ln>
                <a:solidFill>
                  <a:srgbClr val="1EABDA"/>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2792905D-A14A-0F71-BBBD-3917E9C2C79D}"/>
                </a:ext>
              </a:extLst>
            </p:cNvPr>
            <p:cNvSpPr txBox="1"/>
            <p:nvPr/>
          </p:nvSpPr>
          <p:spPr>
            <a:xfrm>
              <a:off x="2383727" y="2924623"/>
              <a:ext cx="727764" cy="36933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DE8431"/>
                  </a:solidFill>
                  <a:effectLst/>
                  <a:uLnTx/>
                  <a:uFillTx/>
                  <a:latin typeface="Arial" panose="020B0604020202020204" pitchFamily="34" charset="0"/>
                  <a:ea typeface="+mn-ea"/>
                  <a:cs typeface="Arial" panose="020B0604020202020204" pitchFamily="34" charset="0"/>
                </a:rPr>
                <a:t>Provide
</a:t>
              </a:r>
              <a:r>
                <a:rPr kumimoji="0" lang="sr-Latn-RS" sz="1200" b="1" i="0" u="none" strike="noStrike" kern="1200" cap="none" spc="0" normalizeH="0" baseline="0" noProof="0">
                  <a:ln>
                    <a:noFill/>
                  </a:ln>
                  <a:solidFill>
                    <a:srgbClr val="DE8431"/>
                  </a:solidFill>
                  <a:effectLst/>
                  <a:uLnTx/>
                  <a:uFillTx/>
                  <a:latin typeface="Arial" panose="020B0604020202020204" pitchFamily="34" charset="0"/>
                  <a:ea typeface="+mn-ea"/>
                  <a:cs typeface="Arial" panose="020B0604020202020204" pitchFamily="34" charset="0"/>
                </a:rPr>
                <a:t>t</a:t>
              </a:r>
              <a:r>
                <a:rPr kumimoji="0" sz="1200" b="1" i="0" u="none" strike="noStrike" kern="1200" cap="none" spc="0" normalizeH="0" baseline="0" noProof="0" err="1">
                  <a:ln>
                    <a:noFill/>
                  </a:ln>
                  <a:solidFill>
                    <a:srgbClr val="DE8431"/>
                  </a:solidFill>
                  <a:effectLst/>
                  <a:uLnTx/>
                  <a:uFillTx/>
                  <a:latin typeface="Arial" panose="020B0604020202020204" pitchFamily="34" charset="0"/>
                  <a:ea typeface="+mn-ea"/>
                  <a:cs typeface="Arial" panose="020B0604020202020204" pitchFamily="34" charset="0"/>
                </a:rPr>
                <a:t>oolboxes</a:t>
              </a:r>
              <a:endParaRPr kumimoji="0" sz="1200" b="1" i="0" u="none" strike="noStrike" kern="1200" cap="none" spc="0" normalizeH="0" baseline="0" noProof="0">
                <a:ln>
                  <a:noFill/>
                </a:ln>
                <a:solidFill>
                  <a:srgbClr val="DE8431"/>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1AA388E3-FF14-B9EF-B422-CA5FBFC54860}"/>
                </a:ext>
              </a:extLst>
            </p:cNvPr>
            <p:cNvSpPr txBox="1"/>
            <p:nvPr/>
          </p:nvSpPr>
          <p:spPr>
            <a:xfrm>
              <a:off x="5301898" y="2205899"/>
              <a:ext cx="1134926"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Considering EU policy
documents</a:t>
              </a:r>
            </a:p>
          </p:txBody>
        </p:sp>
        <p:sp>
          <p:nvSpPr>
            <p:cNvPr id="55" name="TextBox 54">
              <a:extLst>
                <a:ext uri="{FF2B5EF4-FFF2-40B4-BE49-F238E27FC236}">
                  <a16:creationId xmlns:a16="http://schemas.microsoft.com/office/drawing/2014/main" id="{4A8CEE73-B739-A656-38CD-ABA9465E9E66}"/>
                </a:ext>
              </a:extLst>
            </p:cNvPr>
            <p:cNvSpPr txBox="1"/>
            <p:nvPr/>
          </p:nvSpPr>
          <p:spPr>
            <a:xfrm>
              <a:off x="6007785" y="2935409"/>
              <a:ext cx="1300036" cy="36933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3CC583"/>
                  </a:solidFill>
                  <a:effectLst/>
                  <a:uLnTx/>
                  <a:uFillTx/>
                  <a:latin typeface="Arial" panose="020B0604020202020204" pitchFamily="34" charset="0"/>
                  <a:ea typeface="+mn-ea"/>
                  <a:cs typeface="Arial" panose="020B0604020202020204" pitchFamily="34" charset="0"/>
                </a:rPr>
                <a:t>Establish current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3CC583"/>
                  </a:solidFill>
                  <a:effectLst/>
                  <a:uLnTx/>
                  <a:uFillTx/>
                  <a:latin typeface="Arial" panose="020B0604020202020204" pitchFamily="34" charset="0"/>
                  <a:ea typeface="+mn-ea"/>
                  <a:cs typeface="Arial" panose="020B0604020202020204" pitchFamily="34" charset="0"/>
                </a:rPr>
                <a:t>and desired state</a:t>
              </a:r>
              <a:endParaRPr kumimoji="0" sz="1200" b="1" i="0" u="none" strike="noStrike" kern="1200" cap="none" spc="0" normalizeH="0" baseline="0" noProof="0">
                <a:ln>
                  <a:noFill/>
                </a:ln>
                <a:solidFill>
                  <a:srgbClr val="3CC583"/>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FF1EC6CF-5529-39A0-7192-F09EB71D1B08}"/>
                </a:ext>
              </a:extLst>
            </p:cNvPr>
            <p:cNvSpPr txBox="1"/>
            <p:nvPr/>
          </p:nvSpPr>
          <p:spPr>
            <a:xfrm>
              <a:off x="1623449" y="3437259"/>
              <a:ext cx="1488002" cy="415498"/>
            </a:xfrm>
            <a:prstGeom prst="rect">
              <a:avLst/>
            </a:prstGeom>
            <a:noFill/>
            <a:ln>
              <a:noFill/>
            </a:ln>
          </p:spPr>
          <p:txBody>
            <a:bodyPr wrap="squar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For self-assessment of</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digital</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maturity, and
environmental</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conformity</a:t>
              </a:r>
            </a:p>
          </p:txBody>
        </p:sp>
        <p:sp>
          <p:nvSpPr>
            <p:cNvPr id="57" name="TextBox 56">
              <a:extLst>
                <a:ext uri="{FF2B5EF4-FFF2-40B4-BE49-F238E27FC236}">
                  <a16:creationId xmlns:a16="http://schemas.microsoft.com/office/drawing/2014/main" id="{0C0D614A-1A8C-B080-3A7C-60B9F98A3B0D}"/>
                </a:ext>
              </a:extLst>
            </p:cNvPr>
            <p:cNvSpPr txBox="1"/>
            <p:nvPr/>
          </p:nvSpPr>
          <p:spPr>
            <a:xfrm>
              <a:off x="6007785" y="3522179"/>
              <a:ext cx="1397819"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Establish gaps and barriers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For digitalisation</a:t>
              </a:r>
              <a:endPar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F8AFC040-F2A0-0F1E-B5B6-B0FF4D04E852}"/>
                </a:ext>
              </a:extLst>
            </p:cNvPr>
            <p:cNvSpPr txBox="1"/>
            <p:nvPr/>
          </p:nvSpPr>
          <p:spPr>
            <a:xfrm>
              <a:off x="2610632" y="2161758"/>
              <a:ext cx="1199046" cy="276999"/>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For inland ports to
implement </a:t>
              </a:r>
              <a:r>
                <a:rPr kumimoji="0" sz="9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digitalisation</a:t>
              </a:r>
              <a:endPar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2F9A6D24-015F-A4DA-1EED-1BBE4A335E89}"/>
                </a:ext>
              </a:extLst>
            </p:cNvPr>
            <p:cNvSpPr txBox="1"/>
            <p:nvPr/>
          </p:nvSpPr>
          <p:spPr>
            <a:xfrm>
              <a:off x="2397837" y="4530219"/>
              <a:ext cx="1300036" cy="36933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E0CB15"/>
                  </a:solidFill>
                  <a:effectLst/>
                  <a:uLnTx/>
                  <a:uFillTx/>
                  <a:latin typeface="Arial" panose="020B0604020202020204" pitchFamily="34" charset="0"/>
                  <a:ea typeface="+mn-ea"/>
                  <a:cs typeface="Arial" panose="020B0604020202020204" pitchFamily="34" charset="0"/>
                </a:rPr>
                <a:t>Provide roadmap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E0CB15"/>
                  </a:solidFill>
                  <a:effectLst/>
                  <a:uLnTx/>
                  <a:uFillTx/>
                  <a:latin typeface="Arial" panose="020B0604020202020204" pitchFamily="34" charset="0"/>
                  <a:ea typeface="+mn-ea"/>
                  <a:cs typeface="Arial" panose="020B0604020202020204" pitchFamily="34" charset="0"/>
                </a:rPr>
                <a:t>and action plan</a:t>
              </a:r>
              <a:endParaRPr kumimoji="0" sz="1200" b="1" i="0" u="none" strike="noStrike" kern="1200" cap="none" spc="0" normalizeH="0" baseline="0" noProof="0">
                <a:ln>
                  <a:noFill/>
                </a:ln>
                <a:solidFill>
                  <a:srgbClr val="E0CB15"/>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54B62971-8F36-1D43-3018-58C2DDB58BCE}"/>
                </a:ext>
              </a:extLst>
            </p:cNvPr>
            <p:cNvSpPr txBox="1"/>
            <p:nvPr/>
          </p:nvSpPr>
          <p:spPr>
            <a:xfrm>
              <a:off x="5449377" y="4538563"/>
              <a:ext cx="1324080" cy="36933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92BD39"/>
                  </a:solidFill>
                  <a:effectLst/>
                  <a:uLnTx/>
                  <a:uFillTx/>
                  <a:latin typeface="Arial" panose="020B0604020202020204" pitchFamily="34" charset="0"/>
                  <a:ea typeface="+mn-ea"/>
                  <a:cs typeface="Arial" panose="020B0604020202020204" pitchFamily="34" charset="0"/>
                </a:rPr>
                <a:t>Propose </a:t>
              </a:r>
              <a:r>
                <a:rPr kumimoji="0" lang="sr-Latn-RS" sz="1200" b="1" i="0" u="none" strike="noStrike" kern="1200" cap="none" spc="0" normalizeH="0" baseline="0" noProof="0">
                  <a:ln>
                    <a:noFill/>
                  </a:ln>
                  <a:solidFill>
                    <a:srgbClr val="92BD39"/>
                  </a:solidFill>
                  <a:effectLst/>
                  <a:uLnTx/>
                  <a:uFillTx/>
                  <a:latin typeface="Arial" panose="020B0604020202020204" pitchFamily="34" charset="0"/>
                  <a:ea typeface="+mn-ea"/>
                  <a:cs typeface="Arial" panose="020B0604020202020204" pitchFamily="34" charset="0"/>
                </a:rPr>
                <a:t>s</a:t>
              </a:r>
              <a:r>
                <a:rPr kumimoji="0" sz="1200" b="1" i="0" u="none" strike="noStrike" kern="1200" cap="none" spc="0" normalizeH="0" baseline="0" noProof="0" err="1">
                  <a:ln>
                    <a:noFill/>
                  </a:ln>
                  <a:solidFill>
                    <a:srgbClr val="92BD39"/>
                  </a:solidFill>
                  <a:effectLst/>
                  <a:uLnTx/>
                  <a:uFillTx/>
                  <a:latin typeface="Arial" panose="020B0604020202020204" pitchFamily="34" charset="0"/>
                  <a:ea typeface="+mn-ea"/>
                  <a:cs typeface="Arial" panose="020B0604020202020204" pitchFamily="34" charset="0"/>
                </a:rPr>
                <a:t>trategic</a:t>
              </a:r>
              <a:r>
                <a:rPr kumimoji="0" sz="1200" b="1" i="0" u="none" strike="noStrike" kern="1200" cap="none" spc="0" normalizeH="0" baseline="0" noProof="0">
                  <a:ln>
                    <a:noFill/>
                  </a:ln>
                  <a:solidFill>
                    <a:srgbClr val="92BD39"/>
                  </a:solidFill>
                  <a:effectLst/>
                  <a:uLnTx/>
                  <a:uFillTx/>
                  <a:latin typeface="Arial" panose="020B0604020202020204" pitchFamily="34" charset="0"/>
                  <a:ea typeface="+mn-ea"/>
                  <a:cs typeface="Arial" panose="020B0604020202020204" pitchFamily="34" charset="0"/>
                </a:rPr>
                <a:t>
</a:t>
              </a:r>
              <a:r>
                <a:rPr kumimoji="0" lang="sr-Latn-RS" sz="1200" b="1" i="0" u="none" strike="noStrike" kern="1200" cap="none" spc="0" normalizeH="0" baseline="0" noProof="0">
                  <a:ln>
                    <a:noFill/>
                  </a:ln>
                  <a:solidFill>
                    <a:srgbClr val="92BD39"/>
                  </a:solidFill>
                  <a:effectLst/>
                  <a:uLnTx/>
                  <a:uFillTx/>
                  <a:latin typeface="Arial" panose="020B0604020202020204" pitchFamily="34" charset="0"/>
                  <a:ea typeface="+mn-ea"/>
                  <a:cs typeface="Arial" panose="020B0604020202020204" pitchFamily="34" charset="0"/>
                </a:rPr>
                <a:t>r</a:t>
              </a:r>
              <a:r>
                <a:rPr kumimoji="0" sz="1200" b="1" i="0" u="none" strike="noStrike" kern="1200" cap="none" spc="0" normalizeH="0" baseline="0" noProof="0" err="1">
                  <a:ln>
                    <a:noFill/>
                  </a:ln>
                  <a:solidFill>
                    <a:srgbClr val="92BD39"/>
                  </a:solidFill>
                  <a:effectLst/>
                  <a:uLnTx/>
                  <a:uFillTx/>
                  <a:latin typeface="Arial" panose="020B0604020202020204" pitchFamily="34" charset="0"/>
                  <a:ea typeface="+mn-ea"/>
                  <a:cs typeface="Arial" panose="020B0604020202020204" pitchFamily="34" charset="0"/>
                </a:rPr>
                <a:t>ecommendations</a:t>
              </a:r>
              <a:endParaRPr kumimoji="0" sz="1200" b="1" i="0" u="none" strike="noStrike" kern="1200" cap="none" spc="0" normalizeH="0" baseline="0" noProof="0">
                <a:ln>
                  <a:noFill/>
                </a:ln>
                <a:solidFill>
                  <a:srgbClr val="92BD39"/>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4404600C-1F07-22AD-5B12-19B544749BC5}"/>
                </a:ext>
              </a:extLst>
            </p:cNvPr>
            <p:cNvSpPr txBox="1"/>
            <p:nvPr/>
          </p:nvSpPr>
          <p:spPr>
            <a:xfrm>
              <a:off x="2383727" y="4956489"/>
              <a:ext cx="1314146" cy="276999"/>
            </a:xfrm>
            <a:prstGeom prst="rect">
              <a:avLst/>
            </a:prstGeom>
            <a:noFill/>
            <a:ln>
              <a:noFill/>
            </a:ln>
          </p:spPr>
          <p:txBody>
            <a:bodyPr wrap="squar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For facilitation of strategy implementation</a:t>
              </a:r>
              <a:endPar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465A8AD0-0906-6838-2BC7-273D701CA9F7}"/>
                </a:ext>
              </a:extLst>
            </p:cNvPr>
            <p:cNvSpPr txBox="1"/>
            <p:nvPr/>
          </p:nvSpPr>
          <p:spPr>
            <a:xfrm>
              <a:off x="2889180" y="1659745"/>
              <a:ext cx="763030" cy="36933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E55753"/>
                  </a:solidFill>
                  <a:effectLst/>
                  <a:uLnTx/>
                  <a:uFillTx/>
                  <a:latin typeface="Arial" panose="020B0604020202020204" pitchFamily="34" charset="0"/>
                  <a:ea typeface="+mn-ea"/>
                  <a:cs typeface="Arial" panose="020B0604020202020204" pitchFamily="34" charset="0"/>
                </a:rPr>
                <a:t>Develop
</a:t>
              </a:r>
              <a:r>
                <a:rPr kumimoji="0" lang="sr-Latn-RS" sz="1200" b="1" i="0" u="none" strike="noStrike" kern="1200" cap="none" spc="0" normalizeH="0" baseline="0" noProof="0">
                  <a:ln>
                    <a:noFill/>
                  </a:ln>
                  <a:solidFill>
                    <a:srgbClr val="E55753"/>
                  </a:solidFill>
                  <a:effectLst/>
                  <a:uLnTx/>
                  <a:uFillTx/>
                  <a:latin typeface="Arial" panose="020B0604020202020204" pitchFamily="34" charset="0"/>
                  <a:ea typeface="+mn-ea"/>
                  <a:cs typeface="Arial" panose="020B0604020202020204" pitchFamily="34" charset="0"/>
                </a:rPr>
                <a:t>g</a:t>
              </a:r>
              <a:r>
                <a:rPr kumimoji="0" sz="1200" b="1" i="0" u="none" strike="noStrike" kern="1200" cap="none" spc="0" normalizeH="0" baseline="0" noProof="0" err="1">
                  <a:ln>
                    <a:noFill/>
                  </a:ln>
                  <a:solidFill>
                    <a:srgbClr val="E55753"/>
                  </a:solidFill>
                  <a:effectLst/>
                  <a:uLnTx/>
                  <a:uFillTx/>
                  <a:latin typeface="Arial" panose="020B0604020202020204" pitchFamily="34" charset="0"/>
                  <a:ea typeface="+mn-ea"/>
                  <a:cs typeface="Arial" panose="020B0604020202020204" pitchFamily="34" charset="0"/>
                </a:rPr>
                <a:t>uidelines</a:t>
              </a:r>
              <a:endParaRPr kumimoji="0" sz="1200" b="1" i="0" u="none" strike="noStrike" kern="1200" cap="none" spc="0" normalizeH="0" baseline="0" noProof="0">
                <a:ln>
                  <a:noFill/>
                </a:ln>
                <a:solidFill>
                  <a:srgbClr val="E55753"/>
                </a:solidFill>
                <a:effectLst/>
                <a:uLnTx/>
                <a:uFillTx/>
                <a:latin typeface="Arial" panose="020B0604020202020204" pitchFamily="34" charset="0"/>
                <a:ea typeface="+mn-ea"/>
                <a:cs typeface="Arial" panose="020B0604020202020204" pitchFamily="34" charset="0"/>
              </a:endParaRPr>
            </a:p>
          </p:txBody>
        </p:sp>
        <p:sp>
          <p:nvSpPr>
            <p:cNvPr id="63" name="Rounded Rectangle 26">
              <a:extLst>
                <a:ext uri="{FF2B5EF4-FFF2-40B4-BE49-F238E27FC236}">
                  <a16:creationId xmlns:a16="http://schemas.microsoft.com/office/drawing/2014/main" id="{99B32983-D4EC-2338-1F0B-E340DC65A98F}"/>
                </a:ext>
              </a:extLst>
            </p:cNvPr>
            <p:cNvSpPr/>
            <p:nvPr/>
          </p:nvSpPr>
          <p:spPr>
            <a:xfrm>
              <a:off x="3957005" y="2569658"/>
              <a:ext cx="313690" cy="379730"/>
            </a:xfrm>
            <a:custGeom>
              <a:avLst/>
              <a:gdLst/>
              <a:ahLst/>
              <a:cxnLst/>
              <a:rect l="0" t="0" r="0" b="0"/>
              <a:pathLst>
                <a:path w="313690" h="379730">
                  <a:moveTo>
                    <a:pt x="308852" y="66040"/>
                  </a:moveTo>
                  <a:cubicBezTo>
                    <a:pt x="311949" y="69135"/>
                    <a:pt x="313689" y="73334"/>
                    <a:pt x="313690" y="77712"/>
                  </a:cubicBezTo>
                  <a:lnTo>
                    <a:pt x="313690" y="363220"/>
                  </a:lnTo>
                  <a:cubicBezTo>
                    <a:pt x="313690" y="372338"/>
                    <a:pt x="306298" y="379730"/>
                    <a:pt x="297180" y="379730"/>
                  </a:cubicBezTo>
                  <a:lnTo>
                    <a:pt x="16510" y="379730"/>
                  </a:lnTo>
                  <a:cubicBezTo>
                    <a:pt x="7391" y="379730"/>
                    <a:pt x="0" y="372338"/>
                    <a:pt x="0" y="363220"/>
                  </a:cubicBezTo>
                  <a:lnTo>
                    <a:pt x="0" y="16510"/>
                  </a:lnTo>
                  <a:cubicBezTo>
                    <a:pt x="0" y="7391"/>
                    <a:pt x="7391" y="0"/>
                    <a:pt x="16510" y="0"/>
                  </a:cubicBezTo>
                  <a:lnTo>
                    <a:pt x="235977" y="0"/>
                  </a:lnTo>
                  <a:cubicBezTo>
                    <a:pt x="240355" y="0"/>
                    <a:pt x="244554" y="1740"/>
                    <a:pt x="247650" y="4837"/>
                  </a:cubicBezTo>
                  <a:close/>
                  <a:moveTo>
                    <a:pt x="57785" y="82550"/>
                  </a:moveTo>
                  <a:lnTo>
                    <a:pt x="198120" y="82550"/>
                  </a:lnTo>
                  <a:moveTo>
                    <a:pt x="57785" y="132080"/>
                  </a:moveTo>
                  <a:lnTo>
                    <a:pt x="247650" y="132080"/>
                  </a:lnTo>
                  <a:moveTo>
                    <a:pt x="57785" y="181610"/>
                  </a:moveTo>
                  <a:lnTo>
                    <a:pt x="90805" y="181610"/>
                  </a:lnTo>
                  <a:moveTo>
                    <a:pt x="57785" y="231140"/>
                  </a:moveTo>
                  <a:lnTo>
                    <a:pt x="90805" y="231140"/>
                  </a:lnTo>
                  <a:moveTo>
                    <a:pt x="57785" y="280670"/>
                  </a:moveTo>
                  <a:lnTo>
                    <a:pt x="90805" y="280670"/>
                  </a:lnTo>
                  <a:moveTo>
                    <a:pt x="148590" y="198120"/>
                  </a:moveTo>
                  <a:cubicBezTo>
                    <a:pt x="132080" y="198120"/>
                    <a:pt x="132080" y="214630"/>
                    <a:pt x="132080" y="214630"/>
                  </a:cubicBezTo>
                  <a:lnTo>
                    <a:pt x="132080" y="313690"/>
                  </a:lnTo>
                  <a:cubicBezTo>
                    <a:pt x="132080" y="330200"/>
                    <a:pt x="148590" y="330200"/>
                    <a:pt x="148590" y="330200"/>
                  </a:cubicBezTo>
                  <a:lnTo>
                    <a:pt x="247650" y="330200"/>
                  </a:lnTo>
                  <a:cubicBezTo>
                    <a:pt x="264160" y="330200"/>
                    <a:pt x="264160" y="313690"/>
                    <a:pt x="264160" y="313690"/>
                  </a:cubicBezTo>
                  <a:lnTo>
                    <a:pt x="264160" y="214630"/>
                  </a:lnTo>
                  <a:cubicBezTo>
                    <a:pt x="264160" y="198120"/>
                    <a:pt x="247650" y="198120"/>
                    <a:pt x="247650" y="198120"/>
                  </a:cubicBezTo>
                  <a:lnTo>
                    <a:pt x="148590" y="198120"/>
                  </a:lnTo>
                  <a:moveTo>
                    <a:pt x="177482" y="231140"/>
                  </a:moveTo>
                  <a:cubicBezTo>
                    <a:pt x="175202" y="231140"/>
                    <a:pt x="173355" y="232987"/>
                    <a:pt x="173355" y="235267"/>
                  </a:cubicBezTo>
                  <a:cubicBezTo>
                    <a:pt x="173355" y="237547"/>
                    <a:pt x="175202" y="239395"/>
                    <a:pt x="177482" y="239395"/>
                  </a:cubicBezTo>
                  <a:cubicBezTo>
                    <a:pt x="179762" y="239395"/>
                    <a:pt x="181610" y="237547"/>
                    <a:pt x="181610" y="235267"/>
                  </a:cubicBezTo>
                  <a:cubicBezTo>
                    <a:pt x="181610" y="232987"/>
                    <a:pt x="179762" y="231140"/>
                    <a:pt x="177482" y="231140"/>
                  </a:cubicBezTo>
                  <a:moveTo>
                    <a:pt x="148590" y="330200"/>
                  </a:moveTo>
                  <a:lnTo>
                    <a:pt x="176607" y="288165"/>
                  </a:lnTo>
                  <a:cubicBezTo>
                    <a:pt x="177891" y="286237"/>
                    <a:pt x="179925" y="284937"/>
                    <a:pt x="182214" y="284582"/>
                  </a:cubicBezTo>
                  <a:cubicBezTo>
                    <a:pt x="184503" y="284227"/>
                    <a:pt x="186836" y="284850"/>
                    <a:pt x="188643" y="286299"/>
                  </a:cubicBezTo>
                  <a:lnTo>
                    <a:pt x="202247" y="297180"/>
                  </a:lnTo>
                  <a:lnTo>
                    <a:pt x="224205" y="265811"/>
                  </a:lnTo>
                  <a:cubicBezTo>
                    <a:pt x="225768" y="263573"/>
                    <a:pt x="228335" y="262253"/>
                    <a:pt x="231063" y="262283"/>
                  </a:cubicBezTo>
                  <a:cubicBezTo>
                    <a:pt x="233792" y="262312"/>
                    <a:pt x="236329" y="263688"/>
                    <a:pt x="237843" y="265959"/>
                  </a:cubicBezTo>
                  <a:lnTo>
                    <a:pt x="264160" y="305435"/>
                  </a:lnTo>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4" name="Rounded Rectangle 27">
              <a:extLst>
                <a:ext uri="{FF2B5EF4-FFF2-40B4-BE49-F238E27FC236}">
                  <a16:creationId xmlns:a16="http://schemas.microsoft.com/office/drawing/2014/main" id="{37BCBA8F-29DC-10E8-16D1-BC64D18FBDF2}"/>
                </a:ext>
              </a:extLst>
            </p:cNvPr>
            <p:cNvSpPr/>
            <p:nvPr/>
          </p:nvSpPr>
          <p:spPr>
            <a:xfrm>
              <a:off x="3482343" y="3381817"/>
              <a:ext cx="371475" cy="340387"/>
            </a:xfrm>
            <a:custGeom>
              <a:avLst/>
              <a:gdLst/>
              <a:ahLst/>
              <a:cxnLst/>
              <a:rect l="0" t="0" r="0" b="0"/>
              <a:pathLst>
                <a:path w="371475" h="340386">
                  <a:moveTo>
                    <a:pt x="144957" y="98432"/>
                  </a:moveTo>
                  <a:cubicBezTo>
                    <a:pt x="139151" y="111605"/>
                    <a:pt x="129470" y="122696"/>
                    <a:pt x="117204" y="130230"/>
                  </a:cubicBezTo>
                  <a:lnTo>
                    <a:pt x="133549" y="215422"/>
                  </a:lnTo>
                  <a:lnTo>
                    <a:pt x="82467" y="215422"/>
                  </a:lnTo>
                  <a:lnTo>
                    <a:pt x="67971" y="139658"/>
                  </a:lnTo>
                  <a:cubicBezTo>
                    <a:pt x="38930" y="134609"/>
                    <a:pt x="16044" y="112113"/>
                    <a:pt x="10499" y="83162"/>
                  </a:cubicBezTo>
                  <a:cubicBezTo>
                    <a:pt x="4953" y="54211"/>
                    <a:pt x="17905" y="24850"/>
                    <a:pt x="43025" y="9427"/>
                  </a:cubicBezTo>
                  <a:lnTo>
                    <a:pt x="53145" y="62209"/>
                  </a:lnTo>
                  <a:lnTo>
                    <a:pt x="82467" y="82104"/>
                  </a:lnTo>
                  <a:lnTo>
                    <a:pt x="102361" y="52798"/>
                  </a:lnTo>
                  <a:lnTo>
                    <a:pt x="92241" y="0"/>
                  </a:lnTo>
                  <a:cubicBezTo>
                    <a:pt x="113728" y="3726"/>
                    <a:pt x="132301" y="17139"/>
                    <a:pt x="142597" y="36363"/>
                  </a:cubicBezTo>
                  <a:cubicBezTo>
                    <a:pt x="152893" y="55588"/>
                    <a:pt x="153763" y="78482"/>
                    <a:pt x="144957" y="98432"/>
                  </a:cubicBezTo>
                  <a:close/>
                  <a:moveTo>
                    <a:pt x="260461" y="9972"/>
                  </a:moveTo>
                  <a:cubicBezTo>
                    <a:pt x="255525" y="32177"/>
                    <a:pt x="229406" y="46987"/>
                    <a:pt x="193612" y="39029"/>
                  </a:cubicBezTo>
                  <a:lnTo>
                    <a:pt x="186629" y="70415"/>
                  </a:lnTo>
                  <a:lnTo>
                    <a:pt x="354040" y="107628"/>
                  </a:lnTo>
                  <a:lnTo>
                    <a:pt x="370319" y="34390"/>
                  </a:lnTo>
                  <a:lnTo>
                    <a:pt x="260461" y="9972"/>
                  </a:lnTo>
                  <a:close/>
                  <a:moveTo>
                    <a:pt x="227144" y="215422"/>
                  </a:moveTo>
                  <a:lnTo>
                    <a:pt x="255938" y="85885"/>
                  </a:lnTo>
                  <a:lnTo>
                    <a:pt x="303602" y="96484"/>
                  </a:lnTo>
                  <a:lnTo>
                    <a:pt x="275816" y="215439"/>
                  </a:lnTo>
                  <a:lnTo>
                    <a:pt x="227144" y="215439"/>
                  </a:lnTo>
                  <a:close/>
                  <a:moveTo>
                    <a:pt x="371475" y="324223"/>
                  </a:moveTo>
                  <a:lnTo>
                    <a:pt x="371475" y="215422"/>
                  </a:lnTo>
                  <a:lnTo>
                    <a:pt x="0" y="215422"/>
                  </a:lnTo>
                  <a:lnTo>
                    <a:pt x="0" y="324223"/>
                  </a:lnTo>
                  <a:cubicBezTo>
                    <a:pt x="0" y="333138"/>
                    <a:pt x="7231" y="340386"/>
                    <a:pt x="16146" y="340386"/>
                  </a:cubicBezTo>
                  <a:lnTo>
                    <a:pt x="355328" y="340386"/>
                  </a:lnTo>
                  <a:cubicBezTo>
                    <a:pt x="364243" y="340386"/>
                    <a:pt x="371475" y="333138"/>
                    <a:pt x="371475" y="324223"/>
                  </a:cubicBezTo>
                  <a:close/>
                  <a:moveTo>
                    <a:pt x="209957" y="239659"/>
                  </a:moveTo>
                  <a:cubicBezTo>
                    <a:pt x="209957" y="253035"/>
                    <a:pt x="199113" y="263879"/>
                    <a:pt x="185737" y="263879"/>
                  </a:cubicBezTo>
                  <a:cubicBezTo>
                    <a:pt x="172361" y="263879"/>
                    <a:pt x="161517" y="253035"/>
                    <a:pt x="161517" y="239659"/>
                  </a:cubicBezTo>
                  <a:lnTo>
                    <a:pt x="161517" y="215439"/>
                  </a:lnTo>
                  <a:lnTo>
                    <a:pt x="209957" y="215439"/>
                  </a:lnTo>
                  <a:lnTo>
                    <a:pt x="209957" y="239659"/>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5" name="Rounded Rectangle 28">
              <a:extLst>
                <a:ext uri="{FF2B5EF4-FFF2-40B4-BE49-F238E27FC236}">
                  <a16:creationId xmlns:a16="http://schemas.microsoft.com/office/drawing/2014/main" id="{5E04D464-4FE4-D7F4-95DB-15AB1B6F3B5D}"/>
                </a:ext>
              </a:extLst>
            </p:cNvPr>
            <p:cNvSpPr/>
            <p:nvPr/>
          </p:nvSpPr>
          <p:spPr>
            <a:xfrm>
              <a:off x="4262440" y="3254823"/>
              <a:ext cx="575786" cy="575786"/>
            </a:xfrm>
            <a:custGeom>
              <a:avLst/>
              <a:gdLst/>
              <a:ahLst/>
              <a:cxnLst/>
              <a:rect l="0" t="0" r="0" b="0"/>
              <a:pathLst>
                <a:path w="575786" h="575786">
                  <a:moveTo>
                    <a:pt x="290988" y="551021"/>
                  </a:moveTo>
                  <a:cubicBezTo>
                    <a:pt x="290988" y="565880"/>
                    <a:pt x="281082" y="575786"/>
                    <a:pt x="266223" y="575786"/>
                  </a:cubicBezTo>
                  <a:lnTo>
                    <a:pt x="43338" y="575786"/>
                  </a:lnTo>
                  <a:cubicBezTo>
                    <a:pt x="28479" y="575786"/>
                    <a:pt x="18573" y="565880"/>
                    <a:pt x="18573" y="551021"/>
                  </a:cubicBezTo>
                  <a:lnTo>
                    <a:pt x="18573" y="402431"/>
                  </a:lnTo>
                  <a:cubicBezTo>
                    <a:pt x="18573" y="387572"/>
                    <a:pt x="28479" y="377666"/>
                    <a:pt x="43338" y="377666"/>
                  </a:cubicBezTo>
                  <a:lnTo>
                    <a:pt x="266223" y="377666"/>
                  </a:lnTo>
                  <a:cubicBezTo>
                    <a:pt x="281082" y="377666"/>
                    <a:pt x="290988" y="387572"/>
                    <a:pt x="290988" y="402431"/>
                  </a:cubicBezTo>
                  <a:close/>
                  <a:moveTo>
                    <a:pt x="154781" y="464343"/>
                  </a:moveTo>
                  <a:cubicBezTo>
                    <a:pt x="147942" y="464343"/>
                    <a:pt x="142398" y="469888"/>
                    <a:pt x="142398" y="476726"/>
                  </a:cubicBezTo>
                  <a:cubicBezTo>
                    <a:pt x="142398" y="483563"/>
                    <a:pt x="147942" y="489108"/>
                    <a:pt x="154781" y="489108"/>
                  </a:cubicBezTo>
                  <a:moveTo>
                    <a:pt x="154781" y="489108"/>
                  </a:moveTo>
                  <a:cubicBezTo>
                    <a:pt x="161620" y="489108"/>
                    <a:pt x="167164" y="483563"/>
                    <a:pt x="167164" y="476726"/>
                  </a:cubicBezTo>
                  <a:cubicBezTo>
                    <a:pt x="167164" y="469888"/>
                    <a:pt x="161620" y="464343"/>
                    <a:pt x="154781" y="464343"/>
                  </a:cubicBezTo>
                  <a:moveTo>
                    <a:pt x="0" y="0"/>
                  </a:moveTo>
                  <a:moveTo>
                    <a:pt x="447008" y="549783"/>
                  </a:moveTo>
                  <a:lnTo>
                    <a:pt x="390048" y="495300"/>
                  </a:lnTo>
                  <a:lnTo>
                    <a:pt x="447008" y="440816"/>
                  </a:lnTo>
                  <a:moveTo>
                    <a:pt x="538638" y="421005"/>
                  </a:moveTo>
                  <a:cubicBezTo>
                    <a:pt x="538638" y="463105"/>
                    <a:pt x="506444" y="495300"/>
                    <a:pt x="464343" y="495300"/>
                  </a:cubicBezTo>
                  <a:lnTo>
                    <a:pt x="390048" y="495300"/>
                  </a:lnTo>
                  <a:moveTo>
                    <a:pt x="0" y="0"/>
                  </a:moveTo>
                  <a:moveTo>
                    <a:pt x="154781" y="44576"/>
                  </a:moveTo>
                  <a:lnTo>
                    <a:pt x="211740" y="99059"/>
                  </a:lnTo>
                  <a:lnTo>
                    <a:pt x="154781" y="153542"/>
                  </a:lnTo>
                  <a:moveTo>
                    <a:pt x="63150" y="173355"/>
                  </a:moveTo>
                  <a:cubicBezTo>
                    <a:pt x="63150" y="131254"/>
                    <a:pt x="95344" y="99060"/>
                    <a:pt x="137445" y="99060"/>
                  </a:cubicBezTo>
                  <a:lnTo>
                    <a:pt x="211740" y="99060"/>
                  </a:lnTo>
                  <a:moveTo>
                    <a:pt x="575786" y="216693"/>
                  </a:moveTo>
                  <a:cubicBezTo>
                    <a:pt x="575786" y="231552"/>
                    <a:pt x="565880" y="241458"/>
                    <a:pt x="551021" y="241458"/>
                  </a:cubicBezTo>
                  <a:lnTo>
                    <a:pt x="328136" y="241458"/>
                  </a:lnTo>
                  <a:cubicBezTo>
                    <a:pt x="313277" y="241458"/>
                    <a:pt x="303371" y="231552"/>
                    <a:pt x="303371" y="216693"/>
                  </a:cubicBezTo>
                  <a:lnTo>
                    <a:pt x="303371" y="43338"/>
                  </a:lnTo>
                  <a:cubicBezTo>
                    <a:pt x="303371" y="28479"/>
                    <a:pt x="313277" y="18573"/>
                    <a:pt x="328136" y="18573"/>
                  </a:cubicBezTo>
                  <a:lnTo>
                    <a:pt x="551021" y="18573"/>
                  </a:lnTo>
                  <a:cubicBezTo>
                    <a:pt x="565880" y="18573"/>
                    <a:pt x="575786" y="28479"/>
                    <a:pt x="575786" y="43338"/>
                  </a:cubicBezTo>
                  <a:close/>
                  <a:moveTo>
                    <a:pt x="439578" y="241458"/>
                  </a:moveTo>
                  <a:lnTo>
                    <a:pt x="439578" y="315753"/>
                  </a:lnTo>
                  <a:moveTo>
                    <a:pt x="390048" y="315753"/>
                  </a:moveTo>
                  <a:lnTo>
                    <a:pt x="489108" y="315753"/>
                  </a:lnTo>
                  <a:moveTo>
                    <a:pt x="0" y="0"/>
                  </a:moveTo>
                  <a:moveTo>
                    <a:pt x="373951" y="167163"/>
                  </a:moveTo>
                  <a:lnTo>
                    <a:pt x="406145" y="110204"/>
                  </a:lnTo>
                  <a:lnTo>
                    <a:pt x="468058" y="159734"/>
                  </a:lnTo>
                  <a:lnTo>
                    <a:pt x="505205" y="92868"/>
                  </a:lnTo>
                </a:path>
              </a:pathLst>
            </a:custGeom>
            <a:noFill/>
            <a:ln w="12382">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6" name="Rounded Rectangle 29">
              <a:extLst>
                <a:ext uri="{FF2B5EF4-FFF2-40B4-BE49-F238E27FC236}">
                  <a16:creationId xmlns:a16="http://schemas.microsoft.com/office/drawing/2014/main" id="{216DDDB8-5608-3103-2145-3DE54B0C51B1}"/>
                </a:ext>
              </a:extLst>
            </p:cNvPr>
            <p:cNvSpPr/>
            <p:nvPr/>
          </p:nvSpPr>
          <p:spPr>
            <a:xfrm>
              <a:off x="5261296" y="3362138"/>
              <a:ext cx="379730" cy="379730"/>
            </a:xfrm>
            <a:custGeom>
              <a:avLst/>
              <a:gdLst/>
              <a:ahLst/>
              <a:cxnLst/>
              <a:rect l="0" t="0" r="0" b="0"/>
              <a:pathLst>
                <a:path w="379730" h="379730">
                  <a:moveTo>
                    <a:pt x="250291" y="0"/>
                  </a:moveTo>
                  <a:lnTo>
                    <a:pt x="250291" y="94932"/>
                  </a:lnTo>
                  <a:lnTo>
                    <a:pt x="0" y="112102"/>
                  </a:lnTo>
                  <a:lnTo>
                    <a:pt x="0" y="43091"/>
                  </a:lnTo>
                  <a:lnTo>
                    <a:pt x="250291" y="0"/>
                  </a:lnTo>
                  <a:close/>
                  <a:moveTo>
                    <a:pt x="250291" y="146773"/>
                  </a:moveTo>
                  <a:lnTo>
                    <a:pt x="250291" y="241706"/>
                  </a:lnTo>
                  <a:lnTo>
                    <a:pt x="0" y="224370"/>
                  </a:lnTo>
                  <a:lnTo>
                    <a:pt x="0" y="163944"/>
                  </a:lnTo>
                  <a:lnTo>
                    <a:pt x="250291" y="146773"/>
                  </a:lnTo>
                  <a:close/>
                  <a:moveTo>
                    <a:pt x="0" y="276212"/>
                  </a:moveTo>
                  <a:lnTo>
                    <a:pt x="250291" y="293382"/>
                  </a:lnTo>
                  <a:lnTo>
                    <a:pt x="250291" y="379730"/>
                  </a:lnTo>
                  <a:lnTo>
                    <a:pt x="0" y="336638"/>
                  </a:lnTo>
                  <a:lnTo>
                    <a:pt x="0" y="276212"/>
                  </a:lnTo>
                  <a:close/>
                  <a:moveTo>
                    <a:pt x="379730" y="51841"/>
                  </a:moveTo>
                  <a:lnTo>
                    <a:pt x="379730" y="112102"/>
                  </a:lnTo>
                  <a:lnTo>
                    <a:pt x="250291" y="94932"/>
                  </a:lnTo>
                  <a:lnTo>
                    <a:pt x="250291" y="0"/>
                  </a:lnTo>
                  <a:lnTo>
                    <a:pt x="379730" y="51841"/>
                  </a:lnTo>
                  <a:close/>
                  <a:moveTo>
                    <a:pt x="379730" y="163944"/>
                  </a:moveTo>
                  <a:lnTo>
                    <a:pt x="379730" y="224370"/>
                  </a:lnTo>
                  <a:lnTo>
                    <a:pt x="250291" y="241706"/>
                  </a:lnTo>
                  <a:lnTo>
                    <a:pt x="250291" y="146773"/>
                  </a:lnTo>
                  <a:lnTo>
                    <a:pt x="379730" y="163944"/>
                  </a:lnTo>
                  <a:close/>
                  <a:moveTo>
                    <a:pt x="250291" y="293382"/>
                  </a:moveTo>
                  <a:lnTo>
                    <a:pt x="379730" y="276212"/>
                  </a:lnTo>
                  <a:lnTo>
                    <a:pt x="379730" y="336638"/>
                  </a:lnTo>
                  <a:lnTo>
                    <a:pt x="250291" y="379730"/>
                  </a:lnTo>
                  <a:lnTo>
                    <a:pt x="250291" y="293382"/>
                  </a:lnTo>
                  <a:close/>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7" name="Rounded Rectangle 30">
              <a:extLst>
                <a:ext uri="{FF2B5EF4-FFF2-40B4-BE49-F238E27FC236}">
                  <a16:creationId xmlns:a16="http://schemas.microsoft.com/office/drawing/2014/main" id="{25C7B545-6FBD-3C43-66A8-0270CB66508F}"/>
                </a:ext>
              </a:extLst>
            </p:cNvPr>
            <p:cNvSpPr/>
            <p:nvPr/>
          </p:nvSpPr>
          <p:spPr>
            <a:xfrm>
              <a:off x="3923984" y="4154616"/>
              <a:ext cx="379730" cy="379730"/>
            </a:xfrm>
            <a:custGeom>
              <a:avLst/>
              <a:gdLst/>
              <a:ahLst/>
              <a:cxnLst/>
              <a:rect l="0" t="0" r="0" b="0"/>
              <a:pathLst>
                <a:path w="379730" h="379730">
                  <a:moveTo>
                    <a:pt x="33020" y="0"/>
                  </a:moveTo>
                  <a:lnTo>
                    <a:pt x="346710" y="0"/>
                  </a:lnTo>
                  <a:cubicBezTo>
                    <a:pt x="346710" y="0"/>
                    <a:pt x="379730" y="0"/>
                    <a:pt x="379730" y="33020"/>
                  </a:cubicBezTo>
                  <a:lnTo>
                    <a:pt x="379730" y="346710"/>
                  </a:lnTo>
                  <a:cubicBezTo>
                    <a:pt x="379730" y="346710"/>
                    <a:pt x="379730" y="379730"/>
                    <a:pt x="346710" y="379730"/>
                  </a:cubicBezTo>
                  <a:lnTo>
                    <a:pt x="33020" y="379730"/>
                  </a:lnTo>
                  <a:cubicBezTo>
                    <a:pt x="33020" y="379730"/>
                    <a:pt x="0" y="379730"/>
                    <a:pt x="0" y="346710"/>
                  </a:cubicBezTo>
                  <a:lnTo>
                    <a:pt x="0" y="33020"/>
                  </a:lnTo>
                  <a:cubicBezTo>
                    <a:pt x="0" y="33020"/>
                    <a:pt x="0" y="0"/>
                    <a:pt x="33020" y="0"/>
                  </a:cubicBezTo>
                  <a:moveTo>
                    <a:pt x="0" y="123825"/>
                  </a:moveTo>
                  <a:lnTo>
                    <a:pt x="57718" y="123825"/>
                  </a:lnTo>
                  <a:moveTo>
                    <a:pt x="0" y="280670"/>
                  </a:moveTo>
                  <a:lnTo>
                    <a:pt x="82550" y="280670"/>
                  </a:lnTo>
                  <a:moveTo>
                    <a:pt x="255905" y="0"/>
                  </a:moveTo>
                  <a:lnTo>
                    <a:pt x="255905" y="74295"/>
                  </a:lnTo>
                  <a:moveTo>
                    <a:pt x="272415" y="173355"/>
                  </a:moveTo>
                  <a:lnTo>
                    <a:pt x="272415" y="247650"/>
                  </a:lnTo>
                  <a:moveTo>
                    <a:pt x="123825" y="0"/>
                  </a:moveTo>
                  <a:lnTo>
                    <a:pt x="123825" y="74295"/>
                  </a:lnTo>
                  <a:moveTo>
                    <a:pt x="82550" y="280670"/>
                  </a:moveTo>
                  <a:cubicBezTo>
                    <a:pt x="82550" y="303465"/>
                    <a:pt x="101029" y="321945"/>
                    <a:pt x="123825" y="321945"/>
                  </a:cubicBezTo>
                  <a:cubicBezTo>
                    <a:pt x="146620" y="321945"/>
                    <a:pt x="165100" y="303465"/>
                    <a:pt x="165100" y="280670"/>
                  </a:cubicBezTo>
                  <a:cubicBezTo>
                    <a:pt x="165100" y="257874"/>
                    <a:pt x="146620" y="239395"/>
                    <a:pt x="123825" y="239395"/>
                  </a:cubicBezTo>
                  <a:cubicBezTo>
                    <a:pt x="101029" y="239395"/>
                    <a:pt x="82550" y="257874"/>
                    <a:pt x="82550" y="280670"/>
                  </a:cubicBezTo>
                  <a:moveTo>
                    <a:pt x="288925" y="173355"/>
                  </a:moveTo>
                  <a:lnTo>
                    <a:pt x="288925" y="74295"/>
                  </a:lnTo>
                  <a:lnTo>
                    <a:pt x="123825" y="74295"/>
                  </a:lnTo>
                  <a:lnTo>
                    <a:pt x="57718" y="123825"/>
                  </a:lnTo>
                  <a:lnTo>
                    <a:pt x="123825" y="173355"/>
                  </a:lnTo>
                  <a:close/>
                  <a:moveTo>
                    <a:pt x="235267" y="247650"/>
                  </a:moveTo>
                  <a:lnTo>
                    <a:pt x="235267" y="313690"/>
                  </a:lnTo>
                  <a:lnTo>
                    <a:pt x="301307" y="313690"/>
                  </a:lnTo>
                  <a:lnTo>
                    <a:pt x="301307" y="247650"/>
                  </a:lnTo>
                  <a:close/>
                  <a:moveTo>
                    <a:pt x="165100" y="280670"/>
                  </a:moveTo>
                  <a:lnTo>
                    <a:pt x="235267" y="280670"/>
                  </a:lnTo>
                  <a:moveTo>
                    <a:pt x="301307" y="280670"/>
                  </a:moveTo>
                  <a:lnTo>
                    <a:pt x="379730" y="280670"/>
                  </a:lnTo>
                  <a:moveTo>
                    <a:pt x="272415" y="313690"/>
                  </a:moveTo>
                  <a:lnTo>
                    <a:pt x="272415" y="379730"/>
                  </a:lnTo>
                  <a:moveTo>
                    <a:pt x="123825" y="173355"/>
                  </a:moveTo>
                  <a:lnTo>
                    <a:pt x="123825" y="239395"/>
                  </a:lnTo>
                  <a:moveTo>
                    <a:pt x="123825" y="321945"/>
                  </a:moveTo>
                  <a:lnTo>
                    <a:pt x="123825" y="379730"/>
                  </a:lnTo>
                  <a:moveTo>
                    <a:pt x="288925" y="123825"/>
                  </a:moveTo>
                  <a:lnTo>
                    <a:pt x="379730" y="123825"/>
                  </a:lnTo>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8" name="Rounded Rectangle 31">
              <a:extLst>
                <a:ext uri="{FF2B5EF4-FFF2-40B4-BE49-F238E27FC236}">
                  <a16:creationId xmlns:a16="http://schemas.microsoft.com/office/drawing/2014/main" id="{87AF1656-3098-7247-16E7-4302D989885A}"/>
                </a:ext>
              </a:extLst>
            </p:cNvPr>
            <p:cNvSpPr/>
            <p:nvPr/>
          </p:nvSpPr>
          <p:spPr>
            <a:xfrm>
              <a:off x="4807269" y="4146362"/>
              <a:ext cx="383857" cy="383857"/>
            </a:xfrm>
            <a:custGeom>
              <a:avLst/>
              <a:gdLst/>
              <a:ahLst/>
              <a:cxnLst/>
              <a:rect l="0" t="0" r="0" b="0"/>
              <a:pathLst>
                <a:path w="383857" h="383857">
                  <a:moveTo>
                    <a:pt x="383857" y="144462"/>
                  </a:moveTo>
                  <a:cubicBezTo>
                    <a:pt x="383857" y="154368"/>
                    <a:pt x="377253" y="160972"/>
                    <a:pt x="367347" y="160972"/>
                  </a:cubicBezTo>
                  <a:lnTo>
                    <a:pt x="218757" y="160972"/>
                  </a:lnTo>
                  <a:cubicBezTo>
                    <a:pt x="208851" y="160972"/>
                    <a:pt x="202247" y="154368"/>
                    <a:pt x="202247" y="144462"/>
                  </a:cubicBezTo>
                  <a:lnTo>
                    <a:pt x="202247" y="28892"/>
                  </a:lnTo>
                  <a:cubicBezTo>
                    <a:pt x="202247" y="18986"/>
                    <a:pt x="208851" y="12382"/>
                    <a:pt x="218757" y="12382"/>
                  </a:cubicBezTo>
                  <a:lnTo>
                    <a:pt x="367347" y="12382"/>
                  </a:lnTo>
                  <a:cubicBezTo>
                    <a:pt x="377253" y="12382"/>
                    <a:pt x="383857" y="18986"/>
                    <a:pt x="383857" y="28892"/>
                  </a:cubicBezTo>
                  <a:close/>
                  <a:moveTo>
                    <a:pt x="293052" y="160972"/>
                  </a:moveTo>
                  <a:lnTo>
                    <a:pt x="293052" y="210502"/>
                  </a:lnTo>
                  <a:moveTo>
                    <a:pt x="260032" y="210502"/>
                  </a:moveTo>
                  <a:lnTo>
                    <a:pt x="326072" y="210502"/>
                  </a:lnTo>
                  <a:moveTo>
                    <a:pt x="0" y="0"/>
                  </a:moveTo>
                  <a:moveTo>
                    <a:pt x="249301" y="111442"/>
                  </a:moveTo>
                  <a:lnTo>
                    <a:pt x="270763" y="73469"/>
                  </a:lnTo>
                  <a:lnTo>
                    <a:pt x="312038" y="106489"/>
                  </a:lnTo>
                  <a:lnTo>
                    <a:pt x="336803" y="61912"/>
                  </a:lnTo>
                  <a:moveTo>
                    <a:pt x="275717" y="366522"/>
                  </a:moveTo>
                  <a:lnTo>
                    <a:pt x="239395" y="330200"/>
                  </a:lnTo>
                  <a:lnTo>
                    <a:pt x="275717" y="293877"/>
                  </a:lnTo>
                  <a:moveTo>
                    <a:pt x="338455" y="280670"/>
                  </a:moveTo>
                  <a:cubicBezTo>
                    <a:pt x="338455" y="308737"/>
                    <a:pt x="316992" y="330200"/>
                    <a:pt x="288925" y="330200"/>
                  </a:cubicBezTo>
                  <a:lnTo>
                    <a:pt x="239395" y="330200"/>
                  </a:lnTo>
                  <a:moveTo>
                    <a:pt x="0" y="0"/>
                  </a:moveTo>
                  <a:moveTo>
                    <a:pt x="102361" y="29717"/>
                  </a:moveTo>
                  <a:lnTo>
                    <a:pt x="140334" y="66039"/>
                  </a:lnTo>
                  <a:lnTo>
                    <a:pt x="102361" y="102361"/>
                  </a:lnTo>
                  <a:moveTo>
                    <a:pt x="41274" y="115570"/>
                  </a:moveTo>
                  <a:cubicBezTo>
                    <a:pt x="41274" y="87503"/>
                    <a:pt x="62737" y="66040"/>
                    <a:pt x="90804" y="66040"/>
                  </a:cubicBezTo>
                  <a:lnTo>
                    <a:pt x="140334" y="66040"/>
                  </a:lnTo>
                  <a:moveTo>
                    <a:pt x="89978" y="314515"/>
                  </a:moveTo>
                  <a:cubicBezTo>
                    <a:pt x="121892" y="314515"/>
                    <a:pt x="147763" y="288644"/>
                    <a:pt x="147763" y="256730"/>
                  </a:cubicBezTo>
                  <a:cubicBezTo>
                    <a:pt x="147763" y="224816"/>
                    <a:pt x="121892" y="198945"/>
                    <a:pt x="89978" y="198945"/>
                  </a:cubicBezTo>
                  <a:cubicBezTo>
                    <a:pt x="58065" y="198945"/>
                    <a:pt x="32193" y="224816"/>
                    <a:pt x="32193" y="256730"/>
                  </a:cubicBezTo>
                  <a:cubicBezTo>
                    <a:pt x="32193" y="288644"/>
                    <a:pt x="58065" y="314515"/>
                    <a:pt x="89978" y="314515"/>
                  </a:cubicBezTo>
                  <a:close/>
                  <a:moveTo>
                    <a:pt x="147763" y="255079"/>
                  </a:moveTo>
                  <a:cubicBezTo>
                    <a:pt x="137857" y="258381"/>
                    <a:pt x="127951" y="260032"/>
                    <a:pt x="118045" y="260032"/>
                  </a:cubicBezTo>
                  <a:cubicBezTo>
                    <a:pt x="88327" y="260032"/>
                    <a:pt x="60260" y="246824"/>
                    <a:pt x="40448" y="227012"/>
                  </a:cubicBezTo>
                  <a:moveTo>
                    <a:pt x="167576" y="383857"/>
                  </a:moveTo>
                  <a:cubicBezTo>
                    <a:pt x="156019" y="352488"/>
                    <a:pt x="126301" y="331025"/>
                    <a:pt x="89979" y="331025"/>
                  </a:cubicBezTo>
                  <a:cubicBezTo>
                    <a:pt x="53657" y="331025"/>
                    <a:pt x="23939" y="354139"/>
                    <a:pt x="12382" y="383857"/>
                  </a:cubicBezTo>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9" name="Rounded Rectangle 32">
              <a:extLst>
                <a:ext uri="{FF2B5EF4-FFF2-40B4-BE49-F238E27FC236}">
                  <a16:creationId xmlns:a16="http://schemas.microsoft.com/office/drawing/2014/main" id="{D6F85B86-0909-4F1F-4E7D-83C184A8C46D}"/>
                </a:ext>
              </a:extLst>
            </p:cNvPr>
            <p:cNvSpPr/>
            <p:nvPr/>
          </p:nvSpPr>
          <p:spPr>
            <a:xfrm>
              <a:off x="4796312" y="2549422"/>
              <a:ext cx="418151" cy="420193"/>
            </a:xfrm>
            <a:custGeom>
              <a:avLst/>
              <a:gdLst/>
              <a:ahLst/>
              <a:cxnLst/>
              <a:rect l="0" t="0" r="0" b="0"/>
              <a:pathLst>
                <a:path w="418151" h="420193">
                  <a:moveTo>
                    <a:pt x="313814" y="162481"/>
                  </a:moveTo>
                  <a:lnTo>
                    <a:pt x="313814" y="257711"/>
                  </a:lnTo>
                  <a:moveTo>
                    <a:pt x="332867" y="162481"/>
                  </a:moveTo>
                  <a:lnTo>
                    <a:pt x="294778" y="162481"/>
                  </a:lnTo>
                  <a:moveTo>
                    <a:pt x="332867" y="257711"/>
                  </a:moveTo>
                  <a:lnTo>
                    <a:pt x="294778" y="257711"/>
                  </a:lnTo>
                  <a:moveTo>
                    <a:pt x="151934" y="162481"/>
                  </a:moveTo>
                  <a:lnTo>
                    <a:pt x="94809" y="162481"/>
                  </a:lnTo>
                  <a:lnTo>
                    <a:pt x="94809" y="257711"/>
                  </a:lnTo>
                  <a:lnTo>
                    <a:pt x="151934" y="257711"/>
                  </a:lnTo>
                  <a:moveTo>
                    <a:pt x="94809" y="210096"/>
                  </a:moveTo>
                  <a:lnTo>
                    <a:pt x="132898" y="210096"/>
                  </a:lnTo>
                  <a:moveTo>
                    <a:pt x="256690" y="210096"/>
                  </a:moveTo>
                  <a:cubicBezTo>
                    <a:pt x="256690" y="183799"/>
                    <a:pt x="235372" y="162481"/>
                    <a:pt x="209075" y="162481"/>
                  </a:cubicBezTo>
                  <a:lnTo>
                    <a:pt x="199549" y="162481"/>
                  </a:lnTo>
                  <a:lnTo>
                    <a:pt x="199549" y="257711"/>
                  </a:lnTo>
                  <a:lnTo>
                    <a:pt x="209075" y="257711"/>
                  </a:lnTo>
                  <a:cubicBezTo>
                    <a:pt x="235372" y="257711"/>
                    <a:pt x="256690" y="236393"/>
                    <a:pt x="256690" y="210096"/>
                  </a:cubicBezTo>
                  <a:close/>
                  <a:moveTo>
                    <a:pt x="209323" y="71660"/>
                  </a:moveTo>
                  <a:lnTo>
                    <a:pt x="279721" y="33918"/>
                  </a:lnTo>
                  <a:moveTo>
                    <a:pt x="279721" y="33918"/>
                  </a:moveTo>
                  <a:cubicBezTo>
                    <a:pt x="194997" y="0"/>
                    <a:pt x="98127" y="31158"/>
                    <a:pt x="49063" y="108109"/>
                  </a:cubicBezTo>
                  <a:cubicBezTo>
                    <a:pt x="0" y="185060"/>
                    <a:pt x="12625" y="286031"/>
                    <a:pt x="79125" y="348533"/>
                  </a:cubicBezTo>
                  <a:moveTo>
                    <a:pt x="208827" y="348533"/>
                  </a:moveTo>
                  <a:lnTo>
                    <a:pt x="138429" y="386274"/>
                  </a:lnTo>
                  <a:moveTo>
                    <a:pt x="138429" y="386274"/>
                  </a:moveTo>
                  <a:cubicBezTo>
                    <a:pt x="223153" y="420193"/>
                    <a:pt x="320023" y="389035"/>
                    <a:pt x="369087" y="312084"/>
                  </a:cubicBezTo>
                  <a:cubicBezTo>
                    <a:pt x="418151" y="235133"/>
                    <a:pt x="405525" y="134161"/>
                    <a:pt x="339025" y="71660"/>
                  </a:cubicBezTo>
                </a:path>
              </a:pathLst>
            </a:custGeom>
            <a:noFill/>
            <a:ln w="12382">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2612908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4E76E8-03CD-5E43-F89D-6741244BDA91}"/>
              </a:ext>
            </a:extLst>
          </p:cNvPr>
          <p:cNvSpPr>
            <a:spLocks noGrp="1"/>
          </p:cNvSpPr>
          <p:nvPr>
            <p:ph idx="1"/>
          </p:nvPr>
        </p:nvSpPr>
        <p:spPr>
          <a:xfrm>
            <a:off x="251520" y="1200380"/>
            <a:ext cx="4051838" cy="3187470"/>
          </a:xfrm>
        </p:spPr>
        <p:txBody>
          <a:bodyPr/>
          <a:lstStyle/>
          <a:p>
            <a:pPr algn="l">
              <a:lnSpc>
                <a:spcPts val="1400"/>
              </a:lnSpc>
            </a:pPr>
            <a:r>
              <a:rPr lang="sr-Latn-RS" sz="10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0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Inland ports in Europe are transformed into smart, interconnected, and sustainable logistics hubs that are digitally integrated in the broader logistics network. Inland ports use advanced digital technologies, including, but not limited to, digital twins, artificial intelligence, blockchain, and advanced data analytics, with the purposes of optimisation of freight and passenger flows, facilitating the performing of efficient, transparent, and sustainable operations that are </a:t>
            </a:r>
            <a:r>
              <a:rPr lang="en-GB" sz="1000" i="1">
                <a:solidFill>
                  <a:srgbClr val="0070C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aligned with the </a:t>
            </a:r>
            <a:r>
              <a:rPr lang="en-GB" sz="10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goals of the European Green Deal, Sustainable and Smart Mobility Strategy, and </a:t>
            </a:r>
            <a:r>
              <a:rPr lang="en-GB" sz="1000" i="1">
                <a:solidFill>
                  <a:schemeClr val="accent5">
                    <a:lumMod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Inland Waterway Transport Digitalisation Vision</a:t>
            </a:r>
            <a:r>
              <a:rPr lang="en-GB" sz="1000" i="1">
                <a:solidFill>
                  <a:srgbClr val="0070C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t>
            </a:r>
            <a:r>
              <a:rPr lang="en-GB" sz="10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Inland ports are also fully compatible nodes in the concept of Physical Internet. Collaboration with all relevant stakeholders and related data-sharing facilitates the contribution of inland ports to end-to-end visibility and control over supply chains</a:t>
            </a:r>
            <a:r>
              <a:rPr lang="en-GB" sz="10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r>
              <a:rPr lang="sr-Latn-RS" sz="10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000">
              <a:effectLst/>
              <a:latin typeface="Arial" panose="020B0604020202020204" pitchFamily="34" charset="0"/>
              <a:ea typeface="Times New Roman" panose="02020603050405020304" pitchFamily="18" charset="0"/>
              <a:cs typeface="Times New Roman" panose="02020603050405020304" pitchFamily="18" charset="0"/>
            </a:endParaRPr>
          </a:p>
          <a:p>
            <a:endParaRPr lang="sr-Latn-RS"/>
          </a:p>
          <a:p>
            <a:endParaRPr lang="en-GB"/>
          </a:p>
        </p:txBody>
      </p:sp>
      <p:sp>
        <p:nvSpPr>
          <p:cNvPr id="3" name="Title 2">
            <a:extLst>
              <a:ext uri="{FF2B5EF4-FFF2-40B4-BE49-F238E27FC236}">
                <a16:creationId xmlns:a16="http://schemas.microsoft.com/office/drawing/2014/main" id="{AB24DF9E-A761-8B05-E781-38BFC923F6E9}"/>
              </a:ext>
            </a:extLst>
          </p:cNvPr>
          <p:cNvSpPr>
            <a:spLocks noGrp="1"/>
          </p:cNvSpPr>
          <p:nvPr>
            <p:ph type="title"/>
          </p:nvPr>
        </p:nvSpPr>
        <p:spPr>
          <a:xfrm>
            <a:off x="305764" y="696324"/>
            <a:ext cx="7886700" cy="504056"/>
          </a:xfrm>
        </p:spPr>
        <p:txBody>
          <a:bodyPr/>
          <a:lstStyle/>
          <a:p>
            <a:r>
              <a:rPr lang="sr-Latn-RS"/>
              <a:t>Vision statement</a:t>
            </a:r>
            <a:endParaRPr lang="en-GB"/>
          </a:p>
        </p:txBody>
      </p:sp>
      <p:pic>
        <p:nvPicPr>
          <p:cNvPr id="4" name="Picture 6">
            <a:extLst>
              <a:ext uri="{FF2B5EF4-FFF2-40B4-BE49-F238E27FC236}">
                <a16:creationId xmlns:a16="http://schemas.microsoft.com/office/drawing/2014/main" id="{1AE34A7A-D1A9-C720-FCA6-05C559DBA12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03358" y="188852"/>
            <a:ext cx="4747337" cy="404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7872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DE5E-56D8-1BD6-626D-E14E771753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FC264E-7DD8-B0AE-EB41-DA8A503A067F}"/>
              </a:ext>
            </a:extLst>
          </p:cNvPr>
          <p:cNvSpPr>
            <a:spLocks noGrp="1"/>
          </p:cNvSpPr>
          <p:nvPr>
            <p:ph type="title"/>
          </p:nvPr>
        </p:nvSpPr>
        <p:spPr>
          <a:xfrm>
            <a:off x="132423" y="697115"/>
            <a:ext cx="8948067" cy="426826"/>
          </a:xfrm>
          <a:prstGeom prst="rect">
            <a:avLst/>
          </a:prstGeom>
        </p:spPr>
        <p:txBody>
          <a:bodyPr lIns="91440" tIns="45720" rIns="91440" bIns="45720" anchor="t"/>
          <a:lstStyle/>
          <a:p>
            <a:r>
              <a:rPr lang="sr-Latn-RS">
                <a:latin typeface="Arial"/>
                <a:cs typeface="Arial"/>
              </a:rPr>
              <a:t>Framework for vision achievement – Strategy</a:t>
            </a:r>
            <a:r>
              <a:rPr lang="sr-Latn-RS">
                <a:solidFill>
                  <a:schemeClr val="accent5"/>
                </a:solidFill>
                <a:latin typeface="Arial"/>
                <a:cs typeface="Arial"/>
              </a:rPr>
              <a:t>→Roadmap→Action plan </a:t>
            </a:r>
            <a:endParaRPr lang="en-GB">
              <a:solidFill>
                <a:schemeClr val="accent5"/>
              </a:solidFill>
            </a:endParaRPr>
          </a:p>
        </p:txBody>
      </p:sp>
      <p:sp>
        <p:nvSpPr>
          <p:cNvPr id="17" name="Rectangle 5">
            <a:extLst>
              <a:ext uri="{FF2B5EF4-FFF2-40B4-BE49-F238E27FC236}">
                <a16:creationId xmlns:a16="http://schemas.microsoft.com/office/drawing/2014/main" id="{D89615F6-E7CD-12DE-AA67-285727D5240F}"/>
              </a:ext>
            </a:extLst>
          </p:cNvPr>
          <p:cNvSpPr/>
          <p:nvPr/>
        </p:nvSpPr>
        <p:spPr>
          <a:xfrm>
            <a:off x="2178345" y="3774115"/>
            <a:ext cx="4832284" cy="233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Georgia" panose="02040502050405020303" pitchFamily="18" charset="0"/>
                <a:ea typeface="+mn-ea"/>
                <a:cs typeface="+mn-cs"/>
              </a:rPr>
              <a:t>Vision</a:t>
            </a:r>
          </a:p>
        </p:txBody>
      </p:sp>
      <p:grpSp>
        <p:nvGrpSpPr>
          <p:cNvPr id="18" name="Group 9">
            <a:extLst>
              <a:ext uri="{FF2B5EF4-FFF2-40B4-BE49-F238E27FC236}">
                <a16:creationId xmlns:a16="http://schemas.microsoft.com/office/drawing/2014/main" id="{C867FF5F-8655-FE0C-E376-7B0BE1C8D80D}"/>
              </a:ext>
            </a:extLst>
          </p:cNvPr>
          <p:cNvGrpSpPr/>
          <p:nvPr/>
        </p:nvGrpSpPr>
        <p:grpSpPr>
          <a:xfrm>
            <a:off x="2054323" y="2047437"/>
            <a:ext cx="1196546" cy="1683931"/>
            <a:chOff x="1433014" y="2818465"/>
            <a:chExt cx="1963329" cy="2850423"/>
          </a:xfrm>
        </p:grpSpPr>
        <p:sp>
          <p:nvSpPr>
            <p:cNvPr id="33" name="Rectangle 6">
              <a:extLst>
                <a:ext uri="{FF2B5EF4-FFF2-40B4-BE49-F238E27FC236}">
                  <a16:creationId xmlns:a16="http://schemas.microsoft.com/office/drawing/2014/main" id="{50C6AFF8-6385-F95A-8EB4-16109B52FBEC}"/>
                </a:ext>
              </a:extLst>
            </p:cNvPr>
            <p:cNvSpPr/>
            <p:nvPr/>
          </p:nvSpPr>
          <p:spPr>
            <a:xfrm>
              <a:off x="1433014" y="2818465"/>
              <a:ext cx="1963329" cy="3598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7">
              <a:extLst>
                <a:ext uri="{FF2B5EF4-FFF2-40B4-BE49-F238E27FC236}">
                  <a16:creationId xmlns:a16="http://schemas.microsoft.com/office/drawing/2014/main" id="{2079B482-5754-B6E0-8F3C-B2FE370A6AA5}"/>
                </a:ext>
              </a:extLst>
            </p:cNvPr>
            <p:cNvSpPr/>
            <p:nvPr/>
          </p:nvSpPr>
          <p:spPr>
            <a:xfrm>
              <a:off x="1677140" y="3538878"/>
              <a:ext cx="1475072" cy="2130010"/>
            </a:xfrm>
            <a:prstGeom prst="rect">
              <a:avLst/>
            </a:prstGeom>
            <a:solidFill>
              <a:srgbClr val="0F8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8">
              <a:extLst>
                <a:ext uri="{FF2B5EF4-FFF2-40B4-BE49-F238E27FC236}">
                  <a16:creationId xmlns:a16="http://schemas.microsoft.com/office/drawing/2014/main" id="{AF60326C-2155-AC01-BA73-7F6E1F7D0C91}"/>
                </a:ext>
              </a:extLst>
            </p:cNvPr>
            <p:cNvSpPr/>
            <p:nvPr/>
          </p:nvSpPr>
          <p:spPr>
            <a:xfrm>
              <a:off x="1433014" y="3178263"/>
              <a:ext cx="1963329" cy="359804"/>
            </a:xfrm>
            <a:custGeom>
              <a:avLst/>
              <a:gdLst>
                <a:gd name="connsiteX0" fmla="*/ 0 w 1963329"/>
                <a:gd name="connsiteY0" fmla="*/ 0 h 359805"/>
                <a:gd name="connsiteX1" fmla="*/ 1963329 w 1963329"/>
                <a:gd name="connsiteY1" fmla="*/ 0 h 359805"/>
                <a:gd name="connsiteX2" fmla="*/ 1963329 w 1963329"/>
                <a:gd name="connsiteY2" fmla="*/ 359805 h 359805"/>
                <a:gd name="connsiteX3" fmla="*/ 0 w 1963329"/>
                <a:gd name="connsiteY3" fmla="*/ 359805 h 359805"/>
                <a:gd name="connsiteX4" fmla="*/ 0 w 1963329"/>
                <a:gd name="connsiteY4" fmla="*/ 0 h 359805"/>
                <a:gd name="connsiteX0" fmla="*/ 0 w 1963329"/>
                <a:gd name="connsiteY0" fmla="*/ 0 h 466683"/>
                <a:gd name="connsiteX1" fmla="*/ 1963329 w 1963329"/>
                <a:gd name="connsiteY1" fmla="*/ 0 h 466683"/>
                <a:gd name="connsiteX2" fmla="*/ 1963329 w 1963329"/>
                <a:gd name="connsiteY2" fmla="*/ 359805 h 466683"/>
                <a:gd name="connsiteX3" fmla="*/ 249382 w 1963329"/>
                <a:gd name="connsiteY3" fmla="*/ 466683 h 466683"/>
                <a:gd name="connsiteX4" fmla="*/ 0 w 1963329"/>
                <a:gd name="connsiteY4" fmla="*/ 0 h 466683"/>
                <a:gd name="connsiteX0" fmla="*/ 0 w 1963329"/>
                <a:gd name="connsiteY0" fmla="*/ 0 h 466683"/>
                <a:gd name="connsiteX1" fmla="*/ 1963329 w 1963329"/>
                <a:gd name="connsiteY1" fmla="*/ 0 h 466683"/>
                <a:gd name="connsiteX2" fmla="*/ 1725823 w 1963329"/>
                <a:gd name="connsiteY2" fmla="*/ 442933 h 466683"/>
                <a:gd name="connsiteX3" fmla="*/ 249382 w 1963329"/>
                <a:gd name="connsiteY3" fmla="*/ 466683 h 466683"/>
                <a:gd name="connsiteX4" fmla="*/ 0 w 1963329"/>
                <a:gd name="connsiteY4" fmla="*/ 0 h 466683"/>
                <a:gd name="connsiteX0" fmla="*/ 0 w 1963329"/>
                <a:gd name="connsiteY0" fmla="*/ 0 h 442933"/>
                <a:gd name="connsiteX1" fmla="*/ 1963329 w 1963329"/>
                <a:gd name="connsiteY1" fmla="*/ 0 h 442933"/>
                <a:gd name="connsiteX2" fmla="*/ 1725823 w 1963329"/>
                <a:gd name="connsiteY2" fmla="*/ 442933 h 442933"/>
                <a:gd name="connsiteX3" fmla="*/ 246207 w 1963329"/>
                <a:gd name="connsiteY3" fmla="*/ 438108 h 442933"/>
                <a:gd name="connsiteX4" fmla="*/ 0 w 1963329"/>
                <a:gd name="connsiteY4" fmla="*/ 0 h 442933"/>
                <a:gd name="connsiteX0" fmla="*/ 0 w 1963329"/>
                <a:gd name="connsiteY0" fmla="*/ 0 h 442933"/>
                <a:gd name="connsiteX1" fmla="*/ 1963329 w 1963329"/>
                <a:gd name="connsiteY1" fmla="*/ 0 h 442933"/>
                <a:gd name="connsiteX2" fmla="*/ 1725823 w 1963329"/>
                <a:gd name="connsiteY2" fmla="*/ 442933 h 442933"/>
                <a:gd name="connsiteX3" fmla="*/ 236682 w 1963329"/>
                <a:gd name="connsiteY3" fmla="*/ 438108 h 442933"/>
                <a:gd name="connsiteX4" fmla="*/ 0 w 1963329"/>
                <a:gd name="connsiteY4" fmla="*/ 0 h 442933"/>
                <a:gd name="connsiteX0" fmla="*/ 0 w 1963329"/>
                <a:gd name="connsiteY0" fmla="*/ 0 h 452395"/>
                <a:gd name="connsiteX1" fmla="*/ 1963329 w 1963329"/>
                <a:gd name="connsiteY1" fmla="*/ 0 h 452395"/>
                <a:gd name="connsiteX2" fmla="*/ 1725823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35348 w 1963329"/>
                <a:gd name="connsiteY2" fmla="*/ 440552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18679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23441 w 1963329"/>
                <a:gd name="connsiteY2" fmla="*/ 450076 h 452395"/>
                <a:gd name="connsiteX3" fmla="*/ 241445 w 1963329"/>
                <a:gd name="connsiteY3" fmla="*/ 452395 h 452395"/>
                <a:gd name="connsiteX4" fmla="*/ 0 w 1963329"/>
                <a:gd name="connsiteY4" fmla="*/ 0 h 45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329" h="452395">
                  <a:moveTo>
                    <a:pt x="0" y="0"/>
                  </a:moveTo>
                  <a:lnTo>
                    <a:pt x="1963329" y="0"/>
                  </a:lnTo>
                  <a:lnTo>
                    <a:pt x="1723441" y="450076"/>
                  </a:lnTo>
                  <a:lnTo>
                    <a:pt x="241445" y="452395"/>
                  </a:lnTo>
                  <a:lnTo>
                    <a:pt x="0" y="0"/>
                  </a:lnTo>
                  <a:close/>
                </a:path>
              </a:pathLst>
            </a:custGeom>
            <a:solidFill>
              <a:srgbClr val="0B6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grpSp>
      <p:sp>
        <p:nvSpPr>
          <p:cNvPr id="19" name="Arrow: Pentagon 10">
            <a:extLst>
              <a:ext uri="{FF2B5EF4-FFF2-40B4-BE49-F238E27FC236}">
                <a16:creationId xmlns:a16="http://schemas.microsoft.com/office/drawing/2014/main" id="{84AA3E0D-6283-87EB-C6D3-9192392F6935}"/>
              </a:ext>
            </a:extLst>
          </p:cNvPr>
          <p:cNvSpPr/>
          <p:nvPr/>
        </p:nvSpPr>
        <p:spPr>
          <a:xfrm>
            <a:off x="2178345" y="4054415"/>
            <a:ext cx="4832284" cy="433667"/>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 name="Group 11">
            <a:extLst>
              <a:ext uri="{FF2B5EF4-FFF2-40B4-BE49-F238E27FC236}">
                <a16:creationId xmlns:a16="http://schemas.microsoft.com/office/drawing/2014/main" id="{EA26A684-8E24-E60A-3B2D-8E9F3FB78292}"/>
              </a:ext>
            </a:extLst>
          </p:cNvPr>
          <p:cNvGrpSpPr/>
          <p:nvPr/>
        </p:nvGrpSpPr>
        <p:grpSpPr>
          <a:xfrm>
            <a:off x="3337338" y="2041458"/>
            <a:ext cx="1196547" cy="1689911"/>
            <a:chOff x="1433010" y="2808343"/>
            <a:chExt cx="1963331" cy="2860544"/>
          </a:xfrm>
        </p:grpSpPr>
        <p:sp>
          <p:nvSpPr>
            <p:cNvPr id="30" name="Rectangle 12">
              <a:extLst>
                <a:ext uri="{FF2B5EF4-FFF2-40B4-BE49-F238E27FC236}">
                  <a16:creationId xmlns:a16="http://schemas.microsoft.com/office/drawing/2014/main" id="{F8A4791C-EE1E-B0C0-0ED8-CB4C06682128}"/>
                </a:ext>
              </a:extLst>
            </p:cNvPr>
            <p:cNvSpPr/>
            <p:nvPr/>
          </p:nvSpPr>
          <p:spPr>
            <a:xfrm>
              <a:off x="1433012" y="2808343"/>
              <a:ext cx="1963329" cy="3598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13">
              <a:extLst>
                <a:ext uri="{FF2B5EF4-FFF2-40B4-BE49-F238E27FC236}">
                  <a16:creationId xmlns:a16="http://schemas.microsoft.com/office/drawing/2014/main" id="{5AB0E83E-23C1-8465-F32E-8696F050F2C5}"/>
                </a:ext>
              </a:extLst>
            </p:cNvPr>
            <p:cNvSpPr/>
            <p:nvPr/>
          </p:nvSpPr>
          <p:spPr>
            <a:xfrm>
              <a:off x="1677138" y="3525616"/>
              <a:ext cx="1475073" cy="2143271"/>
            </a:xfrm>
            <a:prstGeom prst="rect">
              <a:avLst/>
            </a:prstGeom>
            <a:solidFill>
              <a:srgbClr val="0F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97A6"/>
                </a:solidFill>
                <a:effectLst/>
                <a:uLnTx/>
                <a:uFillTx/>
                <a:latin typeface="Calibri" panose="020F0502020204030204"/>
                <a:ea typeface="+mn-ea"/>
                <a:cs typeface="+mn-cs"/>
              </a:endParaRPr>
            </a:p>
          </p:txBody>
        </p:sp>
        <p:sp>
          <p:nvSpPr>
            <p:cNvPr id="32" name="Rectangle 8">
              <a:extLst>
                <a:ext uri="{FF2B5EF4-FFF2-40B4-BE49-F238E27FC236}">
                  <a16:creationId xmlns:a16="http://schemas.microsoft.com/office/drawing/2014/main" id="{07A90E24-62A9-9C11-AFEB-91DAAD980E32}"/>
                </a:ext>
              </a:extLst>
            </p:cNvPr>
            <p:cNvSpPr/>
            <p:nvPr/>
          </p:nvSpPr>
          <p:spPr>
            <a:xfrm>
              <a:off x="1433010" y="3165810"/>
              <a:ext cx="1963329" cy="359804"/>
            </a:xfrm>
            <a:custGeom>
              <a:avLst/>
              <a:gdLst>
                <a:gd name="connsiteX0" fmla="*/ 0 w 1963329"/>
                <a:gd name="connsiteY0" fmla="*/ 0 h 359805"/>
                <a:gd name="connsiteX1" fmla="*/ 1963329 w 1963329"/>
                <a:gd name="connsiteY1" fmla="*/ 0 h 359805"/>
                <a:gd name="connsiteX2" fmla="*/ 1963329 w 1963329"/>
                <a:gd name="connsiteY2" fmla="*/ 359805 h 359805"/>
                <a:gd name="connsiteX3" fmla="*/ 0 w 1963329"/>
                <a:gd name="connsiteY3" fmla="*/ 359805 h 359805"/>
                <a:gd name="connsiteX4" fmla="*/ 0 w 1963329"/>
                <a:gd name="connsiteY4" fmla="*/ 0 h 359805"/>
                <a:gd name="connsiteX0" fmla="*/ 0 w 1963329"/>
                <a:gd name="connsiteY0" fmla="*/ 0 h 466683"/>
                <a:gd name="connsiteX1" fmla="*/ 1963329 w 1963329"/>
                <a:gd name="connsiteY1" fmla="*/ 0 h 466683"/>
                <a:gd name="connsiteX2" fmla="*/ 1963329 w 1963329"/>
                <a:gd name="connsiteY2" fmla="*/ 359805 h 466683"/>
                <a:gd name="connsiteX3" fmla="*/ 249382 w 1963329"/>
                <a:gd name="connsiteY3" fmla="*/ 466683 h 466683"/>
                <a:gd name="connsiteX4" fmla="*/ 0 w 1963329"/>
                <a:gd name="connsiteY4" fmla="*/ 0 h 466683"/>
                <a:gd name="connsiteX0" fmla="*/ 0 w 1963329"/>
                <a:gd name="connsiteY0" fmla="*/ 0 h 466683"/>
                <a:gd name="connsiteX1" fmla="*/ 1963329 w 1963329"/>
                <a:gd name="connsiteY1" fmla="*/ 0 h 466683"/>
                <a:gd name="connsiteX2" fmla="*/ 1725823 w 1963329"/>
                <a:gd name="connsiteY2" fmla="*/ 442933 h 466683"/>
                <a:gd name="connsiteX3" fmla="*/ 249382 w 1963329"/>
                <a:gd name="connsiteY3" fmla="*/ 466683 h 466683"/>
                <a:gd name="connsiteX4" fmla="*/ 0 w 1963329"/>
                <a:gd name="connsiteY4" fmla="*/ 0 h 466683"/>
                <a:gd name="connsiteX0" fmla="*/ 0 w 1963329"/>
                <a:gd name="connsiteY0" fmla="*/ 0 h 442933"/>
                <a:gd name="connsiteX1" fmla="*/ 1963329 w 1963329"/>
                <a:gd name="connsiteY1" fmla="*/ 0 h 442933"/>
                <a:gd name="connsiteX2" fmla="*/ 1725823 w 1963329"/>
                <a:gd name="connsiteY2" fmla="*/ 442933 h 442933"/>
                <a:gd name="connsiteX3" fmla="*/ 246207 w 1963329"/>
                <a:gd name="connsiteY3" fmla="*/ 438108 h 442933"/>
                <a:gd name="connsiteX4" fmla="*/ 0 w 1963329"/>
                <a:gd name="connsiteY4" fmla="*/ 0 h 442933"/>
                <a:gd name="connsiteX0" fmla="*/ 0 w 1963329"/>
                <a:gd name="connsiteY0" fmla="*/ 0 h 442933"/>
                <a:gd name="connsiteX1" fmla="*/ 1963329 w 1963329"/>
                <a:gd name="connsiteY1" fmla="*/ 0 h 442933"/>
                <a:gd name="connsiteX2" fmla="*/ 1725823 w 1963329"/>
                <a:gd name="connsiteY2" fmla="*/ 442933 h 442933"/>
                <a:gd name="connsiteX3" fmla="*/ 236682 w 1963329"/>
                <a:gd name="connsiteY3" fmla="*/ 438108 h 442933"/>
                <a:gd name="connsiteX4" fmla="*/ 0 w 1963329"/>
                <a:gd name="connsiteY4" fmla="*/ 0 h 442933"/>
                <a:gd name="connsiteX0" fmla="*/ 0 w 1963329"/>
                <a:gd name="connsiteY0" fmla="*/ 0 h 452395"/>
                <a:gd name="connsiteX1" fmla="*/ 1963329 w 1963329"/>
                <a:gd name="connsiteY1" fmla="*/ 0 h 452395"/>
                <a:gd name="connsiteX2" fmla="*/ 1725823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35348 w 1963329"/>
                <a:gd name="connsiteY2" fmla="*/ 440552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18679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23441 w 1963329"/>
                <a:gd name="connsiteY2" fmla="*/ 450076 h 452395"/>
                <a:gd name="connsiteX3" fmla="*/ 241445 w 1963329"/>
                <a:gd name="connsiteY3" fmla="*/ 452395 h 452395"/>
                <a:gd name="connsiteX4" fmla="*/ 0 w 1963329"/>
                <a:gd name="connsiteY4" fmla="*/ 0 h 45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329" h="452395">
                  <a:moveTo>
                    <a:pt x="0" y="0"/>
                  </a:moveTo>
                  <a:lnTo>
                    <a:pt x="1963329" y="0"/>
                  </a:lnTo>
                  <a:lnTo>
                    <a:pt x="1723441" y="450076"/>
                  </a:lnTo>
                  <a:lnTo>
                    <a:pt x="241445" y="452395"/>
                  </a:lnTo>
                  <a:lnTo>
                    <a:pt x="0" y="0"/>
                  </a:lnTo>
                  <a:close/>
                </a:path>
              </a:pathLst>
            </a:custGeom>
            <a:solidFill>
              <a:srgbClr val="0B7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grpSp>
      <p:grpSp>
        <p:nvGrpSpPr>
          <p:cNvPr id="21" name="Group 15">
            <a:extLst>
              <a:ext uri="{FF2B5EF4-FFF2-40B4-BE49-F238E27FC236}">
                <a16:creationId xmlns:a16="http://schemas.microsoft.com/office/drawing/2014/main" id="{E227AC62-FFF3-0232-FB31-89F184A55274}"/>
              </a:ext>
            </a:extLst>
          </p:cNvPr>
          <p:cNvGrpSpPr/>
          <p:nvPr/>
        </p:nvGrpSpPr>
        <p:grpSpPr>
          <a:xfrm>
            <a:off x="4619640" y="2041458"/>
            <a:ext cx="1197404" cy="1689908"/>
            <a:chOff x="1431601" y="2808344"/>
            <a:chExt cx="1964738" cy="2860539"/>
          </a:xfrm>
        </p:grpSpPr>
        <p:sp>
          <p:nvSpPr>
            <p:cNvPr id="27" name="Rectangle 16">
              <a:extLst>
                <a:ext uri="{FF2B5EF4-FFF2-40B4-BE49-F238E27FC236}">
                  <a16:creationId xmlns:a16="http://schemas.microsoft.com/office/drawing/2014/main" id="{38DA41BF-F911-2392-347D-53ED61BA52BB}"/>
                </a:ext>
              </a:extLst>
            </p:cNvPr>
            <p:cNvSpPr/>
            <p:nvPr/>
          </p:nvSpPr>
          <p:spPr>
            <a:xfrm>
              <a:off x="1433010" y="2808344"/>
              <a:ext cx="1963329" cy="3598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17">
              <a:extLst>
                <a:ext uri="{FF2B5EF4-FFF2-40B4-BE49-F238E27FC236}">
                  <a16:creationId xmlns:a16="http://schemas.microsoft.com/office/drawing/2014/main" id="{7B33C67F-2FA2-6335-F471-57C3834215CD}"/>
                </a:ext>
              </a:extLst>
            </p:cNvPr>
            <p:cNvSpPr/>
            <p:nvPr/>
          </p:nvSpPr>
          <p:spPr>
            <a:xfrm>
              <a:off x="1677137" y="3525612"/>
              <a:ext cx="1475074" cy="2143271"/>
            </a:xfrm>
            <a:prstGeom prst="rect">
              <a:avLst/>
            </a:prstGeom>
            <a:solidFill>
              <a:srgbClr val="12A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B9E0"/>
                </a:solidFill>
                <a:effectLst/>
                <a:highlight>
                  <a:srgbClr val="3CB9E0"/>
                </a:highlight>
                <a:uLnTx/>
                <a:uFillTx/>
                <a:latin typeface="Calibri" panose="020F0502020204030204"/>
                <a:ea typeface="+mn-ea"/>
                <a:cs typeface="+mn-cs"/>
              </a:endParaRPr>
            </a:p>
          </p:txBody>
        </p:sp>
        <p:sp>
          <p:nvSpPr>
            <p:cNvPr id="29" name="Rectangle 8">
              <a:extLst>
                <a:ext uri="{FF2B5EF4-FFF2-40B4-BE49-F238E27FC236}">
                  <a16:creationId xmlns:a16="http://schemas.microsoft.com/office/drawing/2014/main" id="{8961DEEB-3323-676E-DC7A-E5C224578067}"/>
                </a:ext>
              </a:extLst>
            </p:cNvPr>
            <p:cNvSpPr/>
            <p:nvPr/>
          </p:nvSpPr>
          <p:spPr>
            <a:xfrm>
              <a:off x="1431601" y="3165811"/>
              <a:ext cx="1963329" cy="359804"/>
            </a:xfrm>
            <a:custGeom>
              <a:avLst/>
              <a:gdLst>
                <a:gd name="connsiteX0" fmla="*/ 0 w 1963329"/>
                <a:gd name="connsiteY0" fmla="*/ 0 h 359805"/>
                <a:gd name="connsiteX1" fmla="*/ 1963329 w 1963329"/>
                <a:gd name="connsiteY1" fmla="*/ 0 h 359805"/>
                <a:gd name="connsiteX2" fmla="*/ 1963329 w 1963329"/>
                <a:gd name="connsiteY2" fmla="*/ 359805 h 359805"/>
                <a:gd name="connsiteX3" fmla="*/ 0 w 1963329"/>
                <a:gd name="connsiteY3" fmla="*/ 359805 h 359805"/>
                <a:gd name="connsiteX4" fmla="*/ 0 w 1963329"/>
                <a:gd name="connsiteY4" fmla="*/ 0 h 359805"/>
                <a:gd name="connsiteX0" fmla="*/ 0 w 1963329"/>
                <a:gd name="connsiteY0" fmla="*/ 0 h 466683"/>
                <a:gd name="connsiteX1" fmla="*/ 1963329 w 1963329"/>
                <a:gd name="connsiteY1" fmla="*/ 0 h 466683"/>
                <a:gd name="connsiteX2" fmla="*/ 1963329 w 1963329"/>
                <a:gd name="connsiteY2" fmla="*/ 359805 h 466683"/>
                <a:gd name="connsiteX3" fmla="*/ 249382 w 1963329"/>
                <a:gd name="connsiteY3" fmla="*/ 466683 h 466683"/>
                <a:gd name="connsiteX4" fmla="*/ 0 w 1963329"/>
                <a:gd name="connsiteY4" fmla="*/ 0 h 466683"/>
                <a:gd name="connsiteX0" fmla="*/ 0 w 1963329"/>
                <a:gd name="connsiteY0" fmla="*/ 0 h 466683"/>
                <a:gd name="connsiteX1" fmla="*/ 1963329 w 1963329"/>
                <a:gd name="connsiteY1" fmla="*/ 0 h 466683"/>
                <a:gd name="connsiteX2" fmla="*/ 1725823 w 1963329"/>
                <a:gd name="connsiteY2" fmla="*/ 442933 h 466683"/>
                <a:gd name="connsiteX3" fmla="*/ 249382 w 1963329"/>
                <a:gd name="connsiteY3" fmla="*/ 466683 h 466683"/>
                <a:gd name="connsiteX4" fmla="*/ 0 w 1963329"/>
                <a:gd name="connsiteY4" fmla="*/ 0 h 466683"/>
                <a:gd name="connsiteX0" fmla="*/ 0 w 1963329"/>
                <a:gd name="connsiteY0" fmla="*/ 0 h 442933"/>
                <a:gd name="connsiteX1" fmla="*/ 1963329 w 1963329"/>
                <a:gd name="connsiteY1" fmla="*/ 0 h 442933"/>
                <a:gd name="connsiteX2" fmla="*/ 1725823 w 1963329"/>
                <a:gd name="connsiteY2" fmla="*/ 442933 h 442933"/>
                <a:gd name="connsiteX3" fmla="*/ 246207 w 1963329"/>
                <a:gd name="connsiteY3" fmla="*/ 438108 h 442933"/>
                <a:gd name="connsiteX4" fmla="*/ 0 w 1963329"/>
                <a:gd name="connsiteY4" fmla="*/ 0 h 442933"/>
                <a:gd name="connsiteX0" fmla="*/ 0 w 1963329"/>
                <a:gd name="connsiteY0" fmla="*/ 0 h 442933"/>
                <a:gd name="connsiteX1" fmla="*/ 1963329 w 1963329"/>
                <a:gd name="connsiteY1" fmla="*/ 0 h 442933"/>
                <a:gd name="connsiteX2" fmla="*/ 1725823 w 1963329"/>
                <a:gd name="connsiteY2" fmla="*/ 442933 h 442933"/>
                <a:gd name="connsiteX3" fmla="*/ 236682 w 1963329"/>
                <a:gd name="connsiteY3" fmla="*/ 438108 h 442933"/>
                <a:gd name="connsiteX4" fmla="*/ 0 w 1963329"/>
                <a:gd name="connsiteY4" fmla="*/ 0 h 442933"/>
                <a:gd name="connsiteX0" fmla="*/ 0 w 1963329"/>
                <a:gd name="connsiteY0" fmla="*/ 0 h 452395"/>
                <a:gd name="connsiteX1" fmla="*/ 1963329 w 1963329"/>
                <a:gd name="connsiteY1" fmla="*/ 0 h 452395"/>
                <a:gd name="connsiteX2" fmla="*/ 1725823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35348 w 1963329"/>
                <a:gd name="connsiteY2" fmla="*/ 440552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18679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23441 w 1963329"/>
                <a:gd name="connsiteY2" fmla="*/ 450076 h 452395"/>
                <a:gd name="connsiteX3" fmla="*/ 241445 w 1963329"/>
                <a:gd name="connsiteY3" fmla="*/ 452395 h 452395"/>
                <a:gd name="connsiteX4" fmla="*/ 0 w 1963329"/>
                <a:gd name="connsiteY4" fmla="*/ 0 h 45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329" h="452395">
                  <a:moveTo>
                    <a:pt x="0" y="0"/>
                  </a:moveTo>
                  <a:lnTo>
                    <a:pt x="1963329" y="0"/>
                  </a:lnTo>
                  <a:lnTo>
                    <a:pt x="1723441" y="450076"/>
                  </a:lnTo>
                  <a:lnTo>
                    <a:pt x="241445" y="452395"/>
                  </a:lnTo>
                  <a:lnTo>
                    <a:pt x="0" y="0"/>
                  </a:lnTo>
                  <a:close/>
                </a:path>
              </a:pathLst>
            </a:custGeom>
            <a:solidFill>
              <a:srgbClr val="0E7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grpSp>
      <p:grpSp>
        <p:nvGrpSpPr>
          <p:cNvPr id="22" name="Group 19">
            <a:extLst>
              <a:ext uri="{FF2B5EF4-FFF2-40B4-BE49-F238E27FC236}">
                <a16:creationId xmlns:a16="http://schemas.microsoft.com/office/drawing/2014/main" id="{40FD4748-96D2-B1FF-438C-53E18661F952}"/>
              </a:ext>
            </a:extLst>
          </p:cNvPr>
          <p:cNvGrpSpPr/>
          <p:nvPr/>
        </p:nvGrpSpPr>
        <p:grpSpPr>
          <a:xfrm>
            <a:off x="5975024" y="2050706"/>
            <a:ext cx="1196551" cy="1683927"/>
            <a:chOff x="1433006" y="2818465"/>
            <a:chExt cx="1963337" cy="2850416"/>
          </a:xfrm>
        </p:grpSpPr>
        <p:sp>
          <p:nvSpPr>
            <p:cNvPr id="24" name="Rectangle 20">
              <a:extLst>
                <a:ext uri="{FF2B5EF4-FFF2-40B4-BE49-F238E27FC236}">
                  <a16:creationId xmlns:a16="http://schemas.microsoft.com/office/drawing/2014/main" id="{76B3CFD4-E0F7-6FF6-103B-DABF713ACFE8}"/>
                </a:ext>
              </a:extLst>
            </p:cNvPr>
            <p:cNvSpPr/>
            <p:nvPr/>
          </p:nvSpPr>
          <p:spPr>
            <a:xfrm>
              <a:off x="1433006" y="2818465"/>
              <a:ext cx="1963329" cy="3598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1">
              <a:extLst>
                <a:ext uri="{FF2B5EF4-FFF2-40B4-BE49-F238E27FC236}">
                  <a16:creationId xmlns:a16="http://schemas.microsoft.com/office/drawing/2014/main" id="{F8368E63-CC86-D6C7-43EA-004F88C5771C}"/>
                </a:ext>
              </a:extLst>
            </p:cNvPr>
            <p:cNvSpPr/>
            <p:nvPr/>
          </p:nvSpPr>
          <p:spPr>
            <a:xfrm>
              <a:off x="1677138" y="3538067"/>
              <a:ext cx="1475073" cy="2130814"/>
            </a:xfrm>
            <a:prstGeom prst="rect">
              <a:avLst/>
            </a:prstGeom>
            <a:solidFill>
              <a:srgbClr val="15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8">
              <a:extLst>
                <a:ext uri="{FF2B5EF4-FFF2-40B4-BE49-F238E27FC236}">
                  <a16:creationId xmlns:a16="http://schemas.microsoft.com/office/drawing/2014/main" id="{06B0B2EC-4067-9FFA-49E2-CBADE3E86FC4}"/>
                </a:ext>
              </a:extLst>
            </p:cNvPr>
            <p:cNvSpPr/>
            <p:nvPr/>
          </p:nvSpPr>
          <p:spPr>
            <a:xfrm>
              <a:off x="1433014" y="3189893"/>
              <a:ext cx="1963329" cy="359804"/>
            </a:xfrm>
            <a:custGeom>
              <a:avLst/>
              <a:gdLst>
                <a:gd name="connsiteX0" fmla="*/ 0 w 1963329"/>
                <a:gd name="connsiteY0" fmla="*/ 0 h 359805"/>
                <a:gd name="connsiteX1" fmla="*/ 1963329 w 1963329"/>
                <a:gd name="connsiteY1" fmla="*/ 0 h 359805"/>
                <a:gd name="connsiteX2" fmla="*/ 1963329 w 1963329"/>
                <a:gd name="connsiteY2" fmla="*/ 359805 h 359805"/>
                <a:gd name="connsiteX3" fmla="*/ 0 w 1963329"/>
                <a:gd name="connsiteY3" fmla="*/ 359805 h 359805"/>
                <a:gd name="connsiteX4" fmla="*/ 0 w 1963329"/>
                <a:gd name="connsiteY4" fmla="*/ 0 h 359805"/>
                <a:gd name="connsiteX0" fmla="*/ 0 w 1963329"/>
                <a:gd name="connsiteY0" fmla="*/ 0 h 466683"/>
                <a:gd name="connsiteX1" fmla="*/ 1963329 w 1963329"/>
                <a:gd name="connsiteY1" fmla="*/ 0 h 466683"/>
                <a:gd name="connsiteX2" fmla="*/ 1963329 w 1963329"/>
                <a:gd name="connsiteY2" fmla="*/ 359805 h 466683"/>
                <a:gd name="connsiteX3" fmla="*/ 249382 w 1963329"/>
                <a:gd name="connsiteY3" fmla="*/ 466683 h 466683"/>
                <a:gd name="connsiteX4" fmla="*/ 0 w 1963329"/>
                <a:gd name="connsiteY4" fmla="*/ 0 h 466683"/>
                <a:gd name="connsiteX0" fmla="*/ 0 w 1963329"/>
                <a:gd name="connsiteY0" fmla="*/ 0 h 466683"/>
                <a:gd name="connsiteX1" fmla="*/ 1963329 w 1963329"/>
                <a:gd name="connsiteY1" fmla="*/ 0 h 466683"/>
                <a:gd name="connsiteX2" fmla="*/ 1725823 w 1963329"/>
                <a:gd name="connsiteY2" fmla="*/ 442933 h 466683"/>
                <a:gd name="connsiteX3" fmla="*/ 249382 w 1963329"/>
                <a:gd name="connsiteY3" fmla="*/ 466683 h 466683"/>
                <a:gd name="connsiteX4" fmla="*/ 0 w 1963329"/>
                <a:gd name="connsiteY4" fmla="*/ 0 h 466683"/>
                <a:gd name="connsiteX0" fmla="*/ 0 w 1963329"/>
                <a:gd name="connsiteY0" fmla="*/ 0 h 442933"/>
                <a:gd name="connsiteX1" fmla="*/ 1963329 w 1963329"/>
                <a:gd name="connsiteY1" fmla="*/ 0 h 442933"/>
                <a:gd name="connsiteX2" fmla="*/ 1725823 w 1963329"/>
                <a:gd name="connsiteY2" fmla="*/ 442933 h 442933"/>
                <a:gd name="connsiteX3" fmla="*/ 246207 w 1963329"/>
                <a:gd name="connsiteY3" fmla="*/ 438108 h 442933"/>
                <a:gd name="connsiteX4" fmla="*/ 0 w 1963329"/>
                <a:gd name="connsiteY4" fmla="*/ 0 h 442933"/>
                <a:gd name="connsiteX0" fmla="*/ 0 w 1963329"/>
                <a:gd name="connsiteY0" fmla="*/ 0 h 442933"/>
                <a:gd name="connsiteX1" fmla="*/ 1963329 w 1963329"/>
                <a:gd name="connsiteY1" fmla="*/ 0 h 442933"/>
                <a:gd name="connsiteX2" fmla="*/ 1725823 w 1963329"/>
                <a:gd name="connsiteY2" fmla="*/ 442933 h 442933"/>
                <a:gd name="connsiteX3" fmla="*/ 236682 w 1963329"/>
                <a:gd name="connsiteY3" fmla="*/ 438108 h 442933"/>
                <a:gd name="connsiteX4" fmla="*/ 0 w 1963329"/>
                <a:gd name="connsiteY4" fmla="*/ 0 h 442933"/>
                <a:gd name="connsiteX0" fmla="*/ 0 w 1963329"/>
                <a:gd name="connsiteY0" fmla="*/ 0 h 452395"/>
                <a:gd name="connsiteX1" fmla="*/ 1963329 w 1963329"/>
                <a:gd name="connsiteY1" fmla="*/ 0 h 452395"/>
                <a:gd name="connsiteX2" fmla="*/ 1725823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35348 w 1963329"/>
                <a:gd name="connsiteY2" fmla="*/ 440552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18679 w 1963329"/>
                <a:gd name="connsiteY2" fmla="*/ 442933 h 452395"/>
                <a:gd name="connsiteX3" fmla="*/ 241445 w 1963329"/>
                <a:gd name="connsiteY3" fmla="*/ 452395 h 452395"/>
                <a:gd name="connsiteX4" fmla="*/ 0 w 1963329"/>
                <a:gd name="connsiteY4" fmla="*/ 0 h 452395"/>
                <a:gd name="connsiteX0" fmla="*/ 0 w 1963329"/>
                <a:gd name="connsiteY0" fmla="*/ 0 h 452395"/>
                <a:gd name="connsiteX1" fmla="*/ 1963329 w 1963329"/>
                <a:gd name="connsiteY1" fmla="*/ 0 h 452395"/>
                <a:gd name="connsiteX2" fmla="*/ 1723441 w 1963329"/>
                <a:gd name="connsiteY2" fmla="*/ 450076 h 452395"/>
                <a:gd name="connsiteX3" fmla="*/ 241445 w 1963329"/>
                <a:gd name="connsiteY3" fmla="*/ 452395 h 452395"/>
                <a:gd name="connsiteX4" fmla="*/ 0 w 1963329"/>
                <a:gd name="connsiteY4" fmla="*/ 0 h 45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329" h="452395">
                  <a:moveTo>
                    <a:pt x="0" y="0"/>
                  </a:moveTo>
                  <a:lnTo>
                    <a:pt x="1963329" y="0"/>
                  </a:lnTo>
                  <a:lnTo>
                    <a:pt x="1723441" y="450076"/>
                  </a:lnTo>
                  <a:lnTo>
                    <a:pt x="241445" y="452395"/>
                  </a:lnTo>
                  <a:lnTo>
                    <a:pt x="0" y="0"/>
                  </a:lnTo>
                  <a:close/>
                </a:path>
              </a:pathLst>
            </a:custGeom>
            <a:solidFill>
              <a:srgbClr val="03A3A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Georgia" panose="02040502050405020303" pitchFamily="18" charset="0"/>
                <a:ea typeface="+mn-ea"/>
                <a:cs typeface="+mn-cs"/>
              </a:endParaRPr>
            </a:p>
          </p:txBody>
        </p:sp>
      </p:grpSp>
      <p:sp>
        <p:nvSpPr>
          <p:cNvPr id="23" name="Isosceles Triangle 23">
            <a:extLst>
              <a:ext uri="{FF2B5EF4-FFF2-40B4-BE49-F238E27FC236}">
                <a16:creationId xmlns:a16="http://schemas.microsoft.com/office/drawing/2014/main" id="{A896453A-1FB2-148F-6D07-1373F4DDDE6C}"/>
              </a:ext>
            </a:extLst>
          </p:cNvPr>
          <p:cNvSpPr/>
          <p:nvPr/>
        </p:nvSpPr>
        <p:spPr>
          <a:xfrm>
            <a:off x="2054323" y="1142970"/>
            <a:ext cx="5117247" cy="87694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25">
            <a:extLst>
              <a:ext uri="{FF2B5EF4-FFF2-40B4-BE49-F238E27FC236}">
                <a16:creationId xmlns:a16="http://schemas.microsoft.com/office/drawing/2014/main" id="{93C5E7A8-2B87-90E5-EBC5-0B8A96B7D583}"/>
              </a:ext>
            </a:extLst>
          </p:cNvPr>
          <p:cNvSpPr txBox="1"/>
          <p:nvPr/>
        </p:nvSpPr>
        <p:spPr>
          <a:xfrm>
            <a:off x="1925723" y="2840721"/>
            <a:ext cx="144076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Digital tech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integration</a:t>
            </a:r>
            <a:endParaRPr kumimoji="0" lang="en-US" sz="10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endParaRPr>
          </a:p>
        </p:txBody>
      </p:sp>
      <p:sp>
        <p:nvSpPr>
          <p:cNvPr id="13" name="TextBox 36">
            <a:extLst>
              <a:ext uri="{FF2B5EF4-FFF2-40B4-BE49-F238E27FC236}">
                <a16:creationId xmlns:a16="http://schemas.microsoft.com/office/drawing/2014/main" id="{735E525A-3D24-A5B5-5C8D-498D91640A8A}"/>
              </a:ext>
            </a:extLst>
          </p:cNvPr>
          <p:cNvSpPr txBox="1"/>
          <p:nvPr/>
        </p:nvSpPr>
        <p:spPr>
          <a:xfrm>
            <a:off x="3337338" y="1458562"/>
            <a:ext cx="25154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eorgia" panose="02040502050405020303" pitchFamily="18" charset="0"/>
                <a:ea typeface="+mn-ea"/>
                <a:cs typeface="+mn-cs"/>
              </a:rPr>
              <a:t>Strategy</a:t>
            </a:r>
          </a:p>
        </p:txBody>
      </p:sp>
      <p:sp>
        <p:nvSpPr>
          <p:cNvPr id="14" name="TextBox 35">
            <a:extLst>
              <a:ext uri="{FF2B5EF4-FFF2-40B4-BE49-F238E27FC236}">
                <a16:creationId xmlns:a16="http://schemas.microsoft.com/office/drawing/2014/main" id="{58B284B6-CBD7-643B-7E9E-1E000E7C8AA4}"/>
              </a:ext>
            </a:extLst>
          </p:cNvPr>
          <p:cNvSpPr txBox="1"/>
          <p:nvPr/>
        </p:nvSpPr>
        <p:spPr>
          <a:xfrm>
            <a:off x="2178347" y="4022517"/>
            <a:ext cx="48322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Projects, policy documents and initiatives,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gaps an barriers, stakeholder surveys</a:t>
            </a:r>
          </a:p>
        </p:txBody>
      </p:sp>
      <p:sp>
        <p:nvSpPr>
          <p:cNvPr id="38" name="TextBox 25">
            <a:extLst>
              <a:ext uri="{FF2B5EF4-FFF2-40B4-BE49-F238E27FC236}">
                <a16:creationId xmlns:a16="http://schemas.microsoft.com/office/drawing/2014/main" id="{44EE180A-C0E4-D89E-8146-27CADAEAB4E8}"/>
              </a:ext>
            </a:extLst>
          </p:cNvPr>
          <p:cNvSpPr txBox="1"/>
          <p:nvPr/>
        </p:nvSpPr>
        <p:spPr>
          <a:xfrm>
            <a:off x="3182291" y="2822231"/>
            <a:ext cx="1440766" cy="846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Inter-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operability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Stakeholder engagement</a:t>
            </a:r>
          </a:p>
        </p:txBody>
      </p:sp>
      <p:sp>
        <p:nvSpPr>
          <p:cNvPr id="39" name="TextBox 25">
            <a:extLst>
              <a:ext uri="{FF2B5EF4-FFF2-40B4-BE49-F238E27FC236}">
                <a16:creationId xmlns:a16="http://schemas.microsoft.com/office/drawing/2014/main" id="{CDF83622-37E0-5BD2-B3D7-4211E7C76332}"/>
              </a:ext>
            </a:extLst>
          </p:cNvPr>
          <p:cNvSpPr txBox="1"/>
          <p:nvPr/>
        </p:nvSpPr>
        <p:spPr>
          <a:xfrm>
            <a:off x="4455270" y="2862252"/>
            <a:ext cx="144076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Environ-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mental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effect</a:t>
            </a:r>
          </a:p>
        </p:txBody>
      </p:sp>
      <p:sp>
        <p:nvSpPr>
          <p:cNvPr id="40" name="TextBox 25">
            <a:extLst>
              <a:ext uri="{FF2B5EF4-FFF2-40B4-BE49-F238E27FC236}">
                <a16:creationId xmlns:a16="http://schemas.microsoft.com/office/drawing/2014/main" id="{3D4E75D3-374D-C88F-3E9B-3EC4C69637D2}"/>
              </a:ext>
            </a:extLst>
          </p:cNvPr>
          <p:cNvSpPr txBox="1"/>
          <p:nvPr/>
        </p:nvSpPr>
        <p:spPr>
          <a:xfrm>
            <a:off x="5852914" y="2879478"/>
            <a:ext cx="144076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Georgia Pro Light" panose="02040302050405020303" pitchFamily="18" charset="0"/>
                <a:ea typeface="+mn-ea"/>
                <a:cs typeface="+mn-cs"/>
              </a:rPr>
              <a:t>Intermodal connectivity</a:t>
            </a:r>
          </a:p>
        </p:txBody>
      </p:sp>
      <p:sp>
        <p:nvSpPr>
          <p:cNvPr id="2" name="Oval 1">
            <a:extLst>
              <a:ext uri="{FF2B5EF4-FFF2-40B4-BE49-F238E27FC236}">
                <a16:creationId xmlns:a16="http://schemas.microsoft.com/office/drawing/2014/main" id="{6E34D9AB-9C74-D6C9-6655-D3505F6140B4}"/>
              </a:ext>
            </a:extLst>
          </p:cNvPr>
          <p:cNvSpPr/>
          <p:nvPr/>
        </p:nvSpPr>
        <p:spPr>
          <a:xfrm>
            <a:off x="132423" y="2558019"/>
            <a:ext cx="1778227" cy="1088362"/>
          </a:xfrm>
          <a:prstGeom prst="ellipse">
            <a:avLst/>
          </a:prstGeom>
          <a:solidFill>
            <a:srgbClr val="A0B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1" i="1" u="none" strike="noStrike" kern="1200" cap="none" spc="0" normalizeH="0" baseline="0" noProof="0">
                <a:ln>
                  <a:noFill/>
                </a:ln>
                <a:solidFill>
                  <a:srgbClr val="008000"/>
                </a:solidFill>
                <a:effectLst/>
                <a:uLnTx/>
                <a:uFillTx/>
                <a:latin typeface="Calibri" panose="020F0502020204030204"/>
                <a:ea typeface="+mn-ea"/>
                <a:cs typeface="+mn-cs"/>
              </a:rPr>
              <a:t>Strategic</a:t>
            </a:r>
            <a:r>
              <a:rPr kumimoji="0" lang="sr-Latn-RS" sz="12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sr-Latn-RS" sz="1200" b="0" i="0" u="none" strike="noStrike" kern="1200" cap="none" spc="0" normalizeH="0" baseline="0" noProof="0">
                <a:ln>
                  <a:noFill/>
                </a:ln>
                <a:solidFill>
                  <a:srgbClr val="202020"/>
                </a:solidFill>
                <a:effectLst/>
                <a:uLnTx/>
                <a:uFillTx/>
                <a:latin typeface="Calibri" panose="020F0502020204030204"/>
                <a:ea typeface="+mn-ea"/>
                <a:cs typeface="+mn-cs"/>
              </a:rPr>
              <a:t>objectives for each key action area</a:t>
            </a:r>
            <a:endParaRPr kumimoji="0" lang="en-GB" sz="12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3450CEA2-40C8-BF51-BEB2-6B9770739217}"/>
              </a:ext>
            </a:extLst>
          </p:cNvPr>
          <p:cNvSpPr/>
          <p:nvPr/>
        </p:nvSpPr>
        <p:spPr>
          <a:xfrm>
            <a:off x="7302264" y="2549091"/>
            <a:ext cx="1778227" cy="1088362"/>
          </a:xfrm>
          <a:prstGeom prst="ellipse">
            <a:avLst/>
          </a:prstGeom>
          <a:solidFill>
            <a:srgbClr val="A0B5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1" i="1" u="none" strike="noStrike" kern="1200" cap="none" spc="0" normalizeH="0" baseline="0" noProof="0">
                <a:ln>
                  <a:noFill/>
                </a:ln>
                <a:solidFill>
                  <a:srgbClr val="C00000"/>
                </a:solidFill>
                <a:effectLst/>
                <a:uLnTx/>
                <a:uFillTx/>
                <a:latin typeface="Calibri" panose="020F0502020204030204"/>
                <a:ea typeface="+mn-ea"/>
                <a:cs typeface="+mn-cs"/>
              </a:rPr>
              <a:t>Specific</a:t>
            </a:r>
            <a:r>
              <a:rPr kumimoji="0" lang="sr-Latn-RS" sz="1200" b="0" i="0" u="none" strike="noStrike" kern="1200" cap="none" spc="0" normalizeH="0" baseline="0" noProof="0">
                <a:ln>
                  <a:noFill/>
                </a:ln>
                <a:solidFill>
                  <a:srgbClr val="202020"/>
                </a:solidFill>
                <a:effectLst/>
                <a:uLnTx/>
                <a:uFillTx/>
                <a:latin typeface="Calibri" panose="020F0502020204030204"/>
                <a:ea typeface="+mn-ea"/>
                <a:cs typeface="+mn-cs"/>
              </a:rPr>
              <a:t> objectives for each key action area</a:t>
            </a:r>
            <a:endParaRPr kumimoji="0" lang="en-GB" sz="12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44E2FABD-70DE-08CC-188B-8796EB4BC3C4}"/>
              </a:ext>
            </a:extLst>
          </p:cNvPr>
          <p:cNvSpPr/>
          <p:nvPr/>
        </p:nvSpPr>
        <p:spPr>
          <a:xfrm>
            <a:off x="1938700" y="3006672"/>
            <a:ext cx="239645" cy="1782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Arrow: Left 9">
            <a:extLst>
              <a:ext uri="{FF2B5EF4-FFF2-40B4-BE49-F238E27FC236}">
                <a16:creationId xmlns:a16="http://schemas.microsoft.com/office/drawing/2014/main" id="{5EA7F098-64D2-6C07-9217-0845F597C8EF}"/>
              </a:ext>
            </a:extLst>
          </p:cNvPr>
          <p:cNvSpPr/>
          <p:nvPr/>
        </p:nvSpPr>
        <p:spPr>
          <a:xfrm>
            <a:off x="7030539" y="3006672"/>
            <a:ext cx="248477" cy="1782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CA3A60D-1411-A3D3-DD5B-C4352A19CAC7}"/>
              </a:ext>
            </a:extLst>
          </p:cNvPr>
          <p:cNvSpPr/>
          <p:nvPr/>
        </p:nvSpPr>
        <p:spPr>
          <a:xfrm>
            <a:off x="2203105" y="2549091"/>
            <a:ext cx="4804186" cy="1119526"/>
          </a:xfrm>
          <a:prstGeom prst="rect">
            <a:avLst/>
          </a:prstGeom>
          <a:noFill/>
          <a:ln>
            <a:solidFill>
              <a:srgbClr val="C00000">
                <a:alpha val="9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rPr>
              <a:t>Key action areas</a:t>
            </a:r>
            <a:endParaRPr kumimoji="0" lang="en-GB" sz="1400" b="1" i="0" u="none" strike="noStrike" kern="1200" cap="none" spc="0" normalizeH="0" baseline="0" noProof="0">
              <a:ln>
                <a:noFill/>
              </a:ln>
              <a:solidFill>
                <a:srgbClr val="00206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6555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C8E64-9D4C-AB48-A3C2-2AF21DEC7E8B}"/>
              </a:ext>
            </a:extLst>
          </p:cNvPr>
          <p:cNvSpPr>
            <a:spLocks noGrp="1"/>
          </p:cNvSpPr>
          <p:nvPr>
            <p:ph type="title"/>
          </p:nvPr>
        </p:nvSpPr>
        <p:spPr>
          <a:xfrm>
            <a:off x="628650" y="1"/>
            <a:ext cx="7886700" cy="605378"/>
          </a:xfrm>
        </p:spPr>
        <p:txBody>
          <a:bodyPr/>
          <a:lstStyle/>
          <a:p>
            <a:r>
              <a:rPr lang="nl-NL" b="1">
                <a:solidFill>
                  <a:srgbClr val="B9D137"/>
                </a:solidFill>
              </a:rPr>
              <a:t>POTENTIAL OF IWT </a:t>
            </a:r>
            <a:br>
              <a:rPr lang="nl-NL" b="1">
                <a:solidFill>
                  <a:srgbClr val="B9D137"/>
                </a:solidFill>
              </a:rPr>
            </a:br>
            <a:endParaRPr lang="nl-NL" b="1">
              <a:solidFill>
                <a:srgbClr val="B9D137"/>
              </a:solidFill>
            </a:endParaRPr>
          </a:p>
        </p:txBody>
      </p:sp>
      <p:sp>
        <p:nvSpPr>
          <p:cNvPr id="3" name="Tijdelijke aanduiding voor inhoud 2">
            <a:extLst>
              <a:ext uri="{FF2B5EF4-FFF2-40B4-BE49-F238E27FC236}">
                <a16:creationId xmlns:a16="http://schemas.microsoft.com/office/drawing/2014/main" id="{8C0453E7-CBD3-8A48-A2F5-0EDB401ADC90}"/>
              </a:ext>
            </a:extLst>
          </p:cNvPr>
          <p:cNvSpPr>
            <a:spLocks noGrp="1"/>
          </p:cNvSpPr>
          <p:nvPr>
            <p:ph idx="1"/>
          </p:nvPr>
        </p:nvSpPr>
        <p:spPr>
          <a:xfrm>
            <a:off x="628650" y="983673"/>
            <a:ext cx="7886700" cy="3885983"/>
          </a:xfrm>
        </p:spPr>
        <p:txBody>
          <a:bodyPr>
            <a:noAutofit/>
          </a:bodyPr>
          <a:lstStyle/>
          <a:p>
            <a:pPr marL="0" indent="0">
              <a:buNone/>
            </a:pPr>
            <a:endParaRPr lang="nl-NL" b="1">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buNone/>
            </a:pPr>
            <a:endParaRPr lang="nl-NL"/>
          </a:p>
        </p:txBody>
      </p:sp>
      <p:pic>
        <p:nvPicPr>
          <p:cNvPr id="4" name="Afbeelding 4">
            <a:extLst>
              <a:ext uri="{FF2B5EF4-FFF2-40B4-BE49-F238E27FC236}">
                <a16:creationId xmlns:a16="http://schemas.microsoft.com/office/drawing/2014/main" id="{F3490D90-8522-1405-CD09-27E52BBB7F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1709" y="480688"/>
            <a:ext cx="5063105"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3969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0A468F5-54F3-EBC4-14C9-F71D74088918}"/>
              </a:ext>
            </a:extLst>
          </p:cNvPr>
          <p:cNvSpPr>
            <a:spLocks noGrp="1"/>
          </p:cNvSpPr>
          <p:nvPr>
            <p:ph type="title"/>
          </p:nvPr>
        </p:nvSpPr>
        <p:spPr>
          <a:xfrm>
            <a:off x="132423" y="697115"/>
            <a:ext cx="8948067" cy="426826"/>
          </a:xfrm>
          <a:prstGeom prst="rect">
            <a:avLst/>
          </a:prstGeom>
        </p:spPr>
        <p:txBody>
          <a:bodyPr lIns="91440" tIns="45720" rIns="91440" bIns="45720" anchor="t"/>
          <a:lstStyle/>
          <a:p>
            <a:r>
              <a:rPr lang="sr-Latn-RS">
                <a:latin typeface="Arial"/>
                <a:cs typeface="Arial"/>
              </a:rPr>
              <a:t>Framework for vision achievement – </a:t>
            </a:r>
            <a:r>
              <a:rPr lang="sr-Latn-RS">
                <a:solidFill>
                  <a:schemeClr val="accent5"/>
                </a:solidFill>
                <a:latin typeface="Arial"/>
                <a:cs typeface="Arial"/>
              </a:rPr>
              <a:t>Strategy→</a:t>
            </a:r>
            <a:r>
              <a:rPr lang="sr-Latn-RS">
                <a:solidFill>
                  <a:schemeClr val="accent1"/>
                </a:solidFill>
                <a:latin typeface="Arial"/>
                <a:cs typeface="Arial"/>
              </a:rPr>
              <a:t>Roadmap</a:t>
            </a:r>
            <a:r>
              <a:rPr lang="sr-Latn-RS">
                <a:solidFill>
                  <a:schemeClr val="accent5"/>
                </a:solidFill>
                <a:latin typeface="Arial"/>
                <a:cs typeface="Arial"/>
              </a:rPr>
              <a:t>→Action plan </a:t>
            </a:r>
            <a:endParaRPr lang="en-GB">
              <a:solidFill>
                <a:schemeClr val="accent5"/>
              </a:solidFill>
            </a:endParaRPr>
          </a:p>
        </p:txBody>
      </p:sp>
      <p:grpSp>
        <p:nvGrpSpPr>
          <p:cNvPr id="36" name="Group 35">
            <a:extLst>
              <a:ext uri="{FF2B5EF4-FFF2-40B4-BE49-F238E27FC236}">
                <a16:creationId xmlns:a16="http://schemas.microsoft.com/office/drawing/2014/main" id="{82635B90-B195-BAC3-12B6-6A8DB14AAAEC}"/>
              </a:ext>
            </a:extLst>
          </p:cNvPr>
          <p:cNvGrpSpPr/>
          <p:nvPr/>
        </p:nvGrpSpPr>
        <p:grpSpPr>
          <a:xfrm>
            <a:off x="1914875" y="1188579"/>
            <a:ext cx="5518976" cy="3306788"/>
            <a:chOff x="1307972" y="500068"/>
            <a:chExt cx="6523718" cy="4214926"/>
          </a:xfrm>
        </p:grpSpPr>
        <p:grpSp>
          <p:nvGrpSpPr>
            <p:cNvPr id="12" name="Group 11">
              <a:extLst>
                <a:ext uri="{FF2B5EF4-FFF2-40B4-BE49-F238E27FC236}">
                  <a16:creationId xmlns:a16="http://schemas.microsoft.com/office/drawing/2014/main" id="{BAE3B66D-E7DC-18B8-0340-B6E1403C709B}"/>
                </a:ext>
              </a:extLst>
            </p:cNvPr>
            <p:cNvGrpSpPr/>
            <p:nvPr/>
          </p:nvGrpSpPr>
          <p:grpSpPr>
            <a:xfrm>
              <a:off x="1746418" y="1623972"/>
              <a:ext cx="5741669" cy="2857500"/>
              <a:chOff x="549274" y="1710649"/>
              <a:chExt cx="5741669" cy="2857500"/>
            </a:xfrm>
          </p:grpSpPr>
          <p:sp>
            <p:nvSpPr>
              <p:cNvPr id="34" name="Rounded Rectangle 1">
                <a:extLst>
                  <a:ext uri="{FF2B5EF4-FFF2-40B4-BE49-F238E27FC236}">
                    <a16:creationId xmlns:a16="http://schemas.microsoft.com/office/drawing/2014/main" id="{9DF777CE-6E92-18C9-77B0-920282C8C81B}"/>
                  </a:ext>
                </a:extLst>
              </p:cNvPr>
              <p:cNvSpPr/>
              <p:nvPr/>
            </p:nvSpPr>
            <p:spPr>
              <a:xfrm>
                <a:off x="549274" y="1710649"/>
                <a:ext cx="5715000" cy="2857500"/>
              </a:xfrm>
              <a:custGeom>
                <a:avLst/>
                <a:gdLst/>
                <a:ahLst/>
                <a:cxnLst/>
                <a:rect l="0" t="0" r="0" b="0"/>
                <a:pathLst>
                  <a:path w="5715000" h="2857500">
                    <a:moveTo>
                      <a:pt x="5715000" y="2259044"/>
                    </a:moveTo>
                    <a:lnTo>
                      <a:pt x="5715000" y="1143000"/>
                    </a:lnTo>
                    <a:cubicBezTo>
                      <a:pt x="5715000" y="827341"/>
                      <a:pt x="5459158" y="571500"/>
                      <a:pt x="5143500" y="571500"/>
                    </a:cubicBezTo>
                    <a:cubicBezTo>
                      <a:pt x="4827841" y="571500"/>
                      <a:pt x="4572000" y="827341"/>
                      <a:pt x="4572000" y="1143000"/>
                    </a:cubicBezTo>
                    <a:lnTo>
                      <a:pt x="4572000" y="2286000"/>
                    </a:lnTo>
                    <a:cubicBezTo>
                      <a:pt x="4572000" y="2601658"/>
                      <a:pt x="4316158" y="2857500"/>
                      <a:pt x="4000500" y="2857500"/>
                    </a:cubicBezTo>
                    <a:cubicBezTo>
                      <a:pt x="3684841" y="2857500"/>
                      <a:pt x="3429000" y="2601658"/>
                      <a:pt x="3429000" y="2286000"/>
                    </a:cubicBezTo>
                    <a:lnTo>
                      <a:pt x="3429000" y="571500"/>
                    </a:lnTo>
                    <a:cubicBezTo>
                      <a:pt x="3429000" y="255841"/>
                      <a:pt x="3173158" y="0"/>
                      <a:pt x="2857500" y="0"/>
                    </a:cubicBezTo>
                    <a:cubicBezTo>
                      <a:pt x="2541841" y="0"/>
                      <a:pt x="2286000" y="255841"/>
                      <a:pt x="2286000" y="571500"/>
                    </a:cubicBezTo>
                    <a:lnTo>
                      <a:pt x="2286000" y="1714500"/>
                    </a:lnTo>
                    <a:cubicBezTo>
                      <a:pt x="2286000" y="2030158"/>
                      <a:pt x="2030158" y="2286000"/>
                      <a:pt x="1714500" y="2286000"/>
                    </a:cubicBezTo>
                    <a:cubicBezTo>
                      <a:pt x="1398841" y="2286000"/>
                      <a:pt x="1143000" y="2030158"/>
                      <a:pt x="1143000" y="1714500"/>
                    </a:cubicBezTo>
                    <a:lnTo>
                      <a:pt x="1143000" y="1143000"/>
                    </a:lnTo>
                    <a:cubicBezTo>
                      <a:pt x="1143000" y="827341"/>
                      <a:pt x="887158" y="571500"/>
                      <a:pt x="571500" y="571500"/>
                    </a:cubicBezTo>
                    <a:cubicBezTo>
                      <a:pt x="255841" y="571500"/>
                      <a:pt x="0" y="827341"/>
                      <a:pt x="0" y="1143000"/>
                    </a:cubicBezTo>
                    <a:lnTo>
                      <a:pt x="0" y="2286000"/>
                    </a:lnTo>
                  </a:path>
                </a:pathLst>
              </a:custGeom>
              <a:noFill/>
              <a:ln w="7143">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35" name="Rounded Rectangle 2">
                <a:extLst>
                  <a:ext uri="{FF2B5EF4-FFF2-40B4-BE49-F238E27FC236}">
                    <a16:creationId xmlns:a16="http://schemas.microsoft.com/office/drawing/2014/main" id="{26DA5FE7-FFD8-AE5F-2D54-400247B10870}"/>
                  </a:ext>
                </a:extLst>
              </p:cNvPr>
              <p:cNvSpPr/>
              <p:nvPr/>
            </p:nvSpPr>
            <p:spPr>
              <a:xfrm>
                <a:off x="6237604" y="3935689"/>
                <a:ext cx="53339" cy="47625"/>
              </a:xfrm>
              <a:custGeom>
                <a:avLst/>
                <a:gdLst/>
                <a:ahLst/>
                <a:cxnLst/>
                <a:rect l="0" t="0" r="0" b="0"/>
                <a:pathLst>
                  <a:path w="53339" h="47625">
                    <a:moveTo>
                      <a:pt x="26669" y="47625"/>
                    </a:moveTo>
                    <a:lnTo>
                      <a:pt x="0" y="0"/>
                    </a:lnTo>
                    <a:lnTo>
                      <a:pt x="53339" y="0"/>
                    </a:lnTo>
                    <a:close/>
                  </a:path>
                </a:pathLst>
              </a:custGeom>
              <a:solidFill>
                <a:srgbClr val="484848"/>
              </a:solid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grpSp>
        <p:sp>
          <p:nvSpPr>
            <p:cNvPr id="13" name="Rounded Rectangle 4">
              <a:extLst>
                <a:ext uri="{FF2B5EF4-FFF2-40B4-BE49-F238E27FC236}">
                  <a16:creationId xmlns:a16="http://schemas.microsoft.com/office/drawing/2014/main" id="{D5B3D330-82B4-03CC-3FCE-A6A12792C5E2}"/>
                </a:ext>
              </a:extLst>
            </p:cNvPr>
            <p:cNvSpPr/>
            <p:nvPr/>
          </p:nvSpPr>
          <p:spPr>
            <a:xfrm>
              <a:off x="6485906" y="23630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path>
              </a:pathLst>
            </a:custGeom>
            <a:solidFill>
              <a:srgbClr val="EDF4FF"/>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14" name="Rounded Rectangle 5">
              <a:extLst>
                <a:ext uri="{FF2B5EF4-FFF2-40B4-BE49-F238E27FC236}">
                  <a16:creationId xmlns:a16="http://schemas.microsoft.com/office/drawing/2014/main" id="{37FB705C-94F6-4F25-A316-BA3727812D57}"/>
                </a:ext>
              </a:extLst>
            </p:cNvPr>
            <p:cNvSpPr/>
            <p:nvPr/>
          </p:nvSpPr>
          <p:spPr>
            <a:xfrm>
              <a:off x="6485906" y="23630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close/>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15" name="Rounded Rectangle 6">
              <a:extLst>
                <a:ext uri="{FF2B5EF4-FFF2-40B4-BE49-F238E27FC236}">
                  <a16:creationId xmlns:a16="http://schemas.microsoft.com/office/drawing/2014/main" id="{18442EA8-03E6-1D33-FE1B-1742442FFDAD}"/>
                </a:ext>
              </a:extLst>
            </p:cNvPr>
            <p:cNvSpPr/>
            <p:nvPr/>
          </p:nvSpPr>
          <p:spPr>
            <a:xfrm>
              <a:off x="5342906" y="35060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path>
              </a:pathLst>
            </a:custGeom>
            <a:solidFill>
              <a:srgbClr val="EDF4FF"/>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16" name="Rounded Rectangle 7">
              <a:extLst>
                <a:ext uri="{FF2B5EF4-FFF2-40B4-BE49-F238E27FC236}">
                  <a16:creationId xmlns:a16="http://schemas.microsoft.com/office/drawing/2014/main" id="{3B2A9037-6B34-0192-EBEB-0D9495E36441}"/>
                </a:ext>
              </a:extLst>
            </p:cNvPr>
            <p:cNvSpPr/>
            <p:nvPr/>
          </p:nvSpPr>
          <p:spPr>
            <a:xfrm>
              <a:off x="5342906" y="35060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close/>
                </a:path>
              </a:pathLst>
            </a:custGeom>
            <a:solidFill>
              <a:srgbClr val="E3FFF2"/>
            </a:solid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17" name="Rounded Rectangle 8">
              <a:extLst>
                <a:ext uri="{FF2B5EF4-FFF2-40B4-BE49-F238E27FC236}">
                  <a16:creationId xmlns:a16="http://schemas.microsoft.com/office/drawing/2014/main" id="{ED2914F3-2051-775C-D1D5-1AA9DCF86ED4}"/>
                </a:ext>
              </a:extLst>
            </p:cNvPr>
            <p:cNvSpPr/>
            <p:nvPr/>
          </p:nvSpPr>
          <p:spPr>
            <a:xfrm>
              <a:off x="4199906" y="17915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path>
              </a:pathLst>
            </a:custGeom>
            <a:solidFill>
              <a:srgbClr val="EDF4FF"/>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18" name="Rounded Rectangle 9">
              <a:extLst>
                <a:ext uri="{FF2B5EF4-FFF2-40B4-BE49-F238E27FC236}">
                  <a16:creationId xmlns:a16="http://schemas.microsoft.com/office/drawing/2014/main" id="{A2F9FA1E-3E40-67C0-20D6-283A3DA561AE}"/>
                </a:ext>
              </a:extLst>
            </p:cNvPr>
            <p:cNvSpPr/>
            <p:nvPr/>
          </p:nvSpPr>
          <p:spPr>
            <a:xfrm>
              <a:off x="4199906" y="17915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close/>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19" name="Rounded Rectangle 10">
              <a:extLst>
                <a:ext uri="{FF2B5EF4-FFF2-40B4-BE49-F238E27FC236}">
                  <a16:creationId xmlns:a16="http://schemas.microsoft.com/office/drawing/2014/main" id="{DB3DA64C-3BA3-EFC8-D2ED-75321C2B7261}"/>
                </a:ext>
              </a:extLst>
            </p:cNvPr>
            <p:cNvSpPr/>
            <p:nvPr/>
          </p:nvSpPr>
          <p:spPr>
            <a:xfrm>
              <a:off x="3056906" y="29345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path>
              </a:pathLst>
            </a:custGeom>
            <a:solidFill>
              <a:srgbClr val="EDF4FF"/>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20" name="Rounded Rectangle 11">
              <a:extLst>
                <a:ext uri="{FF2B5EF4-FFF2-40B4-BE49-F238E27FC236}">
                  <a16:creationId xmlns:a16="http://schemas.microsoft.com/office/drawing/2014/main" id="{6F23595D-9B34-26C2-70FA-4DF17F6D85FD}"/>
                </a:ext>
              </a:extLst>
            </p:cNvPr>
            <p:cNvSpPr/>
            <p:nvPr/>
          </p:nvSpPr>
          <p:spPr>
            <a:xfrm>
              <a:off x="3056906" y="29345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close/>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21" name="Rounded Rectangle 12">
              <a:extLst>
                <a:ext uri="{FF2B5EF4-FFF2-40B4-BE49-F238E27FC236}">
                  <a16:creationId xmlns:a16="http://schemas.microsoft.com/office/drawing/2014/main" id="{8403BF34-B60E-7309-38F1-6DCB941C1E32}"/>
                </a:ext>
              </a:extLst>
            </p:cNvPr>
            <p:cNvSpPr/>
            <p:nvPr/>
          </p:nvSpPr>
          <p:spPr>
            <a:xfrm>
              <a:off x="1913906" y="23630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path>
              </a:pathLst>
            </a:custGeom>
            <a:solidFill>
              <a:srgbClr val="EDF4FF"/>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22" name="Rounded Rectangle 13">
              <a:extLst>
                <a:ext uri="{FF2B5EF4-FFF2-40B4-BE49-F238E27FC236}">
                  <a16:creationId xmlns:a16="http://schemas.microsoft.com/office/drawing/2014/main" id="{3AEE04F9-C30E-9354-AF37-27A155A1ECEA}"/>
                </a:ext>
              </a:extLst>
            </p:cNvPr>
            <p:cNvSpPr/>
            <p:nvPr/>
          </p:nvSpPr>
          <p:spPr>
            <a:xfrm>
              <a:off x="1913906" y="2363071"/>
              <a:ext cx="800100" cy="800100"/>
            </a:xfrm>
            <a:custGeom>
              <a:avLst/>
              <a:gdLst/>
              <a:ahLst/>
              <a:cxnLst/>
              <a:rect l="0" t="0" r="0" b="0"/>
              <a:pathLst>
                <a:path w="800100" h="800100">
                  <a:moveTo>
                    <a:pt x="800100" y="400050"/>
                  </a:moveTo>
                  <a:cubicBezTo>
                    <a:pt x="800100" y="620991"/>
                    <a:pt x="620991" y="800100"/>
                    <a:pt x="400050" y="800100"/>
                  </a:cubicBezTo>
                  <a:cubicBezTo>
                    <a:pt x="179108" y="800100"/>
                    <a:pt x="0" y="620991"/>
                    <a:pt x="0" y="400050"/>
                  </a:cubicBezTo>
                  <a:cubicBezTo>
                    <a:pt x="0" y="179108"/>
                    <a:pt x="179108" y="0"/>
                    <a:pt x="400050" y="0"/>
                  </a:cubicBezTo>
                  <a:cubicBezTo>
                    <a:pt x="620991" y="0"/>
                    <a:pt x="800100" y="179108"/>
                    <a:pt x="800100" y="400050"/>
                  </a:cubicBezTo>
                  <a:close/>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23" name="TextBox 14">
              <a:extLst>
                <a:ext uri="{FF2B5EF4-FFF2-40B4-BE49-F238E27FC236}">
                  <a16:creationId xmlns:a16="http://schemas.microsoft.com/office/drawing/2014/main" id="{3F6552E7-1666-D89A-0D51-56A87465354F}"/>
                </a:ext>
              </a:extLst>
            </p:cNvPr>
            <p:cNvSpPr txBox="1"/>
            <p:nvPr/>
          </p:nvSpPr>
          <p:spPr>
            <a:xfrm>
              <a:off x="2927929" y="500068"/>
              <a:ext cx="3351961" cy="235380"/>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err="1">
                  <a:ln>
                    <a:noFill/>
                  </a:ln>
                  <a:solidFill>
                    <a:srgbClr val="00C1B3">
                      <a:lumMod val="50000"/>
                    </a:srgbClr>
                  </a:solidFill>
                  <a:effectLst/>
                  <a:uLnTx/>
                  <a:uFillTx/>
                  <a:latin typeface="Arial" panose="020B0604020202020204" pitchFamily="34" charset="0"/>
                  <a:ea typeface="+mn-ea"/>
                  <a:cs typeface="Arial" panose="020B0604020202020204" pitchFamily="34" charset="0"/>
                </a:rPr>
                <a:t>Digitalisation</a:t>
              </a:r>
              <a:r>
                <a:rPr kumimoji="0" sz="1200" b="1"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 roadmap for inland ports</a:t>
              </a:r>
            </a:p>
          </p:txBody>
        </p:sp>
        <p:sp>
          <p:nvSpPr>
            <p:cNvPr id="24" name="TextBox 15">
              <a:extLst>
                <a:ext uri="{FF2B5EF4-FFF2-40B4-BE49-F238E27FC236}">
                  <a16:creationId xmlns:a16="http://schemas.microsoft.com/office/drawing/2014/main" id="{A6032E96-1532-1DD8-254A-E6A40397DA0B}"/>
                </a:ext>
              </a:extLst>
            </p:cNvPr>
            <p:cNvSpPr txBox="1"/>
            <p:nvPr/>
          </p:nvSpPr>
          <p:spPr>
            <a:xfrm>
              <a:off x="3803342" y="1066799"/>
              <a:ext cx="1601135" cy="43153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Build networks for the
future</a:t>
              </a:r>
            </a:p>
          </p:txBody>
        </p:sp>
        <p:sp>
          <p:nvSpPr>
            <p:cNvPr id="25" name="TextBox 16">
              <a:extLst>
                <a:ext uri="{FF2B5EF4-FFF2-40B4-BE49-F238E27FC236}">
                  <a16:creationId xmlns:a16="http://schemas.microsoft.com/office/drawing/2014/main" id="{A471262F-9536-3A38-BA9C-1662951BEF14}"/>
                </a:ext>
              </a:extLst>
            </p:cNvPr>
            <p:cNvSpPr txBox="1"/>
            <p:nvPr/>
          </p:nvSpPr>
          <p:spPr>
            <a:xfrm>
              <a:off x="5948224" y="1438275"/>
              <a:ext cx="1883466" cy="647296"/>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Final integration in the
supply chain &amp; innovative
operations</a:t>
              </a:r>
            </a:p>
          </p:txBody>
        </p:sp>
        <p:sp>
          <p:nvSpPr>
            <p:cNvPr id="26" name="TextBox 17">
              <a:extLst>
                <a:ext uri="{FF2B5EF4-FFF2-40B4-BE49-F238E27FC236}">
                  <a16:creationId xmlns:a16="http://schemas.microsoft.com/office/drawing/2014/main" id="{9A551D7D-F50F-5004-51F3-D0B039D78F4A}"/>
                </a:ext>
              </a:extLst>
            </p:cNvPr>
            <p:cNvSpPr txBox="1"/>
            <p:nvPr/>
          </p:nvSpPr>
          <p:spPr>
            <a:xfrm>
              <a:off x="1307972" y="1638299"/>
              <a:ext cx="2019893" cy="43153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Build a sound and common
foundation</a:t>
              </a:r>
            </a:p>
          </p:txBody>
        </p:sp>
        <p:sp>
          <p:nvSpPr>
            <p:cNvPr id="27" name="TextBox 18">
              <a:extLst>
                <a:ext uri="{FF2B5EF4-FFF2-40B4-BE49-F238E27FC236}">
                  <a16:creationId xmlns:a16="http://schemas.microsoft.com/office/drawing/2014/main" id="{4AF2BB71-8A02-28E3-7515-D976D3A93FC7}"/>
                </a:ext>
              </a:extLst>
            </p:cNvPr>
            <p:cNvSpPr txBox="1"/>
            <p:nvPr/>
          </p:nvSpPr>
          <p:spPr>
            <a:xfrm>
              <a:off x="2478486" y="4181475"/>
              <a:ext cx="1964943" cy="215765"/>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Secure reachable victories</a:t>
              </a:r>
            </a:p>
          </p:txBody>
        </p:sp>
        <p:sp>
          <p:nvSpPr>
            <p:cNvPr id="28" name="TextBox 19">
              <a:extLst>
                <a:ext uri="{FF2B5EF4-FFF2-40B4-BE49-F238E27FC236}">
                  <a16:creationId xmlns:a16="http://schemas.microsoft.com/office/drawing/2014/main" id="{5CC1EA1A-DB73-6B00-7C76-45D356A3B0AE}"/>
                </a:ext>
              </a:extLst>
            </p:cNvPr>
            <p:cNvSpPr txBox="1"/>
            <p:nvPr/>
          </p:nvSpPr>
          <p:spPr>
            <a:xfrm>
              <a:off x="4813469" y="4499229"/>
              <a:ext cx="1908097" cy="215765"/>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Support sectoral greening</a:t>
              </a:r>
            </a:p>
          </p:txBody>
        </p:sp>
        <p:sp>
          <p:nvSpPr>
            <p:cNvPr id="29" name="Rounded Rectangle 20">
              <a:extLst>
                <a:ext uri="{FF2B5EF4-FFF2-40B4-BE49-F238E27FC236}">
                  <a16:creationId xmlns:a16="http://schemas.microsoft.com/office/drawing/2014/main" id="{1FCD88A0-CF56-02BE-382F-9AA1961B805E}"/>
                </a:ext>
              </a:extLst>
            </p:cNvPr>
            <p:cNvSpPr/>
            <p:nvPr/>
          </p:nvSpPr>
          <p:spPr>
            <a:xfrm>
              <a:off x="4375318" y="1970723"/>
              <a:ext cx="438150" cy="442657"/>
            </a:xfrm>
            <a:custGeom>
              <a:avLst/>
              <a:gdLst/>
              <a:ahLst/>
              <a:cxnLst/>
              <a:rect l="0" t="0" r="0" b="0"/>
              <a:pathLst>
                <a:path w="438150" h="442657">
                  <a:moveTo>
                    <a:pt x="38100" y="110836"/>
                  </a:moveTo>
                  <a:lnTo>
                    <a:pt x="95250" y="110836"/>
                  </a:lnTo>
                  <a:cubicBezTo>
                    <a:pt x="106680" y="110836"/>
                    <a:pt x="114300" y="103216"/>
                    <a:pt x="114300" y="91786"/>
                  </a:cubicBezTo>
                  <a:lnTo>
                    <a:pt x="114300" y="33681"/>
                  </a:lnTo>
                  <a:cubicBezTo>
                    <a:pt x="114300" y="22251"/>
                    <a:pt x="106680" y="14631"/>
                    <a:pt x="95250" y="14631"/>
                  </a:cubicBezTo>
                  <a:lnTo>
                    <a:pt x="38100" y="14631"/>
                  </a:lnTo>
                  <a:cubicBezTo>
                    <a:pt x="26670" y="14631"/>
                    <a:pt x="19050" y="22251"/>
                    <a:pt x="19050" y="33681"/>
                  </a:cubicBezTo>
                  <a:lnTo>
                    <a:pt x="19050" y="91786"/>
                  </a:lnTo>
                  <a:cubicBezTo>
                    <a:pt x="19050" y="101311"/>
                    <a:pt x="26670" y="110836"/>
                    <a:pt x="38100" y="110836"/>
                  </a:cubicBezTo>
                  <a:close/>
                  <a:moveTo>
                    <a:pt x="361950" y="110836"/>
                  </a:moveTo>
                  <a:lnTo>
                    <a:pt x="419100" y="110836"/>
                  </a:lnTo>
                  <a:cubicBezTo>
                    <a:pt x="430530" y="110836"/>
                    <a:pt x="438150" y="103216"/>
                    <a:pt x="438150" y="91786"/>
                  </a:cubicBezTo>
                  <a:lnTo>
                    <a:pt x="438150" y="33681"/>
                  </a:lnTo>
                  <a:cubicBezTo>
                    <a:pt x="438150" y="22251"/>
                    <a:pt x="430530" y="14631"/>
                    <a:pt x="419100" y="14631"/>
                  </a:cubicBezTo>
                  <a:lnTo>
                    <a:pt x="361950" y="14631"/>
                  </a:lnTo>
                  <a:cubicBezTo>
                    <a:pt x="350519" y="14631"/>
                    <a:pt x="342900" y="22251"/>
                    <a:pt x="342900" y="33681"/>
                  </a:cubicBezTo>
                  <a:lnTo>
                    <a:pt x="342900" y="91786"/>
                  </a:lnTo>
                  <a:cubicBezTo>
                    <a:pt x="342900" y="101311"/>
                    <a:pt x="350519" y="110836"/>
                    <a:pt x="361950" y="110836"/>
                  </a:cubicBezTo>
                  <a:close/>
                  <a:moveTo>
                    <a:pt x="114660" y="67151"/>
                  </a:moveTo>
                  <a:lnTo>
                    <a:pt x="152031" y="67151"/>
                  </a:lnTo>
                  <a:moveTo>
                    <a:pt x="303847" y="67151"/>
                  </a:moveTo>
                  <a:lnTo>
                    <a:pt x="342776" y="67151"/>
                  </a:lnTo>
                  <a:moveTo>
                    <a:pt x="215263" y="67151"/>
                  </a:moveTo>
                  <a:lnTo>
                    <a:pt x="234313" y="67151"/>
                  </a:lnTo>
                  <a:moveTo>
                    <a:pt x="0" y="0"/>
                  </a:moveTo>
                  <a:moveTo>
                    <a:pt x="29453" y="154185"/>
                  </a:moveTo>
                  <a:lnTo>
                    <a:pt x="40328" y="169827"/>
                  </a:lnTo>
                  <a:moveTo>
                    <a:pt x="0" y="0"/>
                  </a:moveTo>
                  <a:moveTo>
                    <a:pt x="416152" y="154185"/>
                  </a:moveTo>
                  <a:lnTo>
                    <a:pt x="405279" y="169827"/>
                  </a:lnTo>
                  <a:moveTo>
                    <a:pt x="0" y="0"/>
                  </a:moveTo>
                  <a:moveTo>
                    <a:pt x="126986" y="294480"/>
                  </a:moveTo>
                  <a:lnTo>
                    <a:pt x="137860" y="310120"/>
                  </a:lnTo>
                  <a:moveTo>
                    <a:pt x="0" y="0"/>
                  </a:moveTo>
                  <a:moveTo>
                    <a:pt x="318620" y="294480"/>
                  </a:moveTo>
                  <a:lnTo>
                    <a:pt x="307747" y="310120"/>
                  </a:lnTo>
                  <a:moveTo>
                    <a:pt x="0" y="0"/>
                  </a:moveTo>
                  <a:moveTo>
                    <a:pt x="76422" y="221747"/>
                  </a:moveTo>
                  <a:lnTo>
                    <a:pt x="87296" y="237387"/>
                  </a:lnTo>
                  <a:moveTo>
                    <a:pt x="0" y="0"/>
                  </a:moveTo>
                  <a:moveTo>
                    <a:pt x="369185" y="221747"/>
                  </a:moveTo>
                  <a:lnTo>
                    <a:pt x="358309" y="237387"/>
                  </a:lnTo>
                  <a:moveTo>
                    <a:pt x="179069" y="223837"/>
                  </a:moveTo>
                  <a:cubicBezTo>
                    <a:pt x="203834" y="199072"/>
                    <a:pt x="245744" y="199072"/>
                    <a:pt x="270510" y="223837"/>
                  </a:cubicBezTo>
                  <a:moveTo>
                    <a:pt x="136206" y="180022"/>
                  </a:moveTo>
                  <a:cubicBezTo>
                    <a:pt x="185736" y="130492"/>
                    <a:pt x="263842" y="130492"/>
                    <a:pt x="313372" y="180022"/>
                  </a:cubicBezTo>
                  <a:moveTo>
                    <a:pt x="224789" y="269557"/>
                  </a:moveTo>
                  <a:cubicBezTo>
                    <a:pt x="222684" y="269557"/>
                    <a:pt x="220980" y="267852"/>
                    <a:pt x="220980" y="265747"/>
                  </a:cubicBezTo>
                  <a:cubicBezTo>
                    <a:pt x="220980" y="263642"/>
                    <a:pt x="222684" y="261937"/>
                    <a:pt x="224789" y="261937"/>
                  </a:cubicBezTo>
                  <a:moveTo>
                    <a:pt x="224789" y="269557"/>
                  </a:moveTo>
                  <a:cubicBezTo>
                    <a:pt x="226893" y="269557"/>
                    <a:pt x="228598" y="267852"/>
                    <a:pt x="228598" y="265747"/>
                  </a:cubicBezTo>
                  <a:cubicBezTo>
                    <a:pt x="228598" y="263642"/>
                    <a:pt x="226893" y="261937"/>
                    <a:pt x="224789" y="261937"/>
                  </a:cubicBezTo>
                  <a:moveTo>
                    <a:pt x="196215" y="442657"/>
                  </a:moveTo>
                  <a:lnTo>
                    <a:pt x="253364" y="442657"/>
                  </a:lnTo>
                  <a:cubicBezTo>
                    <a:pt x="264794" y="442657"/>
                    <a:pt x="272414" y="435037"/>
                    <a:pt x="272414" y="423607"/>
                  </a:cubicBezTo>
                  <a:lnTo>
                    <a:pt x="272414" y="365502"/>
                  </a:lnTo>
                  <a:cubicBezTo>
                    <a:pt x="272414" y="354072"/>
                    <a:pt x="264794" y="346452"/>
                    <a:pt x="253364" y="346452"/>
                  </a:cubicBezTo>
                  <a:lnTo>
                    <a:pt x="196215" y="346452"/>
                  </a:lnTo>
                  <a:cubicBezTo>
                    <a:pt x="184784" y="346452"/>
                    <a:pt x="177164" y="354072"/>
                    <a:pt x="177164" y="365502"/>
                  </a:cubicBezTo>
                  <a:lnTo>
                    <a:pt x="177164" y="423607"/>
                  </a:lnTo>
                  <a:cubicBezTo>
                    <a:pt x="177164" y="433132"/>
                    <a:pt x="184784" y="442657"/>
                    <a:pt x="196215" y="442657"/>
                  </a:cubicBezTo>
                  <a:close/>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30" name="Rounded Rectangle 21">
              <a:extLst>
                <a:ext uri="{FF2B5EF4-FFF2-40B4-BE49-F238E27FC236}">
                  <a16:creationId xmlns:a16="http://schemas.microsoft.com/office/drawing/2014/main" id="{364FFD0A-83B1-E57D-DB80-EF9676D577A9}"/>
                </a:ext>
              </a:extLst>
            </p:cNvPr>
            <p:cNvSpPr/>
            <p:nvPr/>
          </p:nvSpPr>
          <p:spPr>
            <a:xfrm>
              <a:off x="2098843" y="2551748"/>
              <a:ext cx="438150" cy="438150"/>
            </a:xfrm>
            <a:custGeom>
              <a:avLst/>
              <a:gdLst/>
              <a:ahLst/>
              <a:cxnLst/>
              <a:rect l="0" t="0" r="0" b="0"/>
              <a:pathLst>
                <a:path w="438150" h="438150">
                  <a:moveTo>
                    <a:pt x="266700" y="438150"/>
                  </a:moveTo>
                  <a:lnTo>
                    <a:pt x="19050" y="438150"/>
                  </a:lnTo>
                  <a:cubicBezTo>
                    <a:pt x="8528" y="438150"/>
                    <a:pt x="0" y="429621"/>
                    <a:pt x="0" y="419100"/>
                  </a:cubicBezTo>
                  <a:lnTo>
                    <a:pt x="0" y="19050"/>
                  </a:lnTo>
                  <a:cubicBezTo>
                    <a:pt x="0" y="8528"/>
                    <a:pt x="8528" y="0"/>
                    <a:pt x="19050" y="0"/>
                  </a:cubicBezTo>
                  <a:lnTo>
                    <a:pt x="419100" y="0"/>
                  </a:lnTo>
                  <a:cubicBezTo>
                    <a:pt x="429621" y="0"/>
                    <a:pt x="438150" y="8528"/>
                    <a:pt x="438150" y="19050"/>
                  </a:cubicBezTo>
                  <a:lnTo>
                    <a:pt x="438150" y="323850"/>
                  </a:lnTo>
                  <a:moveTo>
                    <a:pt x="114300" y="95250"/>
                  </a:moveTo>
                  <a:cubicBezTo>
                    <a:pt x="114300" y="74207"/>
                    <a:pt x="97242" y="57150"/>
                    <a:pt x="76200" y="57150"/>
                  </a:cubicBezTo>
                  <a:cubicBezTo>
                    <a:pt x="55157" y="57150"/>
                    <a:pt x="38100" y="74207"/>
                    <a:pt x="38100" y="95250"/>
                  </a:cubicBezTo>
                  <a:lnTo>
                    <a:pt x="38100" y="161925"/>
                  </a:lnTo>
                  <a:cubicBezTo>
                    <a:pt x="38100" y="167185"/>
                    <a:pt x="42364" y="171450"/>
                    <a:pt x="47625" y="171450"/>
                  </a:cubicBezTo>
                  <a:lnTo>
                    <a:pt x="104775" y="171450"/>
                  </a:lnTo>
                  <a:cubicBezTo>
                    <a:pt x="110035" y="171450"/>
                    <a:pt x="114300" y="167185"/>
                    <a:pt x="114300" y="161925"/>
                  </a:cubicBezTo>
                  <a:close/>
                  <a:moveTo>
                    <a:pt x="228600" y="95250"/>
                  </a:moveTo>
                  <a:cubicBezTo>
                    <a:pt x="228600" y="74207"/>
                    <a:pt x="211542" y="57150"/>
                    <a:pt x="190500" y="57150"/>
                  </a:cubicBezTo>
                  <a:cubicBezTo>
                    <a:pt x="169457" y="57150"/>
                    <a:pt x="152400" y="74207"/>
                    <a:pt x="152400" y="95250"/>
                  </a:cubicBezTo>
                  <a:lnTo>
                    <a:pt x="152400" y="161925"/>
                  </a:lnTo>
                  <a:cubicBezTo>
                    <a:pt x="152400" y="167185"/>
                    <a:pt x="156664" y="171450"/>
                    <a:pt x="161925" y="171450"/>
                  </a:cubicBezTo>
                  <a:lnTo>
                    <a:pt x="219075" y="171450"/>
                  </a:lnTo>
                  <a:cubicBezTo>
                    <a:pt x="224335" y="171450"/>
                    <a:pt x="228600" y="167185"/>
                    <a:pt x="228600" y="161925"/>
                  </a:cubicBezTo>
                  <a:close/>
                  <a:moveTo>
                    <a:pt x="114300" y="285750"/>
                  </a:moveTo>
                  <a:cubicBezTo>
                    <a:pt x="114300" y="264707"/>
                    <a:pt x="97242" y="247650"/>
                    <a:pt x="76200" y="247650"/>
                  </a:cubicBezTo>
                  <a:cubicBezTo>
                    <a:pt x="55157" y="247650"/>
                    <a:pt x="38100" y="264707"/>
                    <a:pt x="38100" y="285750"/>
                  </a:cubicBezTo>
                  <a:lnTo>
                    <a:pt x="38100" y="352425"/>
                  </a:lnTo>
                  <a:cubicBezTo>
                    <a:pt x="38100" y="357685"/>
                    <a:pt x="42364" y="361950"/>
                    <a:pt x="47625" y="361950"/>
                  </a:cubicBezTo>
                  <a:lnTo>
                    <a:pt x="104775" y="361950"/>
                  </a:lnTo>
                  <a:cubicBezTo>
                    <a:pt x="110035" y="361950"/>
                    <a:pt x="114300" y="357685"/>
                    <a:pt x="114300" y="352425"/>
                  </a:cubicBezTo>
                  <a:close/>
                  <a:moveTo>
                    <a:pt x="228600" y="285750"/>
                  </a:moveTo>
                  <a:cubicBezTo>
                    <a:pt x="228600" y="264707"/>
                    <a:pt x="211542" y="247650"/>
                    <a:pt x="190500" y="247650"/>
                  </a:cubicBezTo>
                  <a:cubicBezTo>
                    <a:pt x="169457" y="247650"/>
                    <a:pt x="152400" y="264707"/>
                    <a:pt x="152400" y="285750"/>
                  </a:cubicBezTo>
                  <a:lnTo>
                    <a:pt x="152400" y="352425"/>
                  </a:lnTo>
                  <a:cubicBezTo>
                    <a:pt x="152400" y="357685"/>
                    <a:pt x="156664" y="361950"/>
                    <a:pt x="161925" y="361950"/>
                  </a:cubicBezTo>
                  <a:lnTo>
                    <a:pt x="219075" y="361950"/>
                  </a:lnTo>
                  <a:cubicBezTo>
                    <a:pt x="224335" y="361950"/>
                    <a:pt x="228600" y="357685"/>
                    <a:pt x="228600" y="352425"/>
                  </a:cubicBezTo>
                  <a:close/>
                  <a:moveTo>
                    <a:pt x="304800" y="323850"/>
                  </a:moveTo>
                  <a:lnTo>
                    <a:pt x="304800" y="209550"/>
                  </a:lnTo>
                  <a:cubicBezTo>
                    <a:pt x="304800" y="188507"/>
                    <a:pt x="321857" y="171450"/>
                    <a:pt x="342900" y="171450"/>
                  </a:cubicBezTo>
                  <a:lnTo>
                    <a:pt x="361950" y="171450"/>
                  </a:lnTo>
                  <a:cubicBezTo>
                    <a:pt x="382992" y="171450"/>
                    <a:pt x="400050" y="188507"/>
                    <a:pt x="400050" y="209550"/>
                  </a:cubicBezTo>
                  <a:lnTo>
                    <a:pt x="400050" y="323850"/>
                  </a:lnTo>
                  <a:moveTo>
                    <a:pt x="314325" y="85725"/>
                  </a:moveTo>
                  <a:cubicBezTo>
                    <a:pt x="314325" y="106767"/>
                    <a:pt x="331382" y="123825"/>
                    <a:pt x="352425" y="123825"/>
                  </a:cubicBezTo>
                  <a:cubicBezTo>
                    <a:pt x="373467" y="123825"/>
                    <a:pt x="390525" y="106767"/>
                    <a:pt x="390525" y="85725"/>
                  </a:cubicBezTo>
                  <a:cubicBezTo>
                    <a:pt x="390525" y="64682"/>
                    <a:pt x="373467" y="47625"/>
                    <a:pt x="352425" y="47625"/>
                  </a:cubicBezTo>
                  <a:cubicBezTo>
                    <a:pt x="331382" y="47625"/>
                    <a:pt x="314325" y="64682"/>
                    <a:pt x="314325" y="85725"/>
                  </a:cubicBezTo>
                  <a:close/>
                  <a:moveTo>
                    <a:pt x="438150" y="323850"/>
                  </a:moveTo>
                  <a:lnTo>
                    <a:pt x="266700" y="323850"/>
                  </a:lnTo>
                  <a:lnTo>
                    <a:pt x="266700" y="438150"/>
                  </a:lnTo>
                  <a:lnTo>
                    <a:pt x="419100" y="438150"/>
                  </a:lnTo>
                  <a:cubicBezTo>
                    <a:pt x="429621" y="438150"/>
                    <a:pt x="438150" y="429621"/>
                    <a:pt x="438150" y="419100"/>
                  </a:cubicBezTo>
                  <a:close/>
                  <a:moveTo>
                    <a:pt x="438150" y="361950"/>
                  </a:moveTo>
                  <a:lnTo>
                    <a:pt x="266700" y="361950"/>
                  </a:lnTo>
                  <a:moveTo>
                    <a:pt x="438150" y="400050"/>
                  </a:moveTo>
                  <a:lnTo>
                    <a:pt x="266700" y="400050"/>
                  </a:lnTo>
                  <a:moveTo>
                    <a:pt x="266700" y="0"/>
                  </a:moveTo>
                  <a:lnTo>
                    <a:pt x="266700" y="323850"/>
                  </a:lnTo>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31" name="Rounded Rectangle 22">
              <a:extLst>
                <a:ext uri="{FF2B5EF4-FFF2-40B4-BE49-F238E27FC236}">
                  <a16:creationId xmlns:a16="http://schemas.microsoft.com/office/drawing/2014/main" id="{5DF96DD1-9A7A-EF96-51EB-2FD2B899DBB5}"/>
                </a:ext>
              </a:extLst>
            </p:cNvPr>
            <p:cNvSpPr/>
            <p:nvPr/>
          </p:nvSpPr>
          <p:spPr>
            <a:xfrm>
              <a:off x="6675606" y="2556148"/>
              <a:ext cx="428625" cy="429348"/>
            </a:xfrm>
            <a:custGeom>
              <a:avLst/>
              <a:gdLst/>
              <a:ahLst/>
              <a:cxnLst/>
              <a:rect l="0" t="0" r="0" b="0"/>
              <a:pathLst>
                <a:path w="428625" h="429348">
                  <a:moveTo>
                    <a:pt x="428625" y="381723"/>
                  </a:moveTo>
                  <a:cubicBezTo>
                    <a:pt x="428625" y="408026"/>
                    <a:pt x="407302" y="429348"/>
                    <a:pt x="381000" y="429348"/>
                  </a:cubicBezTo>
                  <a:lnTo>
                    <a:pt x="47625" y="429348"/>
                  </a:lnTo>
                  <a:cubicBezTo>
                    <a:pt x="21322" y="429348"/>
                    <a:pt x="0" y="408026"/>
                    <a:pt x="0" y="381723"/>
                  </a:cubicBezTo>
                  <a:cubicBezTo>
                    <a:pt x="0" y="355421"/>
                    <a:pt x="21322" y="334098"/>
                    <a:pt x="47625" y="334098"/>
                  </a:cubicBezTo>
                  <a:lnTo>
                    <a:pt x="381000" y="334098"/>
                  </a:lnTo>
                  <a:cubicBezTo>
                    <a:pt x="407302" y="334098"/>
                    <a:pt x="428625" y="355421"/>
                    <a:pt x="428625" y="381723"/>
                  </a:cubicBezTo>
                  <a:close/>
                  <a:moveTo>
                    <a:pt x="64960" y="236601"/>
                  </a:moveTo>
                  <a:lnTo>
                    <a:pt x="174574" y="236601"/>
                  </a:lnTo>
                  <a:lnTo>
                    <a:pt x="174574" y="334098"/>
                  </a:lnTo>
                  <a:lnTo>
                    <a:pt x="64960" y="334098"/>
                  </a:lnTo>
                  <a:close/>
                  <a:moveTo>
                    <a:pt x="61912" y="381723"/>
                  </a:moveTo>
                  <a:cubicBezTo>
                    <a:pt x="61912" y="386984"/>
                    <a:pt x="66176" y="391248"/>
                    <a:pt x="71437" y="391248"/>
                  </a:cubicBezTo>
                  <a:cubicBezTo>
                    <a:pt x="76698" y="391248"/>
                    <a:pt x="80962" y="386984"/>
                    <a:pt x="80962" y="381723"/>
                  </a:cubicBezTo>
                  <a:cubicBezTo>
                    <a:pt x="80962" y="376463"/>
                    <a:pt x="76698" y="372198"/>
                    <a:pt x="71437" y="372198"/>
                  </a:cubicBezTo>
                  <a:cubicBezTo>
                    <a:pt x="66176" y="372198"/>
                    <a:pt x="61912" y="376463"/>
                    <a:pt x="61912" y="381723"/>
                  </a:cubicBezTo>
                  <a:moveTo>
                    <a:pt x="157162" y="381723"/>
                  </a:moveTo>
                  <a:cubicBezTo>
                    <a:pt x="157162" y="386984"/>
                    <a:pt x="161426" y="391248"/>
                    <a:pt x="166687" y="391248"/>
                  </a:cubicBezTo>
                  <a:cubicBezTo>
                    <a:pt x="171948" y="391248"/>
                    <a:pt x="176212" y="386984"/>
                    <a:pt x="176212" y="381723"/>
                  </a:cubicBezTo>
                  <a:cubicBezTo>
                    <a:pt x="176212" y="376463"/>
                    <a:pt x="171948" y="372198"/>
                    <a:pt x="166687" y="372198"/>
                  </a:cubicBezTo>
                  <a:cubicBezTo>
                    <a:pt x="161426" y="372198"/>
                    <a:pt x="157162" y="376463"/>
                    <a:pt x="157162" y="381723"/>
                  </a:cubicBezTo>
                  <a:moveTo>
                    <a:pt x="253212" y="381723"/>
                  </a:moveTo>
                  <a:cubicBezTo>
                    <a:pt x="253212" y="386984"/>
                    <a:pt x="257477" y="391248"/>
                    <a:pt x="262737" y="391248"/>
                  </a:cubicBezTo>
                  <a:cubicBezTo>
                    <a:pt x="267998" y="391248"/>
                    <a:pt x="272262" y="386984"/>
                    <a:pt x="272262" y="381723"/>
                  </a:cubicBezTo>
                  <a:cubicBezTo>
                    <a:pt x="272262" y="376463"/>
                    <a:pt x="267998" y="372198"/>
                    <a:pt x="262737" y="372198"/>
                  </a:cubicBezTo>
                  <a:cubicBezTo>
                    <a:pt x="257477" y="372198"/>
                    <a:pt x="253212" y="376463"/>
                    <a:pt x="253212" y="381723"/>
                  </a:cubicBezTo>
                  <a:moveTo>
                    <a:pt x="348462" y="381723"/>
                  </a:moveTo>
                  <a:cubicBezTo>
                    <a:pt x="348462" y="386984"/>
                    <a:pt x="352727" y="391248"/>
                    <a:pt x="357987" y="391248"/>
                  </a:cubicBezTo>
                  <a:cubicBezTo>
                    <a:pt x="363248" y="391248"/>
                    <a:pt x="367512" y="386984"/>
                    <a:pt x="367512" y="381723"/>
                  </a:cubicBezTo>
                  <a:cubicBezTo>
                    <a:pt x="367512" y="376463"/>
                    <a:pt x="363248" y="372198"/>
                    <a:pt x="357987" y="372198"/>
                  </a:cubicBezTo>
                  <a:cubicBezTo>
                    <a:pt x="352727" y="372198"/>
                    <a:pt x="348462" y="376463"/>
                    <a:pt x="348462" y="381723"/>
                  </a:cubicBezTo>
                  <a:moveTo>
                    <a:pt x="119767" y="275520"/>
                  </a:moveTo>
                  <a:lnTo>
                    <a:pt x="119767" y="236601"/>
                  </a:lnTo>
                  <a:moveTo>
                    <a:pt x="262737" y="236601"/>
                  </a:moveTo>
                  <a:lnTo>
                    <a:pt x="372351" y="236601"/>
                  </a:lnTo>
                  <a:lnTo>
                    <a:pt x="372351" y="334098"/>
                  </a:lnTo>
                  <a:lnTo>
                    <a:pt x="262737" y="334098"/>
                  </a:lnTo>
                  <a:close/>
                  <a:moveTo>
                    <a:pt x="317544" y="275520"/>
                  </a:moveTo>
                  <a:lnTo>
                    <a:pt x="317544" y="236601"/>
                  </a:lnTo>
                  <a:moveTo>
                    <a:pt x="409994" y="95040"/>
                  </a:moveTo>
                  <a:lnTo>
                    <a:pt x="314934" y="0"/>
                  </a:lnTo>
                  <a:lnTo>
                    <a:pt x="314934" y="61779"/>
                  </a:lnTo>
                  <a:lnTo>
                    <a:pt x="43319" y="61779"/>
                  </a:lnTo>
                  <a:lnTo>
                    <a:pt x="43319" y="131445"/>
                  </a:lnTo>
                  <a:lnTo>
                    <a:pt x="314934" y="131445"/>
                  </a:lnTo>
                  <a:lnTo>
                    <a:pt x="314934" y="190099"/>
                  </a:lnTo>
                  <a:lnTo>
                    <a:pt x="409994" y="95040"/>
                  </a:lnTo>
                  <a:close/>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32" name="Rounded Rectangle 23">
              <a:extLst>
                <a:ext uri="{FF2B5EF4-FFF2-40B4-BE49-F238E27FC236}">
                  <a16:creationId xmlns:a16="http://schemas.microsoft.com/office/drawing/2014/main" id="{CDBAF2A9-271A-722D-2F09-7095979711EE}"/>
                </a:ext>
              </a:extLst>
            </p:cNvPr>
            <p:cNvSpPr/>
            <p:nvPr/>
          </p:nvSpPr>
          <p:spPr>
            <a:xfrm>
              <a:off x="3240358" y="3125762"/>
              <a:ext cx="441121" cy="434454"/>
            </a:xfrm>
            <a:custGeom>
              <a:avLst/>
              <a:gdLst/>
              <a:ahLst/>
              <a:cxnLst/>
              <a:rect l="0" t="0" r="0" b="0"/>
              <a:pathLst>
                <a:path w="441121" h="434454">
                  <a:moveTo>
                    <a:pt x="70980" y="255308"/>
                  </a:moveTo>
                  <a:lnTo>
                    <a:pt x="2628" y="372408"/>
                  </a:lnTo>
                  <a:cubicBezTo>
                    <a:pt x="0" y="376942"/>
                    <a:pt x="2095" y="379933"/>
                    <a:pt x="7258" y="379056"/>
                  </a:cubicBezTo>
                  <a:lnTo>
                    <a:pt x="71227" y="368217"/>
                  </a:lnTo>
                  <a:lnTo>
                    <a:pt x="93402" y="429177"/>
                  </a:lnTo>
                  <a:cubicBezTo>
                    <a:pt x="95192" y="434092"/>
                    <a:pt x="98850" y="434454"/>
                    <a:pt x="101536" y="429939"/>
                  </a:cubicBezTo>
                  <a:lnTo>
                    <a:pt x="159924" y="331870"/>
                  </a:lnTo>
                  <a:moveTo>
                    <a:pt x="370141" y="255308"/>
                  </a:moveTo>
                  <a:lnTo>
                    <a:pt x="438492" y="372408"/>
                  </a:lnTo>
                  <a:cubicBezTo>
                    <a:pt x="441121" y="376942"/>
                    <a:pt x="439026" y="379933"/>
                    <a:pt x="433863" y="379056"/>
                  </a:cubicBezTo>
                  <a:lnTo>
                    <a:pt x="369893" y="368217"/>
                  </a:lnTo>
                  <a:lnTo>
                    <a:pt x="347719" y="429177"/>
                  </a:lnTo>
                  <a:cubicBezTo>
                    <a:pt x="345928" y="434092"/>
                    <a:pt x="342271" y="434454"/>
                    <a:pt x="339585" y="429939"/>
                  </a:cubicBezTo>
                  <a:lnTo>
                    <a:pt x="281197" y="331870"/>
                  </a:lnTo>
                  <a:moveTo>
                    <a:pt x="49110" y="171450"/>
                  </a:moveTo>
                  <a:cubicBezTo>
                    <a:pt x="49110" y="266139"/>
                    <a:pt x="125871" y="342900"/>
                    <a:pt x="220560" y="342900"/>
                  </a:cubicBezTo>
                  <a:cubicBezTo>
                    <a:pt x="315250" y="342900"/>
                    <a:pt x="392010" y="266139"/>
                    <a:pt x="392010" y="171450"/>
                  </a:cubicBezTo>
                  <a:cubicBezTo>
                    <a:pt x="392010" y="76760"/>
                    <a:pt x="315250" y="0"/>
                    <a:pt x="220560" y="0"/>
                  </a:cubicBezTo>
                  <a:cubicBezTo>
                    <a:pt x="125871" y="0"/>
                    <a:pt x="49110" y="76760"/>
                    <a:pt x="49110" y="171450"/>
                  </a:cubicBezTo>
                  <a:close/>
                  <a:moveTo>
                    <a:pt x="295617" y="124396"/>
                  </a:moveTo>
                  <a:lnTo>
                    <a:pt x="205701" y="214312"/>
                  </a:lnTo>
                  <a:cubicBezTo>
                    <a:pt x="200121" y="219896"/>
                    <a:pt x="191070" y="219896"/>
                    <a:pt x="185489" y="214312"/>
                  </a:cubicBezTo>
                  <a:lnTo>
                    <a:pt x="152723" y="181546"/>
                  </a:lnTo>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
          <p:nvSpPr>
            <p:cNvPr id="33" name="Rounded Rectangle 24">
              <a:extLst>
                <a:ext uri="{FF2B5EF4-FFF2-40B4-BE49-F238E27FC236}">
                  <a16:creationId xmlns:a16="http://schemas.microsoft.com/office/drawing/2014/main" id="{3478316E-59AB-CAEE-1164-A01E48CCECEC}"/>
                </a:ext>
              </a:extLst>
            </p:cNvPr>
            <p:cNvSpPr/>
            <p:nvPr/>
          </p:nvSpPr>
          <p:spPr>
            <a:xfrm>
              <a:off x="5534468" y="3694881"/>
              <a:ext cx="424924" cy="437883"/>
            </a:xfrm>
            <a:custGeom>
              <a:avLst/>
              <a:gdLst/>
              <a:ahLst/>
              <a:cxnLst/>
              <a:rect l="0" t="0" r="0" b="0"/>
              <a:pathLst>
                <a:path w="424924" h="437883">
                  <a:moveTo>
                    <a:pt x="248836" y="214712"/>
                  </a:moveTo>
                  <a:cubicBezTo>
                    <a:pt x="253575" y="219308"/>
                    <a:pt x="260454" y="220930"/>
                    <a:pt x="266747" y="218937"/>
                  </a:cubicBezTo>
                  <a:cubicBezTo>
                    <a:pt x="273040" y="216943"/>
                    <a:pt x="277731" y="211656"/>
                    <a:pt x="278960" y="205170"/>
                  </a:cubicBezTo>
                  <a:cubicBezTo>
                    <a:pt x="280188" y="198684"/>
                    <a:pt x="277757" y="192047"/>
                    <a:pt x="272629" y="187890"/>
                  </a:cubicBezTo>
                  <a:lnTo>
                    <a:pt x="212450" y="121424"/>
                  </a:lnTo>
                  <a:lnTo>
                    <a:pt x="152385" y="188099"/>
                  </a:lnTo>
                  <a:cubicBezTo>
                    <a:pt x="145019" y="194743"/>
                    <a:pt x="144434" y="206101"/>
                    <a:pt x="151079" y="213466"/>
                  </a:cubicBezTo>
                  <a:cubicBezTo>
                    <a:pt x="157723" y="220832"/>
                    <a:pt x="169081" y="221415"/>
                    <a:pt x="176446" y="214769"/>
                  </a:cubicBezTo>
                  <a:lnTo>
                    <a:pt x="125773" y="275805"/>
                  </a:lnTo>
                  <a:cubicBezTo>
                    <a:pt x="118853" y="282907"/>
                    <a:pt x="119002" y="294273"/>
                    <a:pt x="126104" y="301191"/>
                  </a:cubicBezTo>
                  <a:cubicBezTo>
                    <a:pt x="133207" y="308110"/>
                    <a:pt x="144573" y="307960"/>
                    <a:pt x="151490" y="300856"/>
                  </a:cubicBezTo>
                  <a:lnTo>
                    <a:pt x="112990" y="350043"/>
                  </a:lnTo>
                  <a:cubicBezTo>
                    <a:pt x="107851" y="355169"/>
                    <a:pt x="106305" y="362886"/>
                    <a:pt x="109074" y="369595"/>
                  </a:cubicBezTo>
                  <a:cubicBezTo>
                    <a:pt x="111843" y="376305"/>
                    <a:pt x="118381" y="380686"/>
                    <a:pt x="125639" y="380695"/>
                  </a:cubicBezTo>
                  <a:lnTo>
                    <a:pt x="299299" y="380695"/>
                  </a:lnTo>
                  <a:cubicBezTo>
                    <a:pt x="306561" y="380664"/>
                    <a:pt x="313092" y="376268"/>
                    <a:pt x="315854" y="369552"/>
                  </a:cubicBezTo>
                  <a:cubicBezTo>
                    <a:pt x="318616" y="362836"/>
                    <a:pt x="317068" y="355117"/>
                    <a:pt x="311929" y="349986"/>
                  </a:cubicBezTo>
                  <a:lnTo>
                    <a:pt x="272762" y="301142"/>
                  </a:lnTo>
                  <a:cubicBezTo>
                    <a:pt x="279806" y="308117"/>
                    <a:pt x="291171" y="308062"/>
                    <a:pt x="298147" y="301018"/>
                  </a:cubicBezTo>
                  <a:cubicBezTo>
                    <a:pt x="305122" y="293974"/>
                    <a:pt x="305067" y="282609"/>
                    <a:pt x="298023" y="275634"/>
                  </a:cubicBezTo>
                  <a:close/>
                  <a:moveTo>
                    <a:pt x="241025" y="380733"/>
                  </a:moveTo>
                  <a:lnTo>
                    <a:pt x="241025" y="437883"/>
                  </a:lnTo>
                  <a:moveTo>
                    <a:pt x="183875" y="380733"/>
                  </a:moveTo>
                  <a:lnTo>
                    <a:pt x="183875" y="437883"/>
                  </a:lnTo>
                  <a:moveTo>
                    <a:pt x="94112" y="61607"/>
                  </a:moveTo>
                  <a:cubicBezTo>
                    <a:pt x="97273" y="64464"/>
                    <a:pt x="101725" y="65404"/>
                    <a:pt x="105771" y="64069"/>
                  </a:cubicBezTo>
                  <a:cubicBezTo>
                    <a:pt x="109817" y="62733"/>
                    <a:pt x="112835" y="59328"/>
                    <a:pt x="113674" y="55150"/>
                  </a:cubicBezTo>
                  <a:cubicBezTo>
                    <a:pt x="114513" y="50973"/>
                    <a:pt x="113045" y="46666"/>
                    <a:pt x="109828" y="43872"/>
                  </a:cubicBezTo>
                  <a:lnTo>
                    <a:pt x="69575" y="0"/>
                  </a:lnTo>
                  <a:lnTo>
                    <a:pt x="28980" y="43814"/>
                  </a:lnTo>
                  <a:cubicBezTo>
                    <a:pt x="25672" y="46605"/>
                    <a:pt x="24149" y="50977"/>
                    <a:pt x="25007" y="55219"/>
                  </a:cubicBezTo>
                  <a:cubicBezTo>
                    <a:pt x="25864" y="59460"/>
                    <a:pt x="28966" y="62897"/>
                    <a:pt x="33098" y="64184"/>
                  </a:cubicBezTo>
                  <a:cubicBezTo>
                    <a:pt x="37229" y="65471"/>
                    <a:pt x="41734" y="64402"/>
                    <a:pt x="44848" y="61398"/>
                  </a:cubicBezTo>
                  <a:lnTo>
                    <a:pt x="12863" y="101936"/>
                  </a:lnTo>
                  <a:cubicBezTo>
                    <a:pt x="9721" y="104924"/>
                    <a:pt x="8462" y="109391"/>
                    <a:pt x="9582" y="113580"/>
                  </a:cubicBezTo>
                  <a:cubicBezTo>
                    <a:pt x="10701" y="117769"/>
                    <a:pt x="14019" y="121013"/>
                    <a:pt x="18233" y="122036"/>
                  </a:cubicBezTo>
                  <a:cubicBezTo>
                    <a:pt x="22446" y="123060"/>
                    <a:pt x="26883" y="121700"/>
                    <a:pt x="29799" y="118490"/>
                  </a:cubicBezTo>
                  <a:lnTo>
                    <a:pt x="4405" y="150875"/>
                  </a:lnTo>
                  <a:cubicBezTo>
                    <a:pt x="1016" y="154262"/>
                    <a:pt x="0" y="159356"/>
                    <a:pt x="1830" y="163784"/>
                  </a:cubicBezTo>
                  <a:cubicBezTo>
                    <a:pt x="3660" y="168212"/>
                    <a:pt x="7977" y="171102"/>
                    <a:pt x="12768" y="171107"/>
                  </a:cubicBezTo>
                  <a:lnTo>
                    <a:pt x="126401" y="171107"/>
                  </a:lnTo>
                  <a:cubicBezTo>
                    <a:pt x="131169" y="171071"/>
                    <a:pt x="135451" y="168182"/>
                    <a:pt x="137268" y="163774"/>
                  </a:cubicBezTo>
                  <a:cubicBezTo>
                    <a:pt x="139085" y="159366"/>
                    <a:pt x="138084" y="154299"/>
                    <a:pt x="134726" y="150914"/>
                  </a:cubicBezTo>
                  <a:lnTo>
                    <a:pt x="109961" y="118681"/>
                  </a:lnTo>
                  <a:cubicBezTo>
                    <a:pt x="114633" y="123149"/>
                    <a:pt x="122025" y="123048"/>
                    <a:pt x="126572" y="118454"/>
                  </a:cubicBezTo>
                  <a:cubicBezTo>
                    <a:pt x="131120" y="113859"/>
                    <a:pt x="131146" y="106467"/>
                    <a:pt x="126630" y="101841"/>
                  </a:cubicBezTo>
                  <a:close/>
                  <a:moveTo>
                    <a:pt x="69575" y="171183"/>
                  </a:moveTo>
                  <a:lnTo>
                    <a:pt x="69575" y="200025"/>
                  </a:lnTo>
                  <a:moveTo>
                    <a:pt x="379862" y="61607"/>
                  </a:moveTo>
                  <a:cubicBezTo>
                    <a:pt x="383023" y="64464"/>
                    <a:pt x="387474" y="65404"/>
                    <a:pt x="391521" y="64069"/>
                  </a:cubicBezTo>
                  <a:cubicBezTo>
                    <a:pt x="395567" y="62733"/>
                    <a:pt x="398585" y="59328"/>
                    <a:pt x="399424" y="55150"/>
                  </a:cubicBezTo>
                  <a:cubicBezTo>
                    <a:pt x="400263" y="50973"/>
                    <a:pt x="398795" y="46666"/>
                    <a:pt x="395578" y="43872"/>
                  </a:cubicBezTo>
                  <a:lnTo>
                    <a:pt x="355325" y="0"/>
                  </a:lnTo>
                  <a:lnTo>
                    <a:pt x="314730" y="43814"/>
                  </a:lnTo>
                  <a:cubicBezTo>
                    <a:pt x="311422" y="46605"/>
                    <a:pt x="309899" y="50977"/>
                    <a:pt x="310757" y="55219"/>
                  </a:cubicBezTo>
                  <a:cubicBezTo>
                    <a:pt x="311614" y="59460"/>
                    <a:pt x="314716" y="62897"/>
                    <a:pt x="318848" y="64184"/>
                  </a:cubicBezTo>
                  <a:cubicBezTo>
                    <a:pt x="322979" y="65471"/>
                    <a:pt x="327484" y="64402"/>
                    <a:pt x="330598" y="61398"/>
                  </a:cubicBezTo>
                  <a:lnTo>
                    <a:pt x="298613" y="101936"/>
                  </a:lnTo>
                  <a:cubicBezTo>
                    <a:pt x="295471" y="104924"/>
                    <a:pt x="294212" y="109391"/>
                    <a:pt x="295332" y="113580"/>
                  </a:cubicBezTo>
                  <a:cubicBezTo>
                    <a:pt x="296451" y="117769"/>
                    <a:pt x="299769" y="121013"/>
                    <a:pt x="303983" y="122036"/>
                  </a:cubicBezTo>
                  <a:cubicBezTo>
                    <a:pt x="308196" y="123060"/>
                    <a:pt x="312633" y="121700"/>
                    <a:pt x="315549" y="118490"/>
                  </a:cubicBezTo>
                  <a:lnTo>
                    <a:pt x="290155" y="150875"/>
                  </a:lnTo>
                  <a:cubicBezTo>
                    <a:pt x="286766" y="154262"/>
                    <a:pt x="285750" y="159356"/>
                    <a:pt x="287580" y="163784"/>
                  </a:cubicBezTo>
                  <a:cubicBezTo>
                    <a:pt x="289410" y="168212"/>
                    <a:pt x="293727" y="171102"/>
                    <a:pt x="298518" y="171107"/>
                  </a:cubicBezTo>
                  <a:lnTo>
                    <a:pt x="412151" y="171107"/>
                  </a:lnTo>
                  <a:cubicBezTo>
                    <a:pt x="416952" y="171102"/>
                    <a:pt x="421276" y="168200"/>
                    <a:pt x="423100" y="163759"/>
                  </a:cubicBezTo>
                  <a:cubicBezTo>
                    <a:pt x="424924" y="159318"/>
                    <a:pt x="423888" y="154215"/>
                    <a:pt x="420476" y="150837"/>
                  </a:cubicBezTo>
                  <a:lnTo>
                    <a:pt x="395711" y="118605"/>
                  </a:lnTo>
                  <a:cubicBezTo>
                    <a:pt x="400383" y="123073"/>
                    <a:pt x="407774" y="122972"/>
                    <a:pt x="412322" y="118377"/>
                  </a:cubicBezTo>
                  <a:cubicBezTo>
                    <a:pt x="416870" y="113783"/>
                    <a:pt x="416896" y="106391"/>
                    <a:pt x="412380" y="101765"/>
                  </a:cubicBezTo>
                  <a:close/>
                  <a:moveTo>
                    <a:pt x="355325" y="171183"/>
                  </a:moveTo>
                  <a:lnTo>
                    <a:pt x="355325" y="200025"/>
                  </a:lnTo>
                </a:path>
              </a:pathLst>
            </a:custGeom>
            <a:noFill/>
            <a:ln w="7143">
              <a:solidFill>
                <a:srgbClr val="484848"/>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1410441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BEABBCBE-9475-065E-CD11-C9F74967386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45270" y="989927"/>
            <a:ext cx="7216065" cy="3577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629A4C-62F0-1BE8-E125-B806804B4288}"/>
              </a:ext>
            </a:extLst>
          </p:cNvPr>
          <p:cNvSpPr txBox="1"/>
          <p:nvPr/>
        </p:nvSpPr>
        <p:spPr>
          <a:xfrm>
            <a:off x="240224" y="3313698"/>
            <a:ext cx="626906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200" b="1" i="0" u="none" strike="noStrike" kern="1200" cap="none" spc="0" normalizeH="0" baseline="0" noProof="0">
                <a:ln>
                  <a:noFill/>
                </a:ln>
                <a:solidFill>
                  <a:srgbClr val="202020"/>
                </a:solidFill>
                <a:effectLst/>
                <a:uLnTx/>
                <a:uFillTx/>
                <a:latin typeface="Calibri" panose="020F0502020204030204"/>
                <a:ea typeface="+mn-ea"/>
                <a:cs typeface="+mn-cs"/>
              </a:rPr>
              <a:t> </a:t>
            </a:r>
            <a:r>
              <a:rPr kumimoji="0" lang="en-GB"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Phased implementation over 10 years</a:t>
            </a:r>
            <a:endPar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Effort estimation:</a:t>
            </a:r>
            <a:r>
              <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T-shirt size scale (S, M, L, XL, XXL)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Financial estimation:</a:t>
            </a:r>
            <a:r>
              <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 up to 100K, €€ = 100K–1000K, €€€ = 1M+)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en-GB"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Stakeholders involved:</a:t>
            </a:r>
            <a:r>
              <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Port authorities, terminal operators, policymakers, tech providers</a:t>
            </a:r>
            <a:r>
              <a:rPr kumimoji="0" lang="sr-Latn-RS"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etc.</a:t>
            </a:r>
            <a:endParaRPr kumimoji="0" lang="en-GB"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 name="Title 2">
            <a:extLst>
              <a:ext uri="{FF2B5EF4-FFF2-40B4-BE49-F238E27FC236}">
                <a16:creationId xmlns:a16="http://schemas.microsoft.com/office/drawing/2014/main" id="{CC0E7948-EE4B-631B-086D-4F14BA71BF0D}"/>
              </a:ext>
            </a:extLst>
          </p:cNvPr>
          <p:cNvSpPr>
            <a:spLocks noGrp="1"/>
          </p:cNvSpPr>
          <p:nvPr>
            <p:ph type="title"/>
          </p:nvPr>
        </p:nvSpPr>
        <p:spPr>
          <a:xfrm>
            <a:off x="132423" y="697115"/>
            <a:ext cx="8948067" cy="426826"/>
          </a:xfrm>
          <a:prstGeom prst="rect">
            <a:avLst/>
          </a:prstGeom>
        </p:spPr>
        <p:txBody>
          <a:bodyPr lIns="91440" tIns="45720" rIns="91440" bIns="45720" anchor="t"/>
          <a:lstStyle/>
          <a:p>
            <a:r>
              <a:rPr lang="sr-Latn-RS">
                <a:latin typeface="Arial"/>
                <a:cs typeface="Arial"/>
              </a:rPr>
              <a:t>Framework for vision achievement – </a:t>
            </a:r>
            <a:r>
              <a:rPr lang="sr-Latn-RS">
                <a:solidFill>
                  <a:schemeClr val="accent5"/>
                </a:solidFill>
                <a:latin typeface="Arial"/>
                <a:cs typeface="Arial"/>
              </a:rPr>
              <a:t>Strategy→Roadmap→</a:t>
            </a:r>
            <a:r>
              <a:rPr lang="sr-Latn-RS">
                <a:solidFill>
                  <a:schemeClr val="accent1"/>
                </a:solidFill>
                <a:latin typeface="Arial"/>
                <a:cs typeface="Arial"/>
              </a:rPr>
              <a:t>Action plan </a:t>
            </a:r>
            <a:endParaRPr lang="en-GB">
              <a:solidFill>
                <a:schemeClr val="accent1"/>
              </a:solidFill>
            </a:endParaRPr>
          </a:p>
        </p:txBody>
      </p:sp>
    </p:spTree>
    <p:extLst>
      <p:ext uri="{BB962C8B-B14F-4D97-AF65-F5344CB8AC3E}">
        <p14:creationId xmlns:p14="http://schemas.microsoft.com/office/powerpoint/2010/main" val="20871731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E3146-F74A-4F68-366C-9E411E825D6F}"/>
              </a:ext>
            </a:extLst>
          </p:cNvPr>
          <p:cNvSpPr>
            <a:spLocks noGrp="1"/>
          </p:cNvSpPr>
          <p:nvPr>
            <p:ph type="title"/>
          </p:nvPr>
        </p:nvSpPr>
        <p:spPr>
          <a:xfrm>
            <a:off x="274767" y="704074"/>
            <a:ext cx="7886700" cy="504056"/>
          </a:xfrm>
        </p:spPr>
        <p:txBody>
          <a:bodyPr/>
          <a:lstStyle/>
          <a:p>
            <a:r>
              <a:rPr lang="sr-Latn-RS"/>
              <a:t>Digital Maturity Self-assessment Tool (DMAT)</a:t>
            </a:r>
            <a:endParaRPr lang="en-GB"/>
          </a:p>
        </p:txBody>
      </p:sp>
      <p:grpSp>
        <p:nvGrpSpPr>
          <p:cNvPr id="32" name="Group 31">
            <a:extLst>
              <a:ext uri="{FF2B5EF4-FFF2-40B4-BE49-F238E27FC236}">
                <a16:creationId xmlns:a16="http://schemas.microsoft.com/office/drawing/2014/main" id="{3D0926C5-5DD9-00BE-9646-58F5D54A31CD}"/>
              </a:ext>
            </a:extLst>
          </p:cNvPr>
          <p:cNvGrpSpPr/>
          <p:nvPr/>
        </p:nvGrpSpPr>
        <p:grpSpPr>
          <a:xfrm>
            <a:off x="2178356" y="1414488"/>
            <a:ext cx="580912" cy="580912"/>
            <a:chOff x="1839557" y="1323190"/>
            <a:chExt cx="580912" cy="580912"/>
          </a:xfrm>
        </p:grpSpPr>
        <p:sp>
          <p:nvSpPr>
            <p:cNvPr id="33" name="Rounded Rectangle 1">
              <a:extLst>
                <a:ext uri="{FF2B5EF4-FFF2-40B4-BE49-F238E27FC236}">
                  <a16:creationId xmlns:a16="http://schemas.microsoft.com/office/drawing/2014/main" id="{96C0A5B9-15E3-1AA6-7C2E-49F68487FCAA}"/>
                </a:ext>
              </a:extLst>
            </p:cNvPr>
            <p:cNvSpPr/>
            <p:nvPr/>
          </p:nvSpPr>
          <p:spPr>
            <a:xfrm>
              <a:off x="1839557" y="1323190"/>
              <a:ext cx="580912" cy="580912"/>
            </a:xfrm>
            <a:custGeom>
              <a:avLst/>
              <a:gdLst/>
              <a:ahLst/>
              <a:cxnLst/>
              <a:rect l="0" t="0" r="0" b="0"/>
              <a:pathLst>
                <a:path w="580912" h="580912">
                  <a:moveTo>
                    <a:pt x="0" y="290456"/>
                  </a:moveTo>
                  <a:cubicBezTo>
                    <a:pt x="0" y="130041"/>
                    <a:pt x="130041" y="0"/>
                    <a:pt x="290456" y="0"/>
                  </a:cubicBezTo>
                  <a:cubicBezTo>
                    <a:pt x="450871" y="0"/>
                    <a:pt x="580912" y="130041"/>
                    <a:pt x="580912" y="290456"/>
                  </a:cubicBezTo>
                  <a:cubicBezTo>
                    <a:pt x="580912" y="450871"/>
                    <a:pt x="450871" y="580912"/>
                    <a:pt x="290456" y="580912"/>
                  </a:cubicBezTo>
                  <a:cubicBezTo>
                    <a:pt x="130041" y="580912"/>
                    <a:pt x="0" y="450871"/>
                    <a:pt x="0" y="290456"/>
                  </a:cubicBez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4" name="Rounded Rectangle 2">
              <a:extLst>
                <a:ext uri="{FF2B5EF4-FFF2-40B4-BE49-F238E27FC236}">
                  <a16:creationId xmlns:a16="http://schemas.microsoft.com/office/drawing/2014/main" id="{4F42EC71-6275-4D08-07E4-EFDF9A3BD698}"/>
                </a:ext>
              </a:extLst>
            </p:cNvPr>
            <p:cNvSpPr/>
            <p:nvPr/>
          </p:nvSpPr>
          <p:spPr>
            <a:xfrm>
              <a:off x="1839557" y="1323190"/>
              <a:ext cx="580912" cy="580912"/>
            </a:xfrm>
            <a:custGeom>
              <a:avLst/>
              <a:gdLst/>
              <a:ahLst/>
              <a:cxnLst/>
              <a:rect l="0" t="0" r="0" b="0"/>
              <a:pathLst>
                <a:path w="580912" h="580912">
                  <a:moveTo>
                    <a:pt x="0" y="290456"/>
                  </a:moveTo>
                  <a:cubicBezTo>
                    <a:pt x="0" y="130041"/>
                    <a:pt x="130041" y="0"/>
                    <a:pt x="290456" y="0"/>
                  </a:cubicBezTo>
                  <a:cubicBezTo>
                    <a:pt x="450871" y="0"/>
                    <a:pt x="580912" y="130041"/>
                    <a:pt x="580912" y="290456"/>
                  </a:cubicBezTo>
                  <a:cubicBezTo>
                    <a:pt x="580912" y="450871"/>
                    <a:pt x="450871" y="580912"/>
                    <a:pt x="290456" y="580912"/>
                  </a:cubicBezTo>
                  <a:cubicBezTo>
                    <a:pt x="130041" y="580912"/>
                    <a:pt x="0" y="450871"/>
                    <a:pt x="0" y="290456"/>
                  </a:cubicBez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
        <p:nvSpPr>
          <p:cNvPr id="35" name="Rounded Rectangle 4">
            <a:extLst>
              <a:ext uri="{FF2B5EF4-FFF2-40B4-BE49-F238E27FC236}">
                <a16:creationId xmlns:a16="http://schemas.microsoft.com/office/drawing/2014/main" id="{927CE2B1-2D0C-89B0-1966-0A15848FD821}"/>
              </a:ext>
            </a:extLst>
          </p:cNvPr>
          <p:cNvSpPr/>
          <p:nvPr/>
        </p:nvSpPr>
        <p:spPr>
          <a:xfrm>
            <a:off x="2856088" y="1652503"/>
            <a:ext cx="484094" cy="778582"/>
          </a:xfrm>
          <a:custGeom>
            <a:avLst/>
            <a:gdLst/>
            <a:ahLst/>
            <a:cxnLst/>
            <a:rect l="0" t="0" r="0" b="0"/>
            <a:pathLst>
              <a:path w="484094" h="778582">
                <a:moveTo>
                  <a:pt x="0" y="52441"/>
                </a:moveTo>
                <a:lnTo>
                  <a:pt x="387275" y="52441"/>
                </a:lnTo>
                <a:cubicBezTo>
                  <a:pt x="440746" y="52441"/>
                  <a:pt x="484094" y="95788"/>
                  <a:pt x="484094" y="149259"/>
                </a:cubicBezTo>
                <a:moveTo>
                  <a:pt x="52082" y="0"/>
                </a:moveTo>
                <a:lnTo>
                  <a:pt x="0" y="52801"/>
                </a:lnTo>
                <a:lnTo>
                  <a:pt x="52801" y="104884"/>
                </a:lnTo>
                <a:moveTo>
                  <a:pt x="484094" y="149259"/>
                </a:moveTo>
                <a:lnTo>
                  <a:pt x="484094" y="778582"/>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6" name="Rounded Rectangle 5">
            <a:extLst>
              <a:ext uri="{FF2B5EF4-FFF2-40B4-BE49-F238E27FC236}">
                <a16:creationId xmlns:a16="http://schemas.microsoft.com/office/drawing/2014/main" id="{82AB17E5-FF2E-1278-0D78-3108E92FBB78}"/>
              </a:ext>
            </a:extLst>
          </p:cNvPr>
          <p:cNvSpPr/>
          <p:nvPr/>
        </p:nvSpPr>
        <p:spPr>
          <a:xfrm>
            <a:off x="3867159" y="1868859"/>
            <a:ext cx="1172880" cy="1022295"/>
          </a:xfrm>
          <a:custGeom>
            <a:avLst/>
            <a:gdLst/>
            <a:ahLst/>
            <a:cxnLst/>
            <a:rect l="0" t="0" r="0" b="0"/>
            <a:pathLst>
              <a:path w="1172880" h="1022295">
                <a:moveTo>
                  <a:pt x="1092801" y="882450"/>
                </a:moveTo>
                <a:cubicBezTo>
                  <a:pt x="1088597" y="889624"/>
                  <a:pt x="1084246" y="896702"/>
                  <a:pt x="1079750" y="903677"/>
                </a:cubicBezTo>
                <a:cubicBezTo>
                  <a:pt x="1079371" y="902821"/>
                  <a:pt x="1078988" y="901958"/>
                  <a:pt x="1078601" y="901087"/>
                </a:cubicBezTo>
                <a:cubicBezTo>
                  <a:pt x="1069555" y="880734"/>
                  <a:pt x="1056430" y="857023"/>
                  <a:pt x="1037558" y="843419"/>
                </a:cubicBezTo>
                <a:lnTo>
                  <a:pt x="1026618" y="804553"/>
                </a:lnTo>
                <a:cubicBezTo>
                  <a:pt x="1030731" y="798734"/>
                  <a:pt x="1034551" y="792275"/>
                  <a:pt x="1038864" y="784984"/>
                </a:cubicBezTo>
                <a:cubicBezTo>
                  <a:pt x="1043253" y="777564"/>
                  <a:pt x="1048153" y="769280"/>
                  <a:pt x="1054394" y="759925"/>
                </a:cubicBezTo>
                <a:cubicBezTo>
                  <a:pt x="1078755" y="723409"/>
                  <a:pt x="1092046" y="694034"/>
                  <a:pt x="1094736" y="683277"/>
                </a:cubicBezTo>
                <a:cubicBezTo>
                  <a:pt x="1097425" y="672519"/>
                  <a:pt x="1094736" y="642935"/>
                  <a:pt x="1054394" y="618731"/>
                </a:cubicBezTo>
                <a:cubicBezTo>
                  <a:pt x="1022003" y="599296"/>
                  <a:pt x="985817" y="606628"/>
                  <a:pt x="973714" y="618731"/>
                </a:cubicBezTo>
                <a:lnTo>
                  <a:pt x="961612" y="578390"/>
                </a:lnTo>
                <a:cubicBezTo>
                  <a:pt x="972370" y="563598"/>
                  <a:pt x="1004371" y="526753"/>
                  <a:pt x="1030190" y="497707"/>
                </a:cubicBezTo>
                <a:cubicBezTo>
                  <a:pt x="1056008" y="468662"/>
                  <a:pt x="1057084" y="439885"/>
                  <a:pt x="1054394" y="429127"/>
                </a:cubicBezTo>
                <a:cubicBezTo>
                  <a:pt x="1053049" y="417020"/>
                  <a:pt x="1043099" y="388771"/>
                  <a:pt x="1014053" y="372635"/>
                </a:cubicBezTo>
                <a:cubicBezTo>
                  <a:pt x="985008" y="356499"/>
                  <a:pt x="953545" y="364552"/>
                  <a:pt x="933371" y="384737"/>
                </a:cubicBezTo>
                <a:lnTo>
                  <a:pt x="913926" y="404182"/>
                </a:lnTo>
                <a:lnTo>
                  <a:pt x="819029" y="67037"/>
                </a:lnTo>
                <a:cubicBezTo>
                  <a:pt x="816577" y="58322"/>
                  <a:pt x="812782" y="50345"/>
                  <a:pt x="807933" y="43269"/>
                </a:cubicBezTo>
                <a:cubicBezTo>
                  <a:pt x="1022014" y="130657"/>
                  <a:pt x="1172880" y="340930"/>
                  <a:pt x="1172880" y="586440"/>
                </a:cubicBezTo>
                <a:cubicBezTo>
                  <a:pt x="1172880" y="677490"/>
                  <a:pt x="1152130" y="763694"/>
                  <a:pt x="1115101" y="840581"/>
                </a:cubicBezTo>
                <a:cubicBezTo>
                  <a:pt x="1101070" y="849609"/>
                  <a:pt x="1094721" y="865068"/>
                  <a:pt x="1092801" y="882450"/>
                </a:cubicBezTo>
                <a:close/>
                <a:moveTo>
                  <a:pt x="194078" y="1022295"/>
                </a:moveTo>
                <a:cubicBezTo>
                  <a:pt x="74916" y="914955"/>
                  <a:pt x="0" y="759446"/>
                  <a:pt x="0" y="586440"/>
                </a:cubicBezTo>
                <a:cubicBezTo>
                  <a:pt x="0" y="447899"/>
                  <a:pt x="48040" y="320578"/>
                  <a:pt x="128372" y="220228"/>
                </a:cubicBezTo>
                <a:cubicBezTo>
                  <a:pt x="125167" y="233299"/>
                  <a:pt x="125194" y="247352"/>
                  <a:pt x="129100" y="261230"/>
                </a:cubicBezTo>
                <a:lnTo>
                  <a:pt x="262258" y="734312"/>
                </a:lnTo>
                <a:cubicBezTo>
                  <a:pt x="243772" y="719715"/>
                  <a:pt x="225866" y="710484"/>
                  <a:pt x="215301" y="707465"/>
                </a:cubicBezTo>
                <a:cubicBezTo>
                  <a:pt x="192710" y="701011"/>
                  <a:pt x="184372" y="718223"/>
                  <a:pt x="183028" y="727636"/>
                </a:cubicBezTo>
                <a:close/>
                <a:moveTo>
                  <a:pt x="586440" y="0"/>
                </a:moveTo>
                <a:cubicBezTo>
                  <a:pt x="629446" y="0"/>
                  <a:pt x="671372" y="4629"/>
                  <a:pt x="711745" y="13416"/>
                </a:cubicBezTo>
                <a:lnTo>
                  <a:pt x="184905" y="161706"/>
                </a:lnTo>
                <a:cubicBezTo>
                  <a:pt x="183485" y="162106"/>
                  <a:pt x="182085" y="162541"/>
                  <a:pt x="180705" y="163010"/>
                </a:cubicBezTo>
                <a:cubicBezTo>
                  <a:pt x="286049" y="62042"/>
                  <a:pt x="428999" y="0"/>
                  <a:pt x="586440" y="0"/>
                </a:cubicBezTo>
                <a:close/>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7" name="Rounded Rectangle 6">
            <a:extLst>
              <a:ext uri="{FF2B5EF4-FFF2-40B4-BE49-F238E27FC236}">
                <a16:creationId xmlns:a16="http://schemas.microsoft.com/office/drawing/2014/main" id="{966BD3B5-20C0-A9A0-FFDA-E9954C13598F}"/>
              </a:ext>
            </a:extLst>
          </p:cNvPr>
          <p:cNvSpPr/>
          <p:nvPr/>
        </p:nvSpPr>
        <p:spPr>
          <a:xfrm>
            <a:off x="3340182" y="1809832"/>
            <a:ext cx="2323651" cy="1153235"/>
          </a:xfrm>
          <a:custGeom>
            <a:avLst/>
            <a:gdLst/>
            <a:ahLst/>
            <a:cxnLst/>
            <a:rect l="0" t="0" r="0" b="0"/>
            <a:pathLst>
              <a:path w="2323651" h="1153235">
                <a:moveTo>
                  <a:pt x="722702" y="1153235"/>
                </a:moveTo>
                <a:cubicBezTo>
                  <a:pt x="567945" y="1036131"/>
                  <a:pt x="467957" y="850454"/>
                  <a:pt x="467957" y="641424"/>
                </a:cubicBezTo>
                <a:cubicBezTo>
                  <a:pt x="467957" y="287175"/>
                  <a:pt x="755133" y="0"/>
                  <a:pt x="1109382" y="0"/>
                </a:cubicBezTo>
                <a:cubicBezTo>
                  <a:pt x="1463631" y="0"/>
                  <a:pt x="1750807" y="287175"/>
                  <a:pt x="1750807" y="641424"/>
                </a:cubicBezTo>
                <a:cubicBezTo>
                  <a:pt x="1750807" y="730051"/>
                  <a:pt x="1732832" y="814478"/>
                  <a:pt x="1700330" y="891262"/>
                </a:cubicBezTo>
                <a:moveTo>
                  <a:pt x="0" y="645458"/>
                </a:moveTo>
                <a:lnTo>
                  <a:pt x="467957" y="645458"/>
                </a:lnTo>
                <a:moveTo>
                  <a:pt x="1750807" y="645458"/>
                </a:moveTo>
                <a:lnTo>
                  <a:pt x="2323651" y="645458"/>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nvGrpSpPr>
          <p:cNvPr id="38" name="Group 37">
            <a:extLst>
              <a:ext uri="{FF2B5EF4-FFF2-40B4-BE49-F238E27FC236}">
                <a16:creationId xmlns:a16="http://schemas.microsoft.com/office/drawing/2014/main" id="{64B96D2E-3CEE-9D50-EDD5-BE4B1D976C38}"/>
              </a:ext>
            </a:extLst>
          </p:cNvPr>
          <p:cNvGrpSpPr/>
          <p:nvPr/>
        </p:nvGrpSpPr>
        <p:grpSpPr>
          <a:xfrm>
            <a:off x="3984182" y="1868022"/>
            <a:ext cx="920530" cy="1497240"/>
            <a:chOff x="3645383" y="1776724"/>
            <a:chExt cx="920530" cy="1497240"/>
          </a:xfrm>
        </p:grpSpPr>
        <p:sp>
          <p:nvSpPr>
            <p:cNvPr id="39" name="Rounded Rectangle 7">
              <a:extLst>
                <a:ext uri="{FF2B5EF4-FFF2-40B4-BE49-F238E27FC236}">
                  <a16:creationId xmlns:a16="http://schemas.microsoft.com/office/drawing/2014/main" id="{C8730952-36DC-92C3-17F2-952AD58F5754}"/>
                </a:ext>
              </a:extLst>
            </p:cNvPr>
            <p:cNvSpPr/>
            <p:nvPr/>
          </p:nvSpPr>
          <p:spPr>
            <a:xfrm>
              <a:off x="3645383" y="1776724"/>
              <a:ext cx="920530" cy="1497240"/>
            </a:xfrm>
            <a:custGeom>
              <a:avLst/>
              <a:gdLst/>
              <a:ahLst/>
              <a:cxnLst/>
              <a:rect l="0" t="0" r="0" b="0"/>
              <a:pathLst>
                <a:path w="920530" h="1497240">
                  <a:moveTo>
                    <a:pt x="602477" y="12073"/>
                  </a:moveTo>
                  <a:cubicBezTo>
                    <a:pt x="645370" y="0"/>
                    <a:pt x="689929" y="24984"/>
                    <a:pt x="702002" y="67877"/>
                  </a:cubicBezTo>
                  <a:lnTo>
                    <a:pt x="796898" y="405022"/>
                  </a:lnTo>
                  <a:lnTo>
                    <a:pt x="844585" y="579230"/>
                  </a:lnTo>
                  <a:lnTo>
                    <a:pt x="856687" y="619571"/>
                  </a:lnTo>
                  <a:cubicBezTo>
                    <a:pt x="856526" y="619723"/>
                    <a:pt x="856840" y="619418"/>
                    <a:pt x="856687" y="619571"/>
                  </a:cubicBezTo>
                  <a:lnTo>
                    <a:pt x="808275" y="684117"/>
                  </a:lnTo>
                  <a:cubicBezTo>
                    <a:pt x="808275" y="684117"/>
                    <a:pt x="741100" y="768835"/>
                    <a:pt x="780038" y="821277"/>
                  </a:cubicBezTo>
                  <a:cubicBezTo>
                    <a:pt x="800983" y="849486"/>
                    <a:pt x="844585" y="845452"/>
                    <a:pt x="844585" y="845452"/>
                  </a:cubicBezTo>
                  <a:lnTo>
                    <a:pt x="858328" y="840299"/>
                  </a:lnTo>
                  <a:cubicBezTo>
                    <a:pt x="820923" y="860972"/>
                    <a:pt x="825896" y="929059"/>
                    <a:pt x="828448" y="958406"/>
                  </a:cubicBezTo>
                  <a:cubicBezTo>
                    <a:pt x="817690" y="924788"/>
                    <a:pt x="780038" y="829314"/>
                    <a:pt x="715492" y="853519"/>
                  </a:cubicBezTo>
                  <a:cubicBezTo>
                    <a:pt x="660566" y="874116"/>
                    <a:pt x="674727" y="953414"/>
                    <a:pt x="690599" y="996886"/>
                  </a:cubicBezTo>
                  <a:lnTo>
                    <a:pt x="552549" y="631672"/>
                  </a:lnTo>
                  <a:cubicBezTo>
                    <a:pt x="543135" y="610157"/>
                    <a:pt x="515859" y="563333"/>
                    <a:pt x="461893" y="588793"/>
                  </a:cubicBezTo>
                  <a:cubicBezTo>
                    <a:pt x="408355" y="614049"/>
                    <a:pt x="426829" y="665995"/>
                    <a:pt x="434898" y="690200"/>
                  </a:cubicBezTo>
                  <a:lnTo>
                    <a:pt x="574299" y="1059260"/>
                  </a:lnTo>
                  <a:cubicBezTo>
                    <a:pt x="560852" y="1047159"/>
                    <a:pt x="529924" y="1010851"/>
                    <a:pt x="477480" y="1006817"/>
                  </a:cubicBezTo>
                  <a:cubicBezTo>
                    <a:pt x="457279" y="1006817"/>
                    <a:pt x="440408" y="1014310"/>
                    <a:pt x="427563" y="1023043"/>
                  </a:cubicBezTo>
                  <a:cubicBezTo>
                    <a:pt x="412685" y="1033157"/>
                    <a:pt x="411616" y="1053545"/>
                    <a:pt x="420441" y="1069222"/>
                  </a:cubicBezTo>
                  <a:cubicBezTo>
                    <a:pt x="475112" y="1166344"/>
                    <a:pt x="497382" y="1266315"/>
                    <a:pt x="567900" y="1364386"/>
                  </a:cubicBezTo>
                  <a:cubicBezTo>
                    <a:pt x="584942" y="1388086"/>
                    <a:pt x="610968" y="1412877"/>
                    <a:pt x="631704" y="1431221"/>
                  </a:cubicBezTo>
                  <a:lnTo>
                    <a:pt x="440155" y="1485167"/>
                  </a:lnTo>
                  <a:cubicBezTo>
                    <a:pt x="397262" y="1497240"/>
                    <a:pt x="352703" y="1472256"/>
                    <a:pt x="340630" y="1429363"/>
                  </a:cubicBezTo>
                  <a:lnTo>
                    <a:pt x="215414" y="984498"/>
                  </a:lnTo>
                  <a:cubicBezTo>
                    <a:pt x="214026" y="967115"/>
                    <a:pt x="213762" y="948809"/>
                    <a:pt x="213447" y="927000"/>
                  </a:cubicBezTo>
                  <a:cubicBezTo>
                    <a:pt x="213136" y="905429"/>
                    <a:pt x="212775" y="880430"/>
                    <a:pt x="211228" y="849505"/>
                  </a:cubicBezTo>
                  <a:cubicBezTo>
                    <a:pt x="208704" y="799009"/>
                    <a:pt x="176156" y="759572"/>
                    <a:pt x="145231" y="735153"/>
                  </a:cubicBezTo>
                  <a:lnTo>
                    <a:pt x="12073" y="262071"/>
                  </a:lnTo>
                  <a:cubicBezTo>
                    <a:pt x="0" y="219178"/>
                    <a:pt x="24984" y="174620"/>
                    <a:pt x="67877" y="162546"/>
                  </a:cubicBezTo>
                  <a:close/>
                  <a:moveTo>
                    <a:pt x="920530" y="844260"/>
                  </a:moveTo>
                  <a:cubicBezTo>
                    <a:pt x="907418" y="834808"/>
                    <a:pt x="891531" y="830235"/>
                    <a:pt x="872311" y="835055"/>
                  </a:cubicBezTo>
                  <a:lnTo>
                    <a:pt x="876858" y="833351"/>
                  </a:lnTo>
                  <a:cubicBezTo>
                    <a:pt x="892630" y="825465"/>
                    <a:pt x="901657" y="816615"/>
                    <a:pt x="909591" y="805393"/>
                  </a:cubicBezTo>
                  <a:close/>
                  <a:moveTo>
                    <a:pt x="690599" y="996886"/>
                  </a:moveTo>
                  <a:lnTo>
                    <a:pt x="691288" y="998747"/>
                  </a:lnTo>
                  <a:cubicBezTo>
                    <a:pt x="691058" y="998135"/>
                    <a:pt x="690828" y="997514"/>
                    <a:pt x="690599" y="996886"/>
                  </a:cubicBezTo>
                  <a:close/>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0" name="Rounded Rectangle 8">
              <a:extLst>
                <a:ext uri="{FF2B5EF4-FFF2-40B4-BE49-F238E27FC236}">
                  <a16:creationId xmlns:a16="http://schemas.microsoft.com/office/drawing/2014/main" id="{0D60D9AC-0BC1-9844-688F-17CC10755A99}"/>
                </a:ext>
              </a:extLst>
            </p:cNvPr>
            <p:cNvSpPr/>
            <p:nvPr/>
          </p:nvSpPr>
          <p:spPr>
            <a:xfrm>
              <a:off x="3645383" y="1776724"/>
              <a:ext cx="920530" cy="1497240"/>
            </a:xfrm>
            <a:custGeom>
              <a:avLst/>
              <a:gdLst/>
              <a:ahLst/>
              <a:cxnLst/>
              <a:rect l="0" t="0" r="0" b="0"/>
              <a:pathLst>
                <a:path w="920530" h="1497240">
                  <a:moveTo>
                    <a:pt x="602477" y="12073"/>
                  </a:moveTo>
                  <a:cubicBezTo>
                    <a:pt x="645370" y="0"/>
                    <a:pt x="689929" y="24984"/>
                    <a:pt x="702002" y="67877"/>
                  </a:cubicBezTo>
                  <a:lnTo>
                    <a:pt x="796898" y="405022"/>
                  </a:lnTo>
                  <a:lnTo>
                    <a:pt x="844585" y="579230"/>
                  </a:lnTo>
                  <a:lnTo>
                    <a:pt x="856687" y="619571"/>
                  </a:lnTo>
                  <a:cubicBezTo>
                    <a:pt x="856526" y="619723"/>
                    <a:pt x="856840" y="619418"/>
                    <a:pt x="856687" y="619571"/>
                  </a:cubicBezTo>
                  <a:lnTo>
                    <a:pt x="808275" y="684117"/>
                  </a:lnTo>
                  <a:cubicBezTo>
                    <a:pt x="808275" y="684117"/>
                    <a:pt x="741100" y="768835"/>
                    <a:pt x="780038" y="821277"/>
                  </a:cubicBezTo>
                  <a:cubicBezTo>
                    <a:pt x="800983" y="849486"/>
                    <a:pt x="844585" y="845452"/>
                    <a:pt x="844585" y="845452"/>
                  </a:cubicBezTo>
                  <a:lnTo>
                    <a:pt x="858328" y="840299"/>
                  </a:lnTo>
                  <a:cubicBezTo>
                    <a:pt x="820923" y="860972"/>
                    <a:pt x="825896" y="929059"/>
                    <a:pt x="828448" y="958406"/>
                  </a:cubicBezTo>
                  <a:cubicBezTo>
                    <a:pt x="817690" y="924788"/>
                    <a:pt x="780038" y="829314"/>
                    <a:pt x="715492" y="853519"/>
                  </a:cubicBezTo>
                  <a:cubicBezTo>
                    <a:pt x="660566" y="874116"/>
                    <a:pt x="674727" y="953414"/>
                    <a:pt x="690599" y="996886"/>
                  </a:cubicBezTo>
                  <a:lnTo>
                    <a:pt x="552549" y="631672"/>
                  </a:lnTo>
                  <a:cubicBezTo>
                    <a:pt x="543135" y="610157"/>
                    <a:pt x="515859" y="563333"/>
                    <a:pt x="461893" y="588793"/>
                  </a:cubicBezTo>
                  <a:cubicBezTo>
                    <a:pt x="408355" y="614049"/>
                    <a:pt x="426829" y="665995"/>
                    <a:pt x="434898" y="690200"/>
                  </a:cubicBezTo>
                  <a:lnTo>
                    <a:pt x="574299" y="1059260"/>
                  </a:lnTo>
                  <a:cubicBezTo>
                    <a:pt x="560852" y="1047159"/>
                    <a:pt x="529924" y="1010851"/>
                    <a:pt x="477480" y="1006817"/>
                  </a:cubicBezTo>
                  <a:cubicBezTo>
                    <a:pt x="457279" y="1006817"/>
                    <a:pt x="440408" y="1014310"/>
                    <a:pt x="427563" y="1023043"/>
                  </a:cubicBezTo>
                  <a:cubicBezTo>
                    <a:pt x="412685" y="1033157"/>
                    <a:pt x="411616" y="1053545"/>
                    <a:pt x="420441" y="1069222"/>
                  </a:cubicBezTo>
                  <a:cubicBezTo>
                    <a:pt x="475112" y="1166344"/>
                    <a:pt x="497382" y="1266315"/>
                    <a:pt x="567900" y="1364386"/>
                  </a:cubicBezTo>
                  <a:cubicBezTo>
                    <a:pt x="584942" y="1388086"/>
                    <a:pt x="610968" y="1412877"/>
                    <a:pt x="631704" y="1431221"/>
                  </a:cubicBezTo>
                  <a:lnTo>
                    <a:pt x="440155" y="1485167"/>
                  </a:lnTo>
                  <a:cubicBezTo>
                    <a:pt x="397262" y="1497240"/>
                    <a:pt x="352703" y="1472256"/>
                    <a:pt x="340630" y="1429363"/>
                  </a:cubicBezTo>
                  <a:lnTo>
                    <a:pt x="215414" y="984498"/>
                  </a:lnTo>
                  <a:cubicBezTo>
                    <a:pt x="214026" y="967115"/>
                    <a:pt x="213762" y="948809"/>
                    <a:pt x="213447" y="927000"/>
                  </a:cubicBezTo>
                  <a:cubicBezTo>
                    <a:pt x="213136" y="905429"/>
                    <a:pt x="212775" y="880430"/>
                    <a:pt x="211228" y="849505"/>
                  </a:cubicBezTo>
                  <a:cubicBezTo>
                    <a:pt x="208704" y="799009"/>
                    <a:pt x="176156" y="759572"/>
                    <a:pt x="145231" y="735153"/>
                  </a:cubicBezTo>
                  <a:lnTo>
                    <a:pt x="12073" y="262071"/>
                  </a:lnTo>
                  <a:cubicBezTo>
                    <a:pt x="0" y="219178"/>
                    <a:pt x="24984" y="174620"/>
                    <a:pt x="67877" y="162546"/>
                  </a:cubicBezTo>
                  <a:close/>
                  <a:moveTo>
                    <a:pt x="920530" y="844260"/>
                  </a:moveTo>
                  <a:cubicBezTo>
                    <a:pt x="907418" y="834808"/>
                    <a:pt x="891531" y="830235"/>
                    <a:pt x="872311" y="835055"/>
                  </a:cubicBezTo>
                  <a:lnTo>
                    <a:pt x="876858" y="833351"/>
                  </a:lnTo>
                  <a:cubicBezTo>
                    <a:pt x="892630" y="825465"/>
                    <a:pt x="901657" y="816615"/>
                    <a:pt x="909591" y="805393"/>
                  </a:cubicBezTo>
                  <a:close/>
                  <a:moveTo>
                    <a:pt x="690599" y="996886"/>
                  </a:moveTo>
                  <a:lnTo>
                    <a:pt x="691288" y="998747"/>
                  </a:lnTo>
                  <a:cubicBezTo>
                    <a:pt x="691058" y="998135"/>
                    <a:pt x="690828" y="997514"/>
                    <a:pt x="690599" y="996886"/>
                  </a:cubicBezTo>
                  <a:close/>
                  <a:moveTo>
                    <a:pt x="163451" y="336721"/>
                  </a:moveTo>
                  <a:cubicBezTo>
                    <a:pt x="160990" y="328157"/>
                    <a:pt x="165937" y="319217"/>
                    <a:pt x="174502" y="316755"/>
                  </a:cubicBezTo>
                  <a:lnTo>
                    <a:pt x="263375" y="291208"/>
                  </a:lnTo>
                  <a:cubicBezTo>
                    <a:pt x="271940" y="288747"/>
                    <a:pt x="280880" y="293694"/>
                    <a:pt x="283341" y="302259"/>
                  </a:cubicBezTo>
                  <a:lnTo>
                    <a:pt x="308888" y="391132"/>
                  </a:lnTo>
                  <a:cubicBezTo>
                    <a:pt x="311350" y="399697"/>
                    <a:pt x="306403" y="408636"/>
                    <a:pt x="297837" y="411098"/>
                  </a:cubicBezTo>
                  <a:lnTo>
                    <a:pt x="208964" y="436645"/>
                  </a:lnTo>
                  <a:cubicBezTo>
                    <a:pt x="200400" y="439107"/>
                    <a:pt x="191460" y="434160"/>
                    <a:pt x="188998" y="425594"/>
                  </a:cubicBezTo>
                  <a:close/>
                  <a:moveTo>
                    <a:pt x="328848" y="286479"/>
                  </a:moveTo>
                  <a:cubicBezTo>
                    <a:pt x="326386" y="277913"/>
                    <a:pt x="331334" y="268975"/>
                    <a:pt x="339898" y="266512"/>
                  </a:cubicBezTo>
                  <a:lnTo>
                    <a:pt x="428771" y="240966"/>
                  </a:lnTo>
                  <a:cubicBezTo>
                    <a:pt x="437336" y="238503"/>
                    <a:pt x="446275" y="243451"/>
                    <a:pt x="448738" y="252016"/>
                  </a:cubicBezTo>
                  <a:lnTo>
                    <a:pt x="474284" y="340889"/>
                  </a:lnTo>
                  <a:cubicBezTo>
                    <a:pt x="476747" y="349454"/>
                    <a:pt x="471799" y="358393"/>
                    <a:pt x="463234" y="360856"/>
                  </a:cubicBezTo>
                  <a:lnTo>
                    <a:pt x="374361" y="386402"/>
                  </a:lnTo>
                  <a:cubicBezTo>
                    <a:pt x="365796" y="388864"/>
                    <a:pt x="356857" y="383917"/>
                    <a:pt x="354394" y="375352"/>
                  </a:cubicBezTo>
                  <a:close/>
                  <a:moveTo>
                    <a:pt x="490214" y="238070"/>
                  </a:moveTo>
                  <a:cubicBezTo>
                    <a:pt x="487752" y="229505"/>
                    <a:pt x="492699" y="220566"/>
                    <a:pt x="501264" y="218103"/>
                  </a:cubicBezTo>
                  <a:lnTo>
                    <a:pt x="590138" y="192557"/>
                  </a:lnTo>
                  <a:cubicBezTo>
                    <a:pt x="598702" y="190095"/>
                    <a:pt x="607642" y="195042"/>
                    <a:pt x="610104" y="203607"/>
                  </a:cubicBezTo>
                  <a:lnTo>
                    <a:pt x="635650" y="292480"/>
                  </a:lnTo>
                  <a:cubicBezTo>
                    <a:pt x="638112" y="301046"/>
                    <a:pt x="633165" y="309984"/>
                    <a:pt x="624599" y="312447"/>
                  </a:cubicBezTo>
                  <a:lnTo>
                    <a:pt x="535727" y="337993"/>
                  </a:lnTo>
                  <a:cubicBezTo>
                    <a:pt x="527162" y="340456"/>
                    <a:pt x="518223" y="335508"/>
                    <a:pt x="515760" y="326943"/>
                  </a:cubicBezTo>
                  <a:close/>
                  <a:moveTo>
                    <a:pt x="219929" y="514222"/>
                  </a:moveTo>
                  <a:cubicBezTo>
                    <a:pt x="217467" y="505658"/>
                    <a:pt x="222415" y="496718"/>
                    <a:pt x="230980" y="494257"/>
                  </a:cubicBezTo>
                  <a:lnTo>
                    <a:pt x="319852" y="468709"/>
                  </a:lnTo>
                  <a:cubicBezTo>
                    <a:pt x="328418" y="466248"/>
                    <a:pt x="337357" y="471195"/>
                    <a:pt x="339819" y="479760"/>
                  </a:cubicBezTo>
                  <a:lnTo>
                    <a:pt x="365365" y="568633"/>
                  </a:lnTo>
                  <a:cubicBezTo>
                    <a:pt x="367828" y="577198"/>
                    <a:pt x="362880" y="586138"/>
                    <a:pt x="354315" y="588599"/>
                  </a:cubicBezTo>
                  <a:lnTo>
                    <a:pt x="265442" y="614146"/>
                  </a:lnTo>
                  <a:cubicBezTo>
                    <a:pt x="256877" y="616608"/>
                    <a:pt x="247938" y="611661"/>
                    <a:pt x="245475" y="603095"/>
                  </a:cubicBezTo>
                  <a:close/>
                  <a:moveTo>
                    <a:pt x="385325" y="463980"/>
                  </a:moveTo>
                  <a:cubicBezTo>
                    <a:pt x="382864" y="455415"/>
                    <a:pt x="387811" y="446476"/>
                    <a:pt x="396376" y="444013"/>
                  </a:cubicBezTo>
                  <a:lnTo>
                    <a:pt x="485249" y="418467"/>
                  </a:lnTo>
                  <a:cubicBezTo>
                    <a:pt x="493814" y="416004"/>
                    <a:pt x="502753" y="420952"/>
                    <a:pt x="505215" y="429517"/>
                  </a:cubicBezTo>
                  <a:lnTo>
                    <a:pt x="530762" y="518390"/>
                  </a:lnTo>
                  <a:cubicBezTo>
                    <a:pt x="533224" y="526956"/>
                    <a:pt x="528277" y="535894"/>
                    <a:pt x="519711" y="538357"/>
                  </a:cubicBezTo>
                  <a:lnTo>
                    <a:pt x="430838" y="563903"/>
                  </a:lnTo>
                  <a:cubicBezTo>
                    <a:pt x="422274" y="566366"/>
                    <a:pt x="413334" y="561417"/>
                    <a:pt x="410872" y="552853"/>
                  </a:cubicBezTo>
                  <a:close/>
                  <a:moveTo>
                    <a:pt x="546692" y="415571"/>
                  </a:moveTo>
                  <a:cubicBezTo>
                    <a:pt x="544229" y="407006"/>
                    <a:pt x="549177" y="398067"/>
                    <a:pt x="557742" y="395605"/>
                  </a:cubicBezTo>
                  <a:lnTo>
                    <a:pt x="646615" y="370058"/>
                  </a:lnTo>
                  <a:cubicBezTo>
                    <a:pt x="655180" y="367596"/>
                    <a:pt x="664119" y="372543"/>
                    <a:pt x="666582" y="381108"/>
                  </a:cubicBezTo>
                  <a:lnTo>
                    <a:pt x="692128" y="469982"/>
                  </a:lnTo>
                  <a:cubicBezTo>
                    <a:pt x="694590" y="478547"/>
                    <a:pt x="689642" y="487486"/>
                    <a:pt x="681077" y="489948"/>
                  </a:cubicBezTo>
                  <a:lnTo>
                    <a:pt x="592205" y="515495"/>
                  </a:lnTo>
                  <a:cubicBezTo>
                    <a:pt x="583639" y="517957"/>
                    <a:pt x="574701" y="513010"/>
                    <a:pt x="572238" y="504444"/>
                  </a:cubicBezTo>
                  <a:close/>
                  <a:moveTo>
                    <a:pt x="268338" y="691723"/>
                  </a:moveTo>
                  <a:cubicBezTo>
                    <a:pt x="265877" y="683159"/>
                    <a:pt x="270824" y="674219"/>
                    <a:pt x="279389" y="671758"/>
                  </a:cubicBezTo>
                  <a:lnTo>
                    <a:pt x="368262" y="646211"/>
                  </a:lnTo>
                  <a:cubicBezTo>
                    <a:pt x="376827" y="643749"/>
                    <a:pt x="385767" y="648696"/>
                    <a:pt x="388228" y="657262"/>
                  </a:cubicBezTo>
                  <a:lnTo>
                    <a:pt x="413775" y="746134"/>
                  </a:lnTo>
                  <a:cubicBezTo>
                    <a:pt x="416237" y="754699"/>
                    <a:pt x="411290" y="763639"/>
                    <a:pt x="402724" y="766100"/>
                  </a:cubicBezTo>
                  <a:lnTo>
                    <a:pt x="313851" y="791647"/>
                  </a:lnTo>
                  <a:cubicBezTo>
                    <a:pt x="305287" y="794109"/>
                    <a:pt x="296347" y="789162"/>
                    <a:pt x="293885" y="780597"/>
                  </a:cubicBezTo>
                  <a:close/>
                  <a:moveTo>
                    <a:pt x="595101" y="593072"/>
                  </a:moveTo>
                  <a:cubicBezTo>
                    <a:pt x="592639" y="584507"/>
                    <a:pt x="597586" y="575568"/>
                    <a:pt x="606151" y="573106"/>
                  </a:cubicBezTo>
                  <a:lnTo>
                    <a:pt x="695025" y="547559"/>
                  </a:lnTo>
                  <a:cubicBezTo>
                    <a:pt x="703589" y="545097"/>
                    <a:pt x="712529" y="550044"/>
                    <a:pt x="714991" y="558610"/>
                  </a:cubicBezTo>
                  <a:lnTo>
                    <a:pt x="740537" y="647483"/>
                  </a:lnTo>
                  <a:cubicBezTo>
                    <a:pt x="742999" y="656048"/>
                    <a:pt x="738052" y="664987"/>
                    <a:pt x="729486" y="667449"/>
                  </a:cubicBezTo>
                  <a:lnTo>
                    <a:pt x="640614" y="692996"/>
                  </a:lnTo>
                  <a:cubicBezTo>
                    <a:pt x="632049" y="695458"/>
                    <a:pt x="623110" y="690511"/>
                    <a:pt x="620648" y="681946"/>
                  </a:cubicBezTo>
                  <a:close/>
                  <a:moveTo>
                    <a:pt x="806359" y="688121"/>
                  </a:moveTo>
                  <a:lnTo>
                    <a:pt x="648559" y="133587"/>
                  </a:lnTo>
                  <a:cubicBezTo>
                    <a:pt x="641241" y="107873"/>
                    <a:pt x="614463" y="92959"/>
                    <a:pt x="588748" y="100276"/>
                  </a:cubicBezTo>
                  <a:lnTo>
                    <a:pt x="120626" y="233487"/>
                  </a:lnTo>
                  <a:cubicBezTo>
                    <a:pt x="94912" y="240804"/>
                    <a:pt x="79998" y="267583"/>
                    <a:pt x="87315" y="293298"/>
                  </a:cubicBezTo>
                  <a:lnTo>
                    <a:pt x="392056" y="1364199"/>
                  </a:lnTo>
                  <a:cubicBezTo>
                    <a:pt x="399373" y="1389914"/>
                    <a:pt x="426151" y="1404828"/>
                    <a:pt x="451866" y="1397510"/>
                  </a:cubicBezTo>
                  <a:lnTo>
                    <a:pt x="568927" y="1364199"/>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41" name="Group 40">
            <a:extLst>
              <a:ext uri="{FF2B5EF4-FFF2-40B4-BE49-F238E27FC236}">
                <a16:creationId xmlns:a16="http://schemas.microsoft.com/office/drawing/2014/main" id="{B010D27C-7515-8DDB-35D0-5EC9329402EC}"/>
              </a:ext>
            </a:extLst>
          </p:cNvPr>
          <p:cNvGrpSpPr/>
          <p:nvPr/>
        </p:nvGrpSpPr>
        <p:grpSpPr>
          <a:xfrm>
            <a:off x="3929163" y="3390191"/>
            <a:ext cx="1819387" cy="1041818"/>
            <a:chOff x="3590364" y="3298893"/>
            <a:chExt cx="1819387" cy="1041818"/>
          </a:xfrm>
        </p:grpSpPr>
        <p:sp>
          <p:nvSpPr>
            <p:cNvPr id="42" name="Rounded Rectangle 10">
              <a:extLst>
                <a:ext uri="{FF2B5EF4-FFF2-40B4-BE49-F238E27FC236}">
                  <a16:creationId xmlns:a16="http://schemas.microsoft.com/office/drawing/2014/main" id="{87592E3B-84D6-7634-850A-C40E61076447}"/>
                </a:ext>
              </a:extLst>
            </p:cNvPr>
            <p:cNvSpPr/>
            <p:nvPr/>
          </p:nvSpPr>
          <p:spPr>
            <a:xfrm>
              <a:off x="3590364" y="3298893"/>
              <a:ext cx="1819387" cy="1041818"/>
            </a:xfrm>
            <a:custGeom>
              <a:avLst/>
              <a:gdLst/>
              <a:ahLst/>
              <a:cxnLst/>
              <a:rect l="0" t="0" r="0" b="0"/>
              <a:pathLst>
                <a:path w="1819387" h="1041818">
                  <a:moveTo>
                    <a:pt x="1157791" y="1041818"/>
                  </a:moveTo>
                  <a:lnTo>
                    <a:pt x="861475" y="307493"/>
                  </a:lnTo>
                  <a:cubicBezTo>
                    <a:pt x="855936" y="294502"/>
                    <a:pt x="862649" y="279548"/>
                    <a:pt x="876037" y="275054"/>
                  </a:cubicBezTo>
                  <a:lnTo>
                    <a:pt x="891539" y="269850"/>
                  </a:lnTo>
                  <a:lnTo>
                    <a:pt x="860048" y="185947"/>
                  </a:lnTo>
                  <a:cubicBezTo>
                    <a:pt x="855219" y="173078"/>
                    <a:pt x="862061" y="158776"/>
                    <a:pt x="875111" y="154461"/>
                  </a:cubicBezTo>
                  <a:lnTo>
                    <a:pt x="1330329" y="3945"/>
                  </a:lnTo>
                  <a:cubicBezTo>
                    <a:pt x="1342263" y="0"/>
                    <a:pt x="1355230" y="5844"/>
                    <a:pt x="1360178" y="17398"/>
                  </a:cubicBezTo>
                  <a:lnTo>
                    <a:pt x="1395804" y="100586"/>
                  </a:lnTo>
                  <a:lnTo>
                    <a:pt x="1406934" y="96851"/>
                  </a:lnTo>
                  <a:cubicBezTo>
                    <a:pt x="1418880" y="92841"/>
                    <a:pt x="1431905" y="98668"/>
                    <a:pt x="1436877" y="110247"/>
                  </a:cubicBezTo>
                  <a:lnTo>
                    <a:pt x="1819387" y="1041818"/>
                  </a:lnTo>
                  <a:close/>
                  <a:moveTo>
                    <a:pt x="0" y="1041818"/>
                  </a:moveTo>
                  <a:lnTo>
                    <a:pt x="27040" y="286162"/>
                  </a:lnTo>
                  <a:cubicBezTo>
                    <a:pt x="27711" y="273303"/>
                    <a:pt x="38334" y="263220"/>
                    <a:pt x="51212" y="263220"/>
                  </a:cubicBezTo>
                  <a:lnTo>
                    <a:pt x="96818" y="263220"/>
                  </a:lnTo>
                  <a:lnTo>
                    <a:pt x="110488" y="140200"/>
                  </a:lnTo>
                  <a:cubicBezTo>
                    <a:pt x="111881" y="127658"/>
                    <a:pt x="122675" y="118291"/>
                    <a:pt x="135288" y="118679"/>
                  </a:cubicBezTo>
                  <a:lnTo>
                    <a:pt x="613930" y="133407"/>
                  </a:lnTo>
                  <a:cubicBezTo>
                    <a:pt x="627001" y="133809"/>
                    <a:pt x="637390" y="144522"/>
                    <a:pt x="637390" y="157600"/>
                  </a:cubicBezTo>
                  <a:lnTo>
                    <a:pt x="637390" y="263220"/>
                  </a:lnTo>
                  <a:lnTo>
                    <a:pt x="657197" y="263220"/>
                  </a:lnTo>
                  <a:cubicBezTo>
                    <a:pt x="670706" y="263220"/>
                    <a:pt x="681600" y="274278"/>
                    <a:pt x="681399" y="287786"/>
                  </a:cubicBezTo>
                  <a:lnTo>
                    <a:pt x="673697" y="1041818"/>
                  </a:lnTo>
                  <a:close/>
                  <a:moveTo>
                    <a:pt x="891540" y="269850"/>
                  </a:moveTo>
                  <a:lnTo>
                    <a:pt x="1395804" y="100586"/>
                  </a:lnTo>
                  <a:moveTo>
                    <a:pt x="637390" y="263220"/>
                  </a:moveTo>
                  <a:lnTo>
                    <a:pt x="96818" y="263220"/>
                  </a:ln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43" name="Rounded Rectangle 11">
              <a:extLst>
                <a:ext uri="{FF2B5EF4-FFF2-40B4-BE49-F238E27FC236}">
                  <a16:creationId xmlns:a16="http://schemas.microsoft.com/office/drawing/2014/main" id="{23742C18-FB70-B4E9-A9D1-501062CDD011}"/>
                </a:ext>
              </a:extLst>
            </p:cNvPr>
            <p:cNvSpPr/>
            <p:nvPr/>
          </p:nvSpPr>
          <p:spPr>
            <a:xfrm>
              <a:off x="3590364" y="3298893"/>
              <a:ext cx="1819387" cy="1041818"/>
            </a:xfrm>
            <a:custGeom>
              <a:avLst/>
              <a:gdLst/>
              <a:ahLst/>
              <a:cxnLst/>
              <a:rect l="0" t="0" r="0" b="0"/>
              <a:pathLst>
                <a:path w="1819387" h="1041818">
                  <a:moveTo>
                    <a:pt x="1157791" y="1041818"/>
                  </a:moveTo>
                  <a:lnTo>
                    <a:pt x="861475" y="307493"/>
                  </a:lnTo>
                  <a:cubicBezTo>
                    <a:pt x="855936" y="294502"/>
                    <a:pt x="862649" y="279548"/>
                    <a:pt x="876037" y="275054"/>
                  </a:cubicBezTo>
                  <a:lnTo>
                    <a:pt x="891539" y="269850"/>
                  </a:lnTo>
                  <a:lnTo>
                    <a:pt x="860048" y="185947"/>
                  </a:lnTo>
                  <a:cubicBezTo>
                    <a:pt x="855219" y="173078"/>
                    <a:pt x="862061" y="158776"/>
                    <a:pt x="875111" y="154461"/>
                  </a:cubicBezTo>
                  <a:lnTo>
                    <a:pt x="1330329" y="3945"/>
                  </a:lnTo>
                  <a:cubicBezTo>
                    <a:pt x="1342263" y="0"/>
                    <a:pt x="1355230" y="5844"/>
                    <a:pt x="1360178" y="17398"/>
                  </a:cubicBezTo>
                  <a:lnTo>
                    <a:pt x="1395804" y="100586"/>
                  </a:lnTo>
                  <a:lnTo>
                    <a:pt x="1406934" y="96851"/>
                  </a:lnTo>
                  <a:cubicBezTo>
                    <a:pt x="1418880" y="92841"/>
                    <a:pt x="1431905" y="98668"/>
                    <a:pt x="1436877" y="110247"/>
                  </a:cubicBezTo>
                  <a:lnTo>
                    <a:pt x="1819387" y="1041818"/>
                  </a:lnTo>
                  <a:close/>
                  <a:moveTo>
                    <a:pt x="0" y="1041818"/>
                  </a:moveTo>
                  <a:lnTo>
                    <a:pt x="27040" y="286162"/>
                  </a:lnTo>
                  <a:cubicBezTo>
                    <a:pt x="27711" y="273303"/>
                    <a:pt x="38334" y="263220"/>
                    <a:pt x="51212" y="263220"/>
                  </a:cubicBezTo>
                  <a:lnTo>
                    <a:pt x="96818" y="263220"/>
                  </a:lnTo>
                  <a:lnTo>
                    <a:pt x="110488" y="140200"/>
                  </a:lnTo>
                  <a:cubicBezTo>
                    <a:pt x="111881" y="127658"/>
                    <a:pt x="122675" y="118291"/>
                    <a:pt x="135288" y="118679"/>
                  </a:cubicBezTo>
                  <a:lnTo>
                    <a:pt x="613930" y="133407"/>
                  </a:lnTo>
                  <a:cubicBezTo>
                    <a:pt x="627001" y="133809"/>
                    <a:pt x="637390" y="144522"/>
                    <a:pt x="637390" y="157600"/>
                  </a:cubicBezTo>
                  <a:lnTo>
                    <a:pt x="637390" y="263220"/>
                  </a:lnTo>
                  <a:lnTo>
                    <a:pt x="657197" y="263220"/>
                  </a:lnTo>
                  <a:cubicBezTo>
                    <a:pt x="670706" y="263220"/>
                    <a:pt x="681600" y="274278"/>
                    <a:pt x="681399" y="287786"/>
                  </a:cubicBezTo>
                  <a:lnTo>
                    <a:pt x="673697" y="1041818"/>
                  </a:lnTo>
                  <a:close/>
                  <a:moveTo>
                    <a:pt x="891540" y="269850"/>
                  </a:moveTo>
                  <a:lnTo>
                    <a:pt x="1395804" y="100586"/>
                  </a:lnTo>
                  <a:moveTo>
                    <a:pt x="637390" y="263220"/>
                  </a:moveTo>
                  <a:lnTo>
                    <a:pt x="96818" y="263220"/>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42B12661-E251-82EF-FA1F-DE013C447013}"/>
              </a:ext>
            </a:extLst>
          </p:cNvPr>
          <p:cNvGrpSpPr/>
          <p:nvPr/>
        </p:nvGrpSpPr>
        <p:grpSpPr>
          <a:xfrm>
            <a:off x="4050187" y="2225365"/>
            <a:ext cx="1202166" cy="1304728"/>
            <a:chOff x="3711388" y="2134067"/>
            <a:chExt cx="1202166" cy="1304728"/>
          </a:xfrm>
        </p:grpSpPr>
        <p:sp>
          <p:nvSpPr>
            <p:cNvPr id="45" name="Rounded Rectangle 13">
              <a:extLst>
                <a:ext uri="{FF2B5EF4-FFF2-40B4-BE49-F238E27FC236}">
                  <a16:creationId xmlns:a16="http://schemas.microsoft.com/office/drawing/2014/main" id="{995D0C6C-A863-AA2A-5A22-8B7BA40A15AE}"/>
                </a:ext>
              </a:extLst>
            </p:cNvPr>
            <p:cNvSpPr/>
            <p:nvPr/>
          </p:nvSpPr>
          <p:spPr>
            <a:xfrm>
              <a:off x="3711388" y="2134067"/>
              <a:ext cx="1202166" cy="1304728"/>
            </a:xfrm>
            <a:custGeom>
              <a:avLst/>
              <a:gdLst/>
              <a:ahLst/>
              <a:cxnLst/>
              <a:rect l="0" t="0" r="0" b="0"/>
              <a:pathLst>
                <a:path w="1202166" h="1304728">
                  <a:moveTo>
                    <a:pt x="20170" y="1065006"/>
                  </a:moveTo>
                  <a:cubicBezTo>
                    <a:pt x="16943" y="1019824"/>
                    <a:pt x="13447" y="798754"/>
                    <a:pt x="12102" y="693867"/>
                  </a:cubicBezTo>
                  <a:lnTo>
                    <a:pt x="0" y="371138"/>
                  </a:lnTo>
                  <a:cubicBezTo>
                    <a:pt x="1344" y="361724"/>
                    <a:pt x="9681" y="344512"/>
                    <a:pt x="32272" y="350967"/>
                  </a:cubicBezTo>
                  <a:cubicBezTo>
                    <a:pt x="60511" y="359035"/>
                    <a:pt x="141194" y="411483"/>
                    <a:pt x="145228" y="492165"/>
                  </a:cubicBezTo>
                  <a:cubicBezTo>
                    <a:pt x="149262" y="572847"/>
                    <a:pt x="143067" y="614757"/>
                    <a:pt x="157330" y="657545"/>
                  </a:cubicBezTo>
                  <a:cubicBezTo>
                    <a:pt x="169432" y="693852"/>
                    <a:pt x="205740" y="832357"/>
                    <a:pt x="225910" y="899592"/>
                  </a:cubicBezTo>
                  <a:lnTo>
                    <a:pt x="274320" y="1060957"/>
                  </a:lnTo>
                  <a:cubicBezTo>
                    <a:pt x="283733" y="1089198"/>
                    <a:pt x="314661" y="1144521"/>
                    <a:pt x="367104" y="1129537"/>
                  </a:cubicBezTo>
                  <a:cubicBezTo>
                    <a:pt x="423582" y="1113401"/>
                    <a:pt x="515884" y="1088782"/>
                    <a:pt x="565648" y="1073857"/>
                  </a:cubicBezTo>
                  <a:lnTo>
                    <a:pt x="492162" y="1181999"/>
                  </a:lnTo>
                  <a:lnTo>
                    <a:pt x="480060" y="1198136"/>
                  </a:lnTo>
                  <a:lnTo>
                    <a:pt x="476025" y="1297099"/>
                  </a:lnTo>
                  <a:lnTo>
                    <a:pt x="64545" y="1284997"/>
                  </a:lnTo>
                  <a:lnTo>
                    <a:pt x="68580" y="1153756"/>
                  </a:lnTo>
                  <a:cubicBezTo>
                    <a:pt x="53788" y="1142998"/>
                    <a:pt x="23397" y="1110188"/>
                    <a:pt x="20170" y="1065006"/>
                  </a:cubicBezTo>
                  <a:close/>
                  <a:moveTo>
                    <a:pt x="794721" y="1304728"/>
                  </a:moveTo>
                  <a:lnTo>
                    <a:pt x="762448" y="1230404"/>
                  </a:lnTo>
                  <a:lnTo>
                    <a:pt x="637390" y="1133585"/>
                  </a:lnTo>
                  <a:cubicBezTo>
                    <a:pt x="625175" y="1122134"/>
                    <a:pt x="596143" y="1100795"/>
                    <a:pt x="565648" y="1073857"/>
                  </a:cubicBezTo>
                  <a:cubicBezTo>
                    <a:pt x="542430" y="1053346"/>
                    <a:pt x="518365" y="1029590"/>
                    <a:pt x="500230" y="1004479"/>
                  </a:cubicBezTo>
                  <a:cubicBezTo>
                    <a:pt x="432648" y="910904"/>
                    <a:pt x="409204" y="810136"/>
                    <a:pt x="354229" y="711791"/>
                  </a:cubicBezTo>
                  <a:cubicBezTo>
                    <a:pt x="345494" y="696165"/>
                    <a:pt x="346580" y="675894"/>
                    <a:pt x="361199" y="665562"/>
                  </a:cubicBezTo>
                  <a:cubicBezTo>
                    <a:pt x="373468" y="656890"/>
                    <a:pt x="389232" y="649477"/>
                    <a:pt x="407445" y="649477"/>
                  </a:cubicBezTo>
                  <a:cubicBezTo>
                    <a:pt x="459889" y="649477"/>
                    <a:pt x="494851" y="689834"/>
                    <a:pt x="508298" y="701934"/>
                  </a:cubicBezTo>
                  <a:lnTo>
                    <a:pt x="367104" y="326778"/>
                  </a:lnTo>
                  <a:cubicBezTo>
                    <a:pt x="359036" y="302573"/>
                    <a:pt x="344513" y="252536"/>
                    <a:pt x="399377" y="229945"/>
                  </a:cubicBezTo>
                  <a:cubicBezTo>
                    <a:pt x="454241" y="207354"/>
                    <a:pt x="478715" y="256850"/>
                    <a:pt x="488127" y="278366"/>
                  </a:cubicBezTo>
                  <a:lnTo>
                    <a:pt x="624599" y="639547"/>
                  </a:lnTo>
                  <a:cubicBezTo>
                    <a:pt x="608727" y="596074"/>
                    <a:pt x="594566" y="516776"/>
                    <a:pt x="649492" y="496179"/>
                  </a:cubicBezTo>
                  <a:cubicBezTo>
                    <a:pt x="714038" y="471974"/>
                    <a:pt x="751689" y="567448"/>
                    <a:pt x="762447" y="601066"/>
                  </a:cubicBezTo>
                  <a:cubicBezTo>
                    <a:pt x="759757" y="570138"/>
                    <a:pt x="754379" y="496179"/>
                    <a:pt x="798754" y="480043"/>
                  </a:cubicBezTo>
                  <a:cubicBezTo>
                    <a:pt x="850320" y="461291"/>
                    <a:pt x="879436" y="508281"/>
                    <a:pt x="895573" y="544588"/>
                  </a:cubicBezTo>
                  <a:cubicBezTo>
                    <a:pt x="908482" y="573634"/>
                    <a:pt x="917088" y="594343"/>
                    <a:pt x="919778" y="601066"/>
                  </a:cubicBezTo>
                  <a:cubicBezTo>
                    <a:pt x="909019" y="566104"/>
                    <a:pt x="895573" y="497793"/>
                    <a:pt x="939948" y="480043"/>
                  </a:cubicBezTo>
                  <a:cubicBezTo>
                    <a:pt x="980289" y="463906"/>
                    <a:pt x="1016596" y="476008"/>
                    <a:pt x="1032733" y="520384"/>
                  </a:cubicBezTo>
                  <a:lnTo>
                    <a:pt x="1113415" y="718068"/>
                  </a:lnTo>
                  <a:cubicBezTo>
                    <a:pt x="1132241" y="777226"/>
                    <a:pt x="1169893" y="906032"/>
                    <a:pt x="1169893" y="948000"/>
                  </a:cubicBezTo>
                  <a:lnTo>
                    <a:pt x="1169893" y="1089194"/>
                  </a:lnTo>
                  <a:lnTo>
                    <a:pt x="1202166" y="1171087"/>
                  </a:lnTo>
                  <a:close/>
                  <a:moveTo>
                    <a:pt x="831025" y="16136"/>
                  </a:moveTo>
                  <a:cubicBezTo>
                    <a:pt x="860070" y="32272"/>
                    <a:pt x="870021" y="60521"/>
                    <a:pt x="871366" y="72628"/>
                  </a:cubicBezTo>
                  <a:cubicBezTo>
                    <a:pt x="874055" y="83386"/>
                    <a:pt x="872979" y="112162"/>
                    <a:pt x="847161" y="141208"/>
                  </a:cubicBezTo>
                  <a:cubicBezTo>
                    <a:pt x="821343" y="170254"/>
                    <a:pt x="789341" y="207099"/>
                    <a:pt x="778583" y="221890"/>
                  </a:cubicBezTo>
                  <a:lnTo>
                    <a:pt x="730172" y="48409"/>
                  </a:lnTo>
                  <a:lnTo>
                    <a:pt x="750342" y="28238"/>
                  </a:lnTo>
                  <a:cubicBezTo>
                    <a:pt x="770516" y="8053"/>
                    <a:pt x="801979" y="0"/>
                    <a:pt x="831025" y="16136"/>
                  </a:cubicBezTo>
                  <a:close/>
                  <a:moveTo>
                    <a:pt x="871366" y="262232"/>
                  </a:moveTo>
                  <a:cubicBezTo>
                    <a:pt x="911707" y="286436"/>
                    <a:pt x="914396" y="316020"/>
                    <a:pt x="911707" y="326778"/>
                  </a:cubicBezTo>
                  <a:cubicBezTo>
                    <a:pt x="909018" y="337535"/>
                    <a:pt x="895727" y="366910"/>
                    <a:pt x="871366" y="403426"/>
                  </a:cubicBezTo>
                  <a:cubicBezTo>
                    <a:pt x="847163" y="439703"/>
                    <a:pt x="843130" y="459874"/>
                    <a:pt x="810857" y="476011"/>
                  </a:cubicBezTo>
                  <a:lnTo>
                    <a:pt x="778584" y="488112"/>
                  </a:lnTo>
                  <a:cubicBezTo>
                    <a:pt x="778584" y="488112"/>
                    <a:pt x="734983" y="492147"/>
                    <a:pt x="714038" y="463938"/>
                  </a:cubicBezTo>
                  <a:cubicBezTo>
                    <a:pt x="675099" y="411495"/>
                    <a:pt x="742274" y="326778"/>
                    <a:pt x="742274" y="326778"/>
                  </a:cubicBezTo>
                  <a:lnTo>
                    <a:pt x="790686" y="262232"/>
                  </a:lnTo>
                  <a:cubicBezTo>
                    <a:pt x="802788" y="250129"/>
                    <a:pt x="838974" y="242797"/>
                    <a:pt x="871366" y="262232"/>
                  </a:cubicBezTo>
                  <a:close/>
                  <a:moveTo>
                    <a:pt x="508298" y="701934"/>
                  </a:moveTo>
                  <a:lnTo>
                    <a:pt x="576878" y="859251"/>
                  </a:lnTo>
                  <a:moveTo>
                    <a:pt x="625287" y="641407"/>
                  </a:moveTo>
                  <a:lnTo>
                    <a:pt x="624599" y="639547"/>
                  </a:lnTo>
                  <a:cubicBezTo>
                    <a:pt x="624828" y="640174"/>
                    <a:pt x="625057" y="640795"/>
                    <a:pt x="625287" y="641407"/>
                  </a:cubicBezTo>
                  <a:close/>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6" name="Rounded Rectangle 14">
              <a:extLst>
                <a:ext uri="{FF2B5EF4-FFF2-40B4-BE49-F238E27FC236}">
                  <a16:creationId xmlns:a16="http://schemas.microsoft.com/office/drawing/2014/main" id="{DDCEE0AA-31F3-0FA7-ECA8-041EF1F3AB19}"/>
                </a:ext>
              </a:extLst>
            </p:cNvPr>
            <p:cNvSpPr/>
            <p:nvPr/>
          </p:nvSpPr>
          <p:spPr>
            <a:xfrm>
              <a:off x="3711388" y="2134067"/>
              <a:ext cx="1202166" cy="1304728"/>
            </a:xfrm>
            <a:custGeom>
              <a:avLst/>
              <a:gdLst/>
              <a:ahLst/>
              <a:cxnLst/>
              <a:rect l="0" t="0" r="0" b="0"/>
              <a:pathLst>
                <a:path w="1202166" h="1304728">
                  <a:moveTo>
                    <a:pt x="20170" y="1065006"/>
                  </a:moveTo>
                  <a:cubicBezTo>
                    <a:pt x="16943" y="1019824"/>
                    <a:pt x="13447" y="798754"/>
                    <a:pt x="12102" y="693867"/>
                  </a:cubicBezTo>
                  <a:lnTo>
                    <a:pt x="0" y="371138"/>
                  </a:lnTo>
                  <a:cubicBezTo>
                    <a:pt x="1344" y="361724"/>
                    <a:pt x="9681" y="344512"/>
                    <a:pt x="32272" y="350967"/>
                  </a:cubicBezTo>
                  <a:cubicBezTo>
                    <a:pt x="60511" y="359035"/>
                    <a:pt x="141194" y="411483"/>
                    <a:pt x="145228" y="492165"/>
                  </a:cubicBezTo>
                  <a:cubicBezTo>
                    <a:pt x="149262" y="572847"/>
                    <a:pt x="143067" y="614757"/>
                    <a:pt x="157330" y="657545"/>
                  </a:cubicBezTo>
                  <a:cubicBezTo>
                    <a:pt x="169432" y="693852"/>
                    <a:pt x="205740" y="832357"/>
                    <a:pt x="225910" y="899592"/>
                  </a:cubicBezTo>
                  <a:lnTo>
                    <a:pt x="274320" y="1060957"/>
                  </a:lnTo>
                  <a:cubicBezTo>
                    <a:pt x="283733" y="1089198"/>
                    <a:pt x="314661" y="1144521"/>
                    <a:pt x="367104" y="1129537"/>
                  </a:cubicBezTo>
                  <a:cubicBezTo>
                    <a:pt x="423582" y="1113401"/>
                    <a:pt x="515884" y="1088782"/>
                    <a:pt x="565648" y="1073857"/>
                  </a:cubicBezTo>
                  <a:lnTo>
                    <a:pt x="492162" y="1181999"/>
                  </a:lnTo>
                  <a:lnTo>
                    <a:pt x="480060" y="1198136"/>
                  </a:lnTo>
                  <a:lnTo>
                    <a:pt x="476025" y="1297099"/>
                  </a:lnTo>
                  <a:lnTo>
                    <a:pt x="64545" y="1284997"/>
                  </a:lnTo>
                  <a:lnTo>
                    <a:pt x="68580" y="1153756"/>
                  </a:lnTo>
                  <a:cubicBezTo>
                    <a:pt x="53788" y="1142998"/>
                    <a:pt x="23397" y="1110188"/>
                    <a:pt x="20170" y="1065006"/>
                  </a:cubicBezTo>
                  <a:close/>
                  <a:moveTo>
                    <a:pt x="794721" y="1304728"/>
                  </a:moveTo>
                  <a:lnTo>
                    <a:pt x="762448" y="1230404"/>
                  </a:lnTo>
                  <a:lnTo>
                    <a:pt x="637390" y="1133585"/>
                  </a:lnTo>
                  <a:cubicBezTo>
                    <a:pt x="625175" y="1122134"/>
                    <a:pt x="596143" y="1100795"/>
                    <a:pt x="565648" y="1073857"/>
                  </a:cubicBezTo>
                  <a:cubicBezTo>
                    <a:pt x="542430" y="1053346"/>
                    <a:pt x="518365" y="1029590"/>
                    <a:pt x="500230" y="1004479"/>
                  </a:cubicBezTo>
                  <a:cubicBezTo>
                    <a:pt x="432648" y="910904"/>
                    <a:pt x="409204" y="810136"/>
                    <a:pt x="354229" y="711791"/>
                  </a:cubicBezTo>
                  <a:cubicBezTo>
                    <a:pt x="345494" y="696165"/>
                    <a:pt x="346580" y="675894"/>
                    <a:pt x="361199" y="665562"/>
                  </a:cubicBezTo>
                  <a:cubicBezTo>
                    <a:pt x="373468" y="656890"/>
                    <a:pt x="389232" y="649477"/>
                    <a:pt x="407445" y="649477"/>
                  </a:cubicBezTo>
                  <a:cubicBezTo>
                    <a:pt x="459889" y="649477"/>
                    <a:pt x="494851" y="689834"/>
                    <a:pt x="508298" y="701934"/>
                  </a:cubicBezTo>
                  <a:lnTo>
                    <a:pt x="367104" y="326778"/>
                  </a:lnTo>
                  <a:cubicBezTo>
                    <a:pt x="359036" y="302573"/>
                    <a:pt x="344513" y="252536"/>
                    <a:pt x="399377" y="229945"/>
                  </a:cubicBezTo>
                  <a:cubicBezTo>
                    <a:pt x="454241" y="207354"/>
                    <a:pt x="478715" y="256850"/>
                    <a:pt x="488127" y="278366"/>
                  </a:cubicBezTo>
                  <a:lnTo>
                    <a:pt x="624599" y="639547"/>
                  </a:lnTo>
                  <a:cubicBezTo>
                    <a:pt x="608727" y="596074"/>
                    <a:pt x="594566" y="516776"/>
                    <a:pt x="649492" y="496179"/>
                  </a:cubicBezTo>
                  <a:cubicBezTo>
                    <a:pt x="714038" y="471974"/>
                    <a:pt x="751689" y="567448"/>
                    <a:pt x="762447" y="601066"/>
                  </a:cubicBezTo>
                  <a:cubicBezTo>
                    <a:pt x="759757" y="570138"/>
                    <a:pt x="754379" y="496179"/>
                    <a:pt x="798754" y="480043"/>
                  </a:cubicBezTo>
                  <a:cubicBezTo>
                    <a:pt x="850320" y="461291"/>
                    <a:pt x="879436" y="508281"/>
                    <a:pt x="895573" y="544588"/>
                  </a:cubicBezTo>
                  <a:cubicBezTo>
                    <a:pt x="908482" y="573634"/>
                    <a:pt x="917088" y="594343"/>
                    <a:pt x="919778" y="601066"/>
                  </a:cubicBezTo>
                  <a:cubicBezTo>
                    <a:pt x="909019" y="566104"/>
                    <a:pt x="895573" y="497793"/>
                    <a:pt x="939948" y="480043"/>
                  </a:cubicBezTo>
                  <a:cubicBezTo>
                    <a:pt x="980289" y="463906"/>
                    <a:pt x="1016596" y="476008"/>
                    <a:pt x="1032733" y="520384"/>
                  </a:cubicBezTo>
                  <a:lnTo>
                    <a:pt x="1113415" y="718068"/>
                  </a:lnTo>
                  <a:cubicBezTo>
                    <a:pt x="1132241" y="777226"/>
                    <a:pt x="1169893" y="906032"/>
                    <a:pt x="1169893" y="948000"/>
                  </a:cubicBezTo>
                  <a:lnTo>
                    <a:pt x="1169893" y="1089194"/>
                  </a:lnTo>
                  <a:lnTo>
                    <a:pt x="1202166" y="1171087"/>
                  </a:lnTo>
                  <a:close/>
                  <a:moveTo>
                    <a:pt x="831025" y="16136"/>
                  </a:moveTo>
                  <a:cubicBezTo>
                    <a:pt x="860070" y="32272"/>
                    <a:pt x="870021" y="60521"/>
                    <a:pt x="871366" y="72628"/>
                  </a:cubicBezTo>
                  <a:cubicBezTo>
                    <a:pt x="874055" y="83386"/>
                    <a:pt x="872979" y="112162"/>
                    <a:pt x="847161" y="141208"/>
                  </a:cubicBezTo>
                  <a:cubicBezTo>
                    <a:pt x="821343" y="170254"/>
                    <a:pt x="789341" y="207099"/>
                    <a:pt x="778583" y="221890"/>
                  </a:cubicBezTo>
                  <a:lnTo>
                    <a:pt x="730172" y="48409"/>
                  </a:lnTo>
                  <a:lnTo>
                    <a:pt x="750342" y="28238"/>
                  </a:lnTo>
                  <a:cubicBezTo>
                    <a:pt x="770516" y="8053"/>
                    <a:pt x="801979" y="0"/>
                    <a:pt x="831025" y="16136"/>
                  </a:cubicBezTo>
                  <a:close/>
                  <a:moveTo>
                    <a:pt x="871366" y="262232"/>
                  </a:moveTo>
                  <a:cubicBezTo>
                    <a:pt x="911707" y="286436"/>
                    <a:pt x="914396" y="316020"/>
                    <a:pt x="911707" y="326778"/>
                  </a:cubicBezTo>
                  <a:cubicBezTo>
                    <a:pt x="909018" y="337535"/>
                    <a:pt x="895727" y="366910"/>
                    <a:pt x="871366" y="403426"/>
                  </a:cubicBezTo>
                  <a:cubicBezTo>
                    <a:pt x="847163" y="439703"/>
                    <a:pt x="843130" y="459874"/>
                    <a:pt x="810857" y="476011"/>
                  </a:cubicBezTo>
                  <a:lnTo>
                    <a:pt x="778584" y="488112"/>
                  </a:lnTo>
                  <a:cubicBezTo>
                    <a:pt x="778584" y="488112"/>
                    <a:pt x="734983" y="492147"/>
                    <a:pt x="714038" y="463938"/>
                  </a:cubicBezTo>
                  <a:cubicBezTo>
                    <a:pt x="675099" y="411495"/>
                    <a:pt x="742274" y="326778"/>
                    <a:pt x="742274" y="326778"/>
                  </a:cubicBezTo>
                  <a:lnTo>
                    <a:pt x="790686" y="262232"/>
                  </a:lnTo>
                  <a:cubicBezTo>
                    <a:pt x="802788" y="250129"/>
                    <a:pt x="838974" y="242797"/>
                    <a:pt x="871366" y="262232"/>
                  </a:cubicBezTo>
                  <a:close/>
                  <a:moveTo>
                    <a:pt x="508298" y="701934"/>
                  </a:moveTo>
                  <a:lnTo>
                    <a:pt x="576878" y="859251"/>
                  </a:lnTo>
                  <a:moveTo>
                    <a:pt x="625287" y="641407"/>
                  </a:moveTo>
                  <a:lnTo>
                    <a:pt x="624599" y="639547"/>
                  </a:lnTo>
                  <a:cubicBezTo>
                    <a:pt x="624828" y="640174"/>
                    <a:pt x="625057" y="640795"/>
                    <a:pt x="625287" y="641407"/>
                  </a:cubicBezTo>
                  <a:close/>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47" name="Group 46">
            <a:extLst>
              <a:ext uri="{FF2B5EF4-FFF2-40B4-BE49-F238E27FC236}">
                <a16:creationId xmlns:a16="http://schemas.microsoft.com/office/drawing/2014/main" id="{2FD1443C-AC78-8C0E-F2C1-A096D18E44FE}"/>
              </a:ext>
            </a:extLst>
          </p:cNvPr>
          <p:cNvGrpSpPr/>
          <p:nvPr/>
        </p:nvGrpSpPr>
        <p:grpSpPr>
          <a:xfrm>
            <a:off x="6147928" y="2164834"/>
            <a:ext cx="580912" cy="580912"/>
            <a:chOff x="5809129" y="2073536"/>
            <a:chExt cx="580912" cy="580912"/>
          </a:xfrm>
        </p:grpSpPr>
        <p:sp>
          <p:nvSpPr>
            <p:cNvPr id="48" name="Rounded Rectangle 16">
              <a:extLst>
                <a:ext uri="{FF2B5EF4-FFF2-40B4-BE49-F238E27FC236}">
                  <a16:creationId xmlns:a16="http://schemas.microsoft.com/office/drawing/2014/main" id="{E112CB04-7406-9B1C-3E3E-BBDAE71F6E06}"/>
                </a:ext>
              </a:extLst>
            </p:cNvPr>
            <p:cNvSpPr/>
            <p:nvPr/>
          </p:nvSpPr>
          <p:spPr>
            <a:xfrm>
              <a:off x="5809129" y="2073536"/>
              <a:ext cx="580912" cy="580912"/>
            </a:xfrm>
            <a:custGeom>
              <a:avLst/>
              <a:gdLst/>
              <a:ahLst/>
              <a:cxnLst/>
              <a:rect l="0" t="0" r="0" b="0"/>
              <a:pathLst>
                <a:path w="580912" h="580912">
                  <a:moveTo>
                    <a:pt x="0" y="290456"/>
                  </a:moveTo>
                  <a:cubicBezTo>
                    <a:pt x="0" y="130041"/>
                    <a:pt x="130041" y="0"/>
                    <a:pt x="290456" y="0"/>
                  </a:cubicBezTo>
                  <a:cubicBezTo>
                    <a:pt x="450871" y="0"/>
                    <a:pt x="580912" y="130041"/>
                    <a:pt x="580912" y="290456"/>
                  </a:cubicBezTo>
                  <a:cubicBezTo>
                    <a:pt x="580912" y="450871"/>
                    <a:pt x="450871" y="580912"/>
                    <a:pt x="290456" y="580912"/>
                  </a:cubicBezTo>
                  <a:cubicBezTo>
                    <a:pt x="130041" y="580912"/>
                    <a:pt x="0" y="450871"/>
                    <a:pt x="0" y="290456"/>
                  </a:cubicBez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9" name="Rounded Rectangle 17">
              <a:extLst>
                <a:ext uri="{FF2B5EF4-FFF2-40B4-BE49-F238E27FC236}">
                  <a16:creationId xmlns:a16="http://schemas.microsoft.com/office/drawing/2014/main" id="{F6F77196-82B6-F861-715F-33172C6D0517}"/>
                </a:ext>
              </a:extLst>
            </p:cNvPr>
            <p:cNvSpPr/>
            <p:nvPr/>
          </p:nvSpPr>
          <p:spPr>
            <a:xfrm>
              <a:off x="5809129" y="2073536"/>
              <a:ext cx="580912" cy="580912"/>
            </a:xfrm>
            <a:custGeom>
              <a:avLst/>
              <a:gdLst/>
              <a:ahLst/>
              <a:cxnLst/>
              <a:rect l="0" t="0" r="0" b="0"/>
              <a:pathLst>
                <a:path w="580912" h="580912">
                  <a:moveTo>
                    <a:pt x="0" y="290456"/>
                  </a:moveTo>
                  <a:cubicBezTo>
                    <a:pt x="0" y="130041"/>
                    <a:pt x="130041" y="0"/>
                    <a:pt x="290456" y="0"/>
                  </a:cubicBezTo>
                  <a:cubicBezTo>
                    <a:pt x="450871" y="0"/>
                    <a:pt x="580912" y="130041"/>
                    <a:pt x="580912" y="290456"/>
                  </a:cubicBezTo>
                  <a:cubicBezTo>
                    <a:pt x="580912" y="450871"/>
                    <a:pt x="450871" y="580912"/>
                    <a:pt x="290456" y="580912"/>
                  </a:cubicBezTo>
                  <a:cubicBezTo>
                    <a:pt x="130041" y="580912"/>
                    <a:pt x="0" y="450871"/>
                    <a:pt x="0" y="290456"/>
                  </a:cubicBez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
        <p:nvSpPr>
          <p:cNvPr id="50" name="Rounded Rectangle 19">
            <a:extLst>
              <a:ext uri="{FF2B5EF4-FFF2-40B4-BE49-F238E27FC236}">
                <a16:creationId xmlns:a16="http://schemas.microsoft.com/office/drawing/2014/main" id="{0FD16382-CF16-F2E3-C744-B59A9F334264}"/>
              </a:ext>
            </a:extLst>
          </p:cNvPr>
          <p:cNvSpPr/>
          <p:nvPr/>
        </p:nvSpPr>
        <p:spPr>
          <a:xfrm>
            <a:off x="5663834" y="2402847"/>
            <a:ext cx="387286" cy="104884"/>
          </a:xfrm>
          <a:custGeom>
            <a:avLst/>
            <a:gdLst/>
            <a:ahLst/>
            <a:cxnLst/>
            <a:rect l="0" t="0" r="0" b="0"/>
            <a:pathLst>
              <a:path w="387286" h="104884">
                <a:moveTo>
                  <a:pt x="0" y="52443"/>
                </a:moveTo>
                <a:lnTo>
                  <a:pt x="387275" y="52443"/>
                </a:lnTo>
                <a:moveTo>
                  <a:pt x="334485" y="0"/>
                </a:moveTo>
                <a:lnTo>
                  <a:pt x="387286" y="52082"/>
                </a:lnTo>
                <a:lnTo>
                  <a:pt x="335203" y="104884"/>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nvGrpSpPr>
          <p:cNvPr id="51" name="Group 50">
            <a:extLst>
              <a:ext uri="{FF2B5EF4-FFF2-40B4-BE49-F238E27FC236}">
                <a16:creationId xmlns:a16="http://schemas.microsoft.com/office/drawing/2014/main" id="{3E8C18A3-7B4F-F53C-767A-B49E24D1224D}"/>
              </a:ext>
            </a:extLst>
          </p:cNvPr>
          <p:cNvGrpSpPr/>
          <p:nvPr/>
        </p:nvGrpSpPr>
        <p:grpSpPr>
          <a:xfrm>
            <a:off x="2178356" y="2576314"/>
            <a:ext cx="580912" cy="580912"/>
            <a:chOff x="1839557" y="2485016"/>
            <a:chExt cx="580912" cy="580912"/>
          </a:xfrm>
        </p:grpSpPr>
        <p:sp>
          <p:nvSpPr>
            <p:cNvPr id="52" name="Rounded Rectangle 20">
              <a:extLst>
                <a:ext uri="{FF2B5EF4-FFF2-40B4-BE49-F238E27FC236}">
                  <a16:creationId xmlns:a16="http://schemas.microsoft.com/office/drawing/2014/main" id="{F698118A-A012-FCBA-C91B-CFED597E2699}"/>
                </a:ext>
              </a:extLst>
            </p:cNvPr>
            <p:cNvSpPr/>
            <p:nvPr/>
          </p:nvSpPr>
          <p:spPr>
            <a:xfrm>
              <a:off x="1839557" y="2485016"/>
              <a:ext cx="580912" cy="580912"/>
            </a:xfrm>
            <a:custGeom>
              <a:avLst/>
              <a:gdLst/>
              <a:ahLst/>
              <a:cxnLst/>
              <a:rect l="0" t="0" r="0" b="0"/>
              <a:pathLst>
                <a:path w="580912" h="580912">
                  <a:moveTo>
                    <a:pt x="0" y="290456"/>
                  </a:moveTo>
                  <a:cubicBezTo>
                    <a:pt x="0" y="130041"/>
                    <a:pt x="130041" y="0"/>
                    <a:pt x="290456" y="0"/>
                  </a:cubicBezTo>
                  <a:cubicBezTo>
                    <a:pt x="450871" y="0"/>
                    <a:pt x="580912" y="130041"/>
                    <a:pt x="580912" y="290456"/>
                  </a:cubicBezTo>
                  <a:cubicBezTo>
                    <a:pt x="580912" y="450871"/>
                    <a:pt x="450871" y="580912"/>
                    <a:pt x="290456" y="580912"/>
                  </a:cubicBezTo>
                  <a:cubicBezTo>
                    <a:pt x="130041" y="580912"/>
                    <a:pt x="0" y="450871"/>
                    <a:pt x="0" y="290456"/>
                  </a:cubicBez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3" name="Rounded Rectangle 21">
              <a:extLst>
                <a:ext uri="{FF2B5EF4-FFF2-40B4-BE49-F238E27FC236}">
                  <a16:creationId xmlns:a16="http://schemas.microsoft.com/office/drawing/2014/main" id="{68BFED76-D29E-5F0A-2502-FE439AAC5B92}"/>
                </a:ext>
              </a:extLst>
            </p:cNvPr>
            <p:cNvSpPr/>
            <p:nvPr/>
          </p:nvSpPr>
          <p:spPr>
            <a:xfrm>
              <a:off x="1839557" y="2485016"/>
              <a:ext cx="580912" cy="580912"/>
            </a:xfrm>
            <a:custGeom>
              <a:avLst/>
              <a:gdLst/>
              <a:ahLst/>
              <a:cxnLst/>
              <a:rect l="0" t="0" r="0" b="0"/>
              <a:pathLst>
                <a:path w="580912" h="580912">
                  <a:moveTo>
                    <a:pt x="0" y="290456"/>
                  </a:moveTo>
                  <a:cubicBezTo>
                    <a:pt x="0" y="130041"/>
                    <a:pt x="130041" y="0"/>
                    <a:pt x="290456" y="0"/>
                  </a:cubicBezTo>
                  <a:cubicBezTo>
                    <a:pt x="450871" y="0"/>
                    <a:pt x="580912" y="130041"/>
                    <a:pt x="580912" y="290456"/>
                  </a:cubicBezTo>
                  <a:cubicBezTo>
                    <a:pt x="580912" y="450871"/>
                    <a:pt x="450871" y="580912"/>
                    <a:pt x="290456" y="580912"/>
                  </a:cubicBezTo>
                  <a:cubicBezTo>
                    <a:pt x="130041" y="580912"/>
                    <a:pt x="0" y="450871"/>
                    <a:pt x="0" y="290456"/>
                  </a:cubicBez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
        <p:nvSpPr>
          <p:cNvPr id="54" name="Rounded Rectangle 23">
            <a:extLst>
              <a:ext uri="{FF2B5EF4-FFF2-40B4-BE49-F238E27FC236}">
                <a16:creationId xmlns:a16="http://schemas.microsoft.com/office/drawing/2014/main" id="{3F277498-FF4D-CDF8-6A8B-3378682CCAA7}"/>
              </a:ext>
            </a:extLst>
          </p:cNvPr>
          <p:cNvSpPr/>
          <p:nvPr/>
        </p:nvSpPr>
        <p:spPr>
          <a:xfrm>
            <a:off x="2856092" y="2431086"/>
            <a:ext cx="484097" cy="488125"/>
          </a:xfrm>
          <a:custGeom>
            <a:avLst/>
            <a:gdLst/>
            <a:ahLst/>
            <a:cxnLst/>
            <a:rect l="0" t="0" r="0" b="0"/>
            <a:pathLst>
              <a:path w="484097" h="488125">
                <a:moveTo>
                  <a:pt x="484097" y="338865"/>
                </a:moveTo>
                <a:cubicBezTo>
                  <a:pt x="484097" y="392337"/>
                  <a:pt x="440749" y="435684"/>
                  <a:pt x="387278" y="435684"/>
                </a:cubicBezTo>
                <a:lnTo>
                  <a:pt x="1" y="435684"/>
                </a:lnTo>
                <a:moveTo>
                  <a:pt x="52801" y="383241"/>
                </a:moveTo>
                <a:lnTo>
                  <a:pt x="0" y="435324"/>
                </a:lnTo>
                <a:lnTo>
                  <a:pt x="52082" y="488125"/>
                </a:lnTo>
                <a:moveTo>
                  <a:pt x="484097" y="0"/>
                </a:moveTo>
                <a:lnTo>
                  <a:pt x="484097" y="338865"/>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17E3FF38-462D-F4AF-D35B-604E987D4795}"/>
              </a:ext>
            </a:extLst>
          </p:cNvPr>
          <p:cNvSpPr txBox="1"/>
          <p:nvPr/>
        </p:nvSpPr>
        <p:spPr>
          <a:xfrm>
            <a:off x="825683" y="1624262"/>
            <a:ext cx="1210268" cy="184666"/>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Self-assessment</a:t>
            </a:r>
          </a:p>
        </p:txBody>
      </p:sp>
      <p:sp>
        <p:nvSpPr>
          <p:cNvPr id="57" name="TextBox 56">
            <a:extLst>
              <a:ext uri="{FF2B5EF4-FFF2-40B4-BE49-F238E27FC236}">
                <a16:creationId xmlns:a16="http://schemas.microsoft.com/office/drawing/2014/main" id="{A61D3E2B-521D-1F78-1AE1-2135C0EB3E58}"/>
              </a:ext>
            </a:extLst>
          </p:cNvPr>
          <p:cNvSpPr txBox="1"/>
          <p:nvPr/>
        </p:nvSpPr>
        <p:spPr>
          <a:xfrm>
            <a:off x="1133666" y="1931662"/>
            <a:ext cx="1115690" cy="41549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Assists ports in
evaluating their digital
maturity level.</a:t>
            </a:r>
          </a:p>
        </p:txBody>
      </p:sp>
      <p:sp>
        <p:nvSpPr>
          <p:cNvPr id="58" name="TextBox 57">
            <a:extLst>
              <a:ext uri="{FF2B5EF4-FFF2-40B4-BE49-F238E27FC236}">
                <a16:creationId xmlns:a16="http://schemas.microsoft.com/office/drawing/2014/main" id="{B0269C2A-9740-C416-2E4D-84CDDFDE069F}"/>
              </a:ext>
            </a:extLst>
          </p:cNvPr>
          <p:cNvSpPr txBox="1"/>
          <p:nvPr/>
        </p:nvSpPr>
        <p:spPr>
          <a:xfrm>
            <a:off x="6938615" y="2374608"/>
            <a:ext cx="1067600" cy="18466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Benchmarking</a:t>
            </a:r>
          </a:p>
        </p:txBody>
      </p:sp>
      <p:sp>
        <p:nvSpPr>
          <p:cNvPr id="59" name="TextBox 58">
            <a:extLst>
              <a:ext uri="{FF2B5EF4-FFF2-40B4-BE49-F238E27FC236}">
                <a16:creationId xmlns:a16="http://schemas.microsoft.com/office/drawing/2014/main" id="{2F83EC45-EFEE-C58E-C4E9-30B891793278}"/>
              </a:ext>
            </a:extLst>
          </p:cNvPr>
          <p:cNvSpPr txBox="1"/>
          <p:nvPr/>
        </p:nvSpPr>
        <p:spPr>
          <a:xfrm>
            <a:off x="6938615" y="2657803"/>
            <a:ext cx="1176604" cy="55399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Compares port's digital
transformation with
others, highlighting
improvement areas.</a:t>
            </a:r>
          </a:p>
        </p:txBody>
      </p:sp>
      <p:sp>
        <p:nvSpPr>
          <p:cNvPr id="60" name="TextBox 59">
            <a:extLst>
              <a:ext uri="{FF2B5EF4-FFF2-40B4-BE49-F238E27FC236}">
                <a16:creationId xmlns:a16="http://schemas.microsoft.com/office/drawing/2014/main" id="{06BAA375-A225-F84F-EF8D-B32C4E7E1DD5}"/>
              </a:ext>
            </a:extLst>
          </p:cNvPr>
          <p:cNvSpPr txBox="1"/>
          <p:nvPr/>
        </p:nvSpPr>
        <p:spPr>
          <a:xfrm>
            <a:off x="1125223" y="2786088"/>
            <a:ext cx="937757" cy="55399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Digital
Performance
Index</a:t>
            </a:r>
            <a:r>
              <a:rPr kumimoji="0" lang="sr-Latn-RS" sz="1200" b="1"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(DPI)</a:t>
            </a:r>
            <a:endParaRPr kumimoji="0" sz="1200" b="1"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207C9E9E-AE53-FAFA-423A-AB27A238E50F}"/>
              </a:ext>
            </a:extLst>
          </p:cNvPr>
          <p:cNvSpPr txBox="1"/>
          <p:nvPr/>
        </p:nvSpPr>
        <p:spPr>
          <a:xfrm>
            <a:off x="986358" y="3480763"/>
            <a:ext cx="1227901" cy="276999"/>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Quantifies digital
maturity </a:t>
            </a:r>
            <a:r>
              <a:rPr kumimoji="0" lang="sr-Latn-RS"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0%&lt;DPI≤100%</a:t>
            </a:r>
            <a:endParaRPr kumimoji="0" sz="9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62" name="Rounded Rectangle 31">
            <a:extLst>
              <a:ext uri="{FF2B5EF4-FFF2-40B4-BE49-F238E27FC236}">
                <a16:creationId xmlns:a16="http://schemas.microsoft.com/office/drawing/2014/main" id="{7C418A87-DE99-FD24-C236-B097A2983B5A}"/>
              </a:ext>
            </a:extLst>
          </p:cNvPr>
          <p:cNvSpPr/>
          <p:nvPr/>
        </p:nvSpPr>
        <p:spPr>
          <a:xfrm>
            <a:off x="2284050" y="1528192"/>
            <a:ext cx="371405" cy="352260"/>
          </a:xfrm>
          <a:custGeom>
            <a:avLst/>
            <a:gdLst/>
            <a:ahLst/>
            <a:cxnLst/>
            <a:rect l="0" t="0" r="0" b="0"/>
            <a:pathLst>
              <a:path w="371405" h="352260">
                <a:moveTo>
                  <a:pt x="31304" y="146254"/>
                </a:moveTo>
                <a:cubicBezTo>
                  <a:pt x="30657" y="140899"/>
                  <a:pt x="30334" y="135511"/>
                  <a:pt x="30336" y="130117"/>
                </a:cubicBezTo>
                <a:cubicBezTo>
                  <a:pt x="30268" y="71940"/>
                  <a:pt x="71552" y="21923"/>
                  <a:pt x="128687" y="10961"/>
                </a:cubicBezTo>
                <a:cubicBezTo>
                  <a:pt x="185823" y="0"/>
                  <a:pt x="242686" y="31186"/>
                  <a:pt x="264154" y="85258"/>
                </a:cubicBezTo>
                <a:moveTo>
                  <a:pt x="237206" y="215802"/>
                </a:moveTo>
                <a:lnTo>
                  <a:pt x="272222" y="250818"/>
                </a:lnTo>
                <a:moveTo>
                  <a:pt x="362263" y="308909"/>
                </a:moveTo>
                <a:cubicBezTo>
                  <a:pt x="368739" y="314944"/>
                  <a:pt x="371405" y="324031"/>
                  <a:pt x="369214" y="332607"/>
                </a:cubicBezTo>
                <a:cubicBezTo>
                  <a:pt x="367024" y="341183"/>
                  <a:pt x="360328" y="347880"/>
                  <a:pt x="351752" y="350070"/>
                </a:cubicBezTo>
                <a:cubicBezTo>
                  <a:pt x="343176" y="352260"/>
                  <a:pt x="334088" y="349594"/>
                  <a:pt x="328054" y="343119"/>
                </a:cubicBezTo>
                <a:lnTo>
                  <a:pt x="265444" y="280348"/>
                </a:lnTo>
                <a:cubicBezTo>
                  <a:pt x="262390" y="277318"/>
                  <a:pt x="260671" y="273194"/>
                  <a:pt x="260671" y="268891"/>
                </a:cubicBezTo>
                <a:cubicBezTo>
                  <a:pt x="260671" y="264588"/>
                  <a:pt x="262390" y="260464"/>
                  <a:pt x="265444" y="257434"/>
                </a:cubicBezTo>
                <a:lnTo>
                  <a:pt x="276901" y="245977"/>
                </a:lnTo>
                <a:cubicBezTo>
                  <a:pt x="279931" y="242922"/>
                  <a:pt x="284056" y="241204"/>
                  <a:pt x="288358" y="241204"/>
                </a:cubicBezTo>
                <a:cubicBezTo>
                  <a:pt x="292661" y="241204"/>
                  <a:pt x="296785" y="242922"/>
                  <a:pt x="299815" y="245977"/>
                </a:cubicBezTo>
                <a:close/>
                <a:moveTo>
                  <a:pt x="281742" y="3285"/>
                </a:moveTo>
                <a:lnTo>
                  <a:pt x="346288" y="3285"/>
                </a:lnTo>
                <a:lnTo>
                  <a:pt x="346288" y="67831"/>
                </a:lnTo>
                <a:moveTo>
                  <a:pt x="272544" y="137379"/>
                </a:moveTo>
                <a:cubicBezTo>
                  <a:pt x="269279" y="192251"/>
                  <a:pt x="229489" y="238052"/>
                  <a:pt x="175613" y="248956"/>
                </a:cubicBezTo>
                <a:cubicBezTo>
                  <a:pt x="121736" y="259860"/>
                  <a:pt x="67268" y="233136"/>
                  <a:pt x="42923" y="183852"/>
                </a:cubicBezTo>
                <a:moveTo>
                  <a:pt x="346127" y="3285"/>
                </a:moveTo>
                <a:lnTo>
                  <a:pt x="202512" y="147061"/>
                </a:lnTo>
                <a:cubicBezTo>
                  <a:pt x="196218" y="153317"/>
                  <a:pt x="186054" y="153317"/>
                  <a:pt x="179760" y="147061"/>
                </a:cubicBezTo>
                <a:lnTo>
                  <a:pt x="141194" y="108333"/>
                </a:lnTo>
                <a:cubicBezTo>
                  <a:pt x="134900" y="102077"/>
                  <a:pt x="124735" y="102077"/>
                  <a:pt x="118441" y="108333"/>
                </a:cubicBezTo>
                <a:lnTo>
                  <a:pt x="0" y="226775"/>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3" name="Rounded Rectangle 32">
            <a:extLst>
              <a:ext uri="{FF2B5EF4-FFF2-40B4-BE49-F238E27FC236}">
                <a16:creationId xmlns:a16="http://schemas.microsoft.com/office/drawing/2014/main" id="{C9BF88BD-F45C-988E-8A2D-34F5F80619FE}"/>
              </a:ext>
            </a:extLst>
          </p:cNvPr>
          <p:cNvSpPr/>
          <p:nvPr/>
        </p:nvSpPr>
        <p:spPr>
          <a:xfrm>
            <a:off x="6244747" y="2261653"/>
            <a:ext cx="373559" cy="374367"/>
          </a:xfrm>
          <a:custGeom>
            <a:avLst/>
            <a:gdLst/>
            <a:ahLst/>
            <a:cxnLst/>
            <a:rect l="0" t="0" r="0" b="0"/>
            <a:pathLst>
              <a:path w="373559" h="374367">
                <a:moveTo>
                  <a:pt x="289649" y="374367"/>
                </a:moveTo>
                <a:lnTo>
                  <a:pt x="96012" y="374367"/>
                </a:lnTo>
                <a:lnTo>
                  <a:pt x="96012" y="116183"/>
                </a:lnTo>
                <a:lnTo>
                  <a:pt x="289649" y="116183"/>
                </a:lnTo>
                <a:close/>
                <a:moveTo>
                  <a:pt x="373559" y="206545"/>
                </a:moveTo>
                <a:lnTo>
                  <a:pt x="321922" y="206545"/>
                </a:lnTo>
                <a:moveTo>
                  <a:pt x="321922" y="271091"/>
                </a:moveTo>
                <a:lnTo>
                  <a:pt x="373559" y="271091"/>
                </a:lnTo>
                <a:moveTo>
                  <a:pt x="321922" y="141999"/>
                </a:moveTo>
                <a:lnTo>
                  <a:pt x="357422" y="141999"/>
                </a:lnTo>
                <a:cubicBezTo>
                  <a:pt x="367104" y="141999"/>
                  <a:pt x="373559" y="148454"/>
                  <a:pt x="373559" y="158136"/>
                </a:cubicBezTo>
                <a:lnTo>
                  <a:pt x="373559" y="319500"/>
                </a:lnTo>
                <a:cubicBezTo>
                  <a:pt x="373559" y="329182"/>
                  <a:pt x="367104" y="335636"/>
                  <a:pt x="357422" y="335636"/>
                </a:cubicBezTo>
                <a:lnTo>
                  <a:pt x="321922" y="335636"/>
                </a:lnTo>
                <a:moveTo>
                  <a:pt x="289649" y="201704"/>
                </a:moveTo>
                <a:lnTo>
                  <a:pt x="104080" y="201704"/>
                </a:lnTo>
                <a:moveTo>
                  <a:pt x="104080" y="290454"/>
                </a:moveTo>
                <a:lnTo>
                  <a:pt x="289649" y="290454"/>
                </a:lnTo>
                <a:moveTo>
                  <a:pt x="12102" y="206545"/>
                </a:moveTo>
                <a:lnTo>
                  <a:pt x="63738" y="206545"/>
                </a:lnTo>
                <a:moveTo>
                  <a:pt x="63738" y="271091"/>
                </a:moveTo>
                <a:lnTo>
                  <a:pt x="12102" y="271091"/>
                </a:lnTo>
                <a:moveTo>
                  <a:pt x="63739" y="335636"/>
                </a:moveTo>
                <a:lnTo>
                  <a:pt x="28238" y="335636"/>
                </a:lnTo>
                <a:cubicBezTo>
                  <a:pt x="18556" y="335636"/>
                  <a:pt x="12102" y="329182"/>
                  <a:pt x="12102" y="319500"/>
                </a:cubicBezTo>
                <a:lnTo>
                  <a:pt x="12102" y="158136"/>
                </a:lnTo>
                <a:cubicBezTo>
                  <a:pt x="12102" y="148454"/>
                  <a:pt x="18556" y="141999"/>
                  <a:pt x="28238" y="141999"/>
                </a:cubicBezTo>
                <a:lnTo>
                  <a:pt x="63739" y="141999"/>
                </a:lnTo>
                <a:moveTo>
                  <a:pt x="0" y="0"/>
                </a:moveTo>
                <a:moveTo>
                  <a:pt x="233171" y="12907"/>
                </a:moveTo>
                <a:lnTo>
                  <a:pt x="192830" y="51635"/>
                </a:lnTo>
                <a:lnTo>
                  <a:pt x="168626" y="29044"/>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4" name="Rounded Rectangle 33">
            <a:extLst>
              <a:ext uri="{FF2B5EF4-FFF2-40B4-BE49-F238E27FC236}">
                <a16:creationId xmlns:a16="http://schemas.microsoft.com/office/drawing/2014/main" id="{B6534480-8ACA-1873-16EC-FD7F28EC64CD}"/>
              </a:ext>
            </a:extLst>
          </p:cNvPr>
          <p:cNvSpPr/>
          <p:nvPr/>
        </p:nvSpPr>
        <p:spPr>
          <a:xfrm>
            <a:off x="2283308" y="2685235"/>
            <a:ext cx="371138" cy="363070"/>
          </a:xfrm>
          <a:custGeom>
            <a:avLst/>
            <a:gdLst/>
            <a:ahLst/>
            <a:cxnLst/>
            <a:rect l="0" t="0" r="0" b="0"/>
            <a:pathLst>
              <a:path w="371138" h="363070">
                <a:moveTo>
                  <a:pt x="0" y="363070"/>
                </a:moveTo>
                <a:lnTo>
                  <a:pt x="371138" y="363070"/>
                </a:lnTo>
                <a:moveTo>
                  <a:pt x="16071" y="363070"/>
                </a:moveTo>
                <a:lnTo>
                  <a:pt x="16071" y="322729"/>
                </a:lnTo>
                <a:cubicBezTo>
                  <a:pt x="16071" y="318273"/>
                  <a:pt x="19684" y="314661"/>
                  <a:pt x="24140" y="314661"/>
                </a:cubicBezTo>
                <a:lnTo>
                  <a:pt x="56413" y="314661"/>
                </a:lnTo>
                <a:cubicBezTo>
                  <a:pt x="60869" y="314661"/>
                  <a:pt x="64481" y="318273"/>
                  <a:pt x="64481" y="322729"/>
                </a:cubicBezTo>
                <a:lnTo>
                  <a:pt x="64481" y="363070"/>
                </a:lnTo>
                <a:moveTo>
                  <a:pt x="112890" y="363070"/>
                </a:moveTo>
                <a:lnTo>
                  <a:pt x="112890" y="258183"/>
                </a:lnTo>
                <a:cubicBezTo>
                  <a:pt x="112890" y="253727"/>
                  <a:pt x="116503" y="250115"/>
                  <a:pt x="120958" y="250115"/>
                </a:cubicBezTo>
                <a:lnTo>
                  <a:pt x="153231" y="250115"/>
                </a:lnTo>
                <a:cubicBezTo>
                  <a:pt x="157687" y="250115"/>
                  <a:pt x="161300" y="253727"/>
                  <a:pt x="161300" y="258183"/>
                </a:cubicBezTo>
                <a:lnTo>
                  <a:pt x="161300" y="363070"/>
                </a:lnTo>
                <a:moveTo>
                  <a:pt x="209709" y="363070"/>
                </a:moveTo>
                <a:lnTo>
                  <a:pt x="209709" y="193637"/>
                </a:lnTo>
                <a:cubicBezTo>
                  <a:pt x="209709" y="189181"/>
                  <a:pt x="213321" y="185569"/>
                  <a:pt x="217777" y="185569"/>
                </a:cubicBezTo>
                <a:lnTo>
                  <a:pt x="250050" y="185569"/>
                </a:lnTo>
                <a:cubicBezTo>
                  <a:pt x="254506" y="185569"/>
                  <a:pt x="258118" y="189181"/>
                  <a:pt x="258118" y="193637"/>
                </a:cubicBezTo>
                <a:lnTo>
                  <a:pt x="258118" y="363070"/>
                </a:lnTo>
                <a:moveTo>
                  <a:pt x="306528" y="363070"/>
                </a:moveTo>
                <a:lnTo>
                  <a:pt x="306528" y="129091"/>
                </a:lnTo>
                <a:cubicBezTo>
                  <a:pt x="306528" y="124635"/>
                  <a:pt x="310140" y="121023"/>
                  <a:pt x="314596" y="121023"/>
                </a:cubicBezTo>
                <a:lnTo>
                  <a:pt x="346869" y="121023"/>
                </a:lnTo>
                <a:cubicBezTo>
                  <a:pt x="351325" y="121023"/>
                  <a:pt x="354937" y="124635"/>
                  <a:pt x="354937" y="129091"/>
                </a:cubicBezTo>
                <a:lnTo>
                  <a:pt x="354937" y="363070"/>
                </a:lnTo>
                <a:moveTo>
                  <a:pt x="40341" y="201705"/>
                </a:moveTo>
                <a:lnTo>
                  <a:pt x="330797" y="8068"/>
                </a:lnTo>
                <a:moveTo>
                  <a:pt x="266251" y="0"/>
                </a:moveTo>
                <a:lnTo>
                  <a:pt x="330797" y="8068"/>
                </a:lnTo>
                <a:lnTo>
                  <a:pt x="322729" y="72614"/>
                </a:lnTo>
              </a:path>
            </a:pathLst>
          </a:custGeom>
          <a:noFill/>
          <a:ln w="6051">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 name="Flowchart: Data 1">
            <a:extLst>
              <a:ext uri="{FF2B5EF4-FFF2-40B4-BE49-F238E27FC236}">
                <a16:creationId xmlns:a16="http://schemas.microsoft.com/office/drawing/2014/main" id="{0E37A5DC-A036-1CD9-5EF4-BC9701142BB8}"/>
              </a:ext>
            </a:extLst>
          </p:cNvPr>
          <p:cNvSpPr/>
          <p:nvPr/>
        </p:nvSpPr>
        <p:spPr>
          <a:xfrm>
            <a:off x="5857476" y="3569768"/>
            <a:ext cx="3286523" cy="862241"/>
          </a:xfrm>
          <a:prstGeom prst="flowChartInputOutput">
            <a:avLst/>
          </a:prstGeom>
          <a:solidFill>
            <a:srgbClr val="F4FFDC"/>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900" b="0" i="1"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Exists as Excel tool (available on demand) and as a web-based tool: </a:t>
            </a:r>
            <a:r>
              <a:rPr kumimoji="0" lang="sr-Latn-RS" sz="900" b="0" i="1"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hlinkClick r:id="rId2"/>
              </a:rPr>
              <a:t>https://green-inland-ports.eu/digital-maturity-assessment-tool</a:t>
            </a:r>
            <a:r>
              <a:rPr kumimoji="0" lang="sr-Latn-RS" sz="900" b="0" i="1"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rPr>
              <a:t> </a:t>
            </a:r>
            <a:endParaRPr kumimoji="0" lang="en-GB" sz="900" b="0" i="1" u="none" strike="noStrike" kern="1200" cap="none" spc="0" normalizeH="0" baseline="0" noProof="0">
              <a:ln>
                <a:noFill/>
              </a:ln>
              <a:solidFill>
                <a:srgbClr val="00C1B3">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89944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01B9D-A1FE-6BD4-7B8F-A197AE5C1E0E}"/>
              </a:ext>
            </a:extLst>
          </p:cNvPr>
          <p:cNvSpPr>
            <a:spLocks noGrp="1"/>
          </p:cNvSpPr>
          <p:nvPr>
            <p:ph type="title"/>
          </p:nvPr>
        </p:nvSpPr>
        <p:spPr>
          <a:xfrm>
            <a:off x="313513" y="680826"/>
            <a:ext cx="7886700" cy="326564"/>
          </a:xfrm>
        </p:spPr>
        <p:txBody>
          <a:bodyPr/>
          <a:lstStyle/>
          <a:p>
            <a:r>
              <a:rPr lang="sr-Latn-RS"/>
              <a:t>Digital maturity levels in inland ports</a:t>
            </a:r>
            <a:endParaRPr lang="en-GB"/>
          </a:p>
        </p:txBody>
      </p:sp>
      <p:grpSp>
        <p:nvGrpSpPr>
          <p:cNvPr id="59" name="Group 58">
            <a:extLst>
              <a:ext uri="{FF2B5EF4-FFF2-40B4-BE49-F238E27FC236}">
                <a16:creationId xmlns:a16="http://schemas.microsoft.com/office/drawing/2014/main" id="{4C12D506-6060-0509-B554-85ADE3556FBE}"/>
              </a:ext>
            </a:extLst>
          </p:cNvPr>
          <p:cNvGrpSpPr/>
          <p:nvPr/>
        </p:nvGrpSpPr>
        <p:grpSpPr>
          <a:xfrm>
            <a:off x="590074" y="1139124"/>
            <a:ext cx="7818120" cy="3679225"/>
            <a:chOff x="590074" y="534067"/>
            <a:chExt cx="7818120" cy="4007726"/>
          </a:xfrm>
        </p:grpSpPr>
        <p:grpSp>
          <p:nvGrpSpPr>
            <p:cNvPr id="4" name="Group 3">
              <a:extLst>
                <a:ext uri="{FF2B5EF4-FFF2-40B4-BE49-F238E27FC236}">
                  <a16:creationId xmlns:a16="http://schemas.microsoft.com/office/drawing/2014/main" id="{6344AD76-1ED9-88CA-0099-76BBA782F125}"/>
                </a:ext>
              </a:extLst>
            </p:cNvPr>
            <p:cNvGrpSpPr/>
            <p:nvPr/>
          </p:nvGrpSpPr>
          <p:grpSpPr>
            <a:xfrm>
              <a:off x="3779044" y="1074134"/>
              <a:ext cx="1131570" cy="1491615"/>
              <a:chOff x="3394710" y="1671637"/>
              <a:chExt cx="1131570" cy="1491615"/>
            </a:xfrm>
          </p:grpSpPr>
          <p:sp>
            <p:nvSpPr>
              <p:cNvPr id="57" name="Rounded Rectangle 1">
                <a:extLst>
                  <a:ext uri="{FF2B5EF4-FFF2-40B4-BE49-F238E27FC236}">
                    <a16:creationId xmlns:a16="http://schemas.microsoft.com/office/drawing/2014/main" id="{CBFD773D-4938-D122-F1D3-4E7EF2F8263D}"/>
                  </a:ext>
                </a:extLst>
              </p:cNvPr>
              <p:cNvSpPr/>
              <p:nvPr/>
            </p:nvSpPr>
            <p:spPr>
              <a:xfrm>
                <a:off x="3394710" y="1671637"/>
                <a:ext cx="1131570" cy="1491615"/>
              </a:xfrm>
              <a:custGeom>
                <a:avLst/>
                <a:gdLst/>
                <a:ahLst/>
                <a:cxnLst/>
                <a:rect l="0" t="0" r="0" b="0"/>
                <a:pathLst>
                  <a:path w="1131570" h="1491615">
                    <a:moveTo>
                      <a:pt x="205740" y="0"/>
                    </a:moveTo>
                    <a:lnTo>
                      <a:pt x="925830" y="0"/>
                    </a:lnTo>
                    <a:cubicBezTo>
                      <a:pt x="925830" y="0"/>
                      <a:pt x="1131570" y="0"/>
                      <a:pt x="1131570" y="205740"/>
                    </a:cubicBezTo>
                    <a:lnTo>
                      <a:pt x="1131570" y="1285875"/>
                    </a:lnTo>
                    <a:cubicBezTo>
                      <a:pt x="1131570" y="1285875"/>
                      <a:pt x="1131570" y="1491615"/>
                      <a:pt x="925830" y="1491615"/>
                    </a:cubicBezTo>
                    <a:lnTo>
                      <a:pt x="205740" y="1491615"/>
                    </a:lnTo>
                    <a:cubicBezTo>
                      <a:pt x="205740" y="1491615"/>
                      <a:pt x="0" y="1491615"/>
                      <a:pt x="0" y="1285875"/>
                    </a:cubicBezTo>
                    <a:lnTo>
                      <a:pt x="0" y="205740"/>
                    </a:lnTo>
                    <a:cubicBezTo>
                      <a:pt x="0" y="205740"/>
                      <a:pt x="0" y="0"/>
                      <a:pt x="205740" y="0"/>
                    </a:cubicBezTo>
                  </a:path>
                </a:pathLst>
              </a:custGeom>
              <a:solidFill>
                <a:srgbClr val="484848"/>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8" name="Rounded Rectangle 2">
                <a:extLst>
                  <a:ext uri="{FF2B5EF4-FFF2-40B4-BE49-F238E27FC236}">
                    <a16:creationId xmlns:a16="http://schemas.microsoft.com/office/drawing/2014/main" id="{E5971921-63CD-48B2-A1EF-E56DDBAFAFB4}"/>
                  </a:ext>
                </a:extLst>
              </p:cNvPr>
              <p:cNvSpPr/>
              <p:nvPr/>
            </p:nvSpPr>
            <p:spPr>
              <a:xfrm>
                <a:off x="3394710" y="1671637"/>
                <a:ext cx="1131570" cy="1491615"/>
              </a:xfrm>
              <a:custGeom>
                <a:avLst/>
                <a:gdLst/>
                <a:ahLst/>
                <a:cxnLst/>
                <a:rect l="0" t="0" r="0" b="0"/>
                <a:pathLst>
                  <a:path w="1131570" h="1491615">
                    <a:moveTo>
                      <a:pt x="205740" y="0"/>
                    </a:moveTo>
                    <a:lnTo>
                      <a:pt x="925830" y="0"/>
                    </a:lnTo>
                    <a:cubicBezTo>
                      <a:pt x="925830" y="0"/>
                      <a:pt x="1131570" y="0"/>
                      <a:pt x="1131570" y="205740"/>
                    </a:cubicBezTo>
                    <a:lnTo>
                      <a:pt x="1131570" y="1285875"/>
                    </a:lnTo>
                    <a:cubicBezTo>
                      <a:pt x="1131570" y="1285875"/>
                      <a:pt x="1131570" y="1491615"/>
                      <a:pt x="925830" y="1491615"/>
                    </a:cubicBezTo>
                    <a:lnTo>
                      <a:pt x="205740" y="1491615"/>
                    </a:lnTo>
                    <a:cubicBezTo>
                      <a:pt x="205740" y="1491615"/>
                      <a:pt x="0" y="1491615"/>
                      <a:pt x="0" y="1285875"/>
                    </a:cubicBezTo>
                    <a:lnTo>
                      <a:pt x="0" y="205740"/>
                    </a:lnTo>
                    <a:cubicBezTo>
                      <a:pt x="0" y="205740"/>
                      <a:pt x="0" y="0"/>
                      <a:pt x="205740" y="0"/>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40CB92D2-87AB-020E-13AD-71D85B2219E5}"/>
                </a:ext>
              </a:extLst>
            </p:cNvPr>
            <p:cNvGrpSpPr/>
            <p:nvPr/>
          </p:nvGrpSpPr>
          <p:grpSpPr>
            <a:xfrm>
              <a:off x="3058954" y="3311557"/>
              <a:ext cx="2571750" cy="617220"/>
              <a:chOff x="2674620" y="3909060"/>
              <a:chExt cx="2571750" cy="617220"/>
            </a:xfrm>
          </p:grpSpPr>
          <p:sp>
            <p:nvSpPr>
              <p:cNvPr id="55" name="Rounded Rectangle 4">
                <a:extLst>
                  <a:ext uri="{FF2B5EF4-FFF2-40B4-BE49-F238E27FC236}">
                    <a16:creationId xmlns:a16="http://schemas.microsoft.com/office/drawing/2014/main" id="{8D75A722-0352-3A51-798F-295B33691E32}"/>
                  </a:ext>
                </a:extLst>
              </p:cNvPr>
              <p:cNvSpPr/>
              <p:nvPr/>
            </p:nvSpPr>
            <p:spPr>
              <a:xfrm>
                <a:off x="2674620" y="3909060"/>
                <a:ext cx="2571750" cy="617220"/>
              </a:xfrm>
              <a:custGeom>
                <a:avLst/>
                <a:gdLst/>
                <a:ahLst/>
                <a:cxnLst/>
                <a:rect l="0" t="0" r="0" b="0"/>
                <a:pathLst>
                  <a:path w="2571750" h="617220">
                    <a:moveTo>
                      <a:pt x="102870" y="0"/>
                    </a:moveTo>
                    <a:lnTo>
                      <a:pt x="2468880" y="0"/>
                    </a:lnTo>
                    <a:cubicBezTo>
                      <a:pt x="2468880" y="0"/>
                      <a:pt x="2571750" y="0"/>
                      <a:pt x="2571750" y="102870"/>
                    </a:cubicBezTo>
                    <a:lnTo>
                      <a:pt x="2571750" y="514350"/>
                    </a:lnTo>
                    <a:cubicBezTo>
                      <a:pt x="2571750" y="514350"/>
                      <a:pt x="2571750" y="617220"/>
                      <a:pt x="2468880" y="617220"/>
                    </a:cubicBezTo>
                    <a:lnTo>
                      <a:pt x="102870" y="617220"/>
                    </a:lnTo>
                    <a:cubicBezTo>
                      <a:pt x="102870" y="617220"/>
                      <a:pt x="0" y="617220"/>
                      <a:pt x="0" y="514350"/>
                    </a:cubicBezTo>
                    <a:lnTo>
                      <a:pt x="0" y="102870"/>
                    </a:lnTo>
                    <a:cubicBezTo>
                      <a:pt x="0" y="102870"/>
                      <a:pt x="0" y="0"/>
                      <a:pt x="102870" y="0"/>
                    </a:cubicBezTo>
                  </a:path>
                </a:pathLst>
              </a:custGeom>
              <a:solidFill>
                <a:srgbClr val="E55753"/>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6" name="Rounded Rectangle 5">
                <a:extLst>
                  <a:ext uri="{FF2B5EF4-FFF2-40B4-BE49-F238E27FC236}">
                    <a16:creationId xmlns:a16="http://schemas.microsoft.com/office/drawing/2014/main" id="{8A0CF366-6E4C-7B4D-C3B8-83519C6C5DC2}"/>
                  </a:ext>
                </a:extLst>
              </p:cNvPr>
              <p:cNvSpPr/>
              <p:nvPr/>
            </p:nvSpPr>
            <p:spPr>
              <a:xfrm>
                <a:off x="2674620" y="3909060"/>
                <a:ext cx="2571750" cy="617220"/>
              </a:xfrm>
              <a:custGeom>
                <a:avLst/>
                <a:gdLst/>
                <a:ahLst/>
                <a:cxnLst/>
                <a:rect l="0" t="0" r="0" b="0"/>
                <a:pathLst>
                  <a:path w="2571750" h="617220">
                    <a:moveTo>
                      <a:pt x="102870" y="0"/>
                    </a:moveTo>
                    <a:lnTo>
                      <a:pt x="2468880" y="0"/>
                    </a:lnTo>
                    <a:cubicBezTo>
                      <a:pt x="2468880" y="0"/>
                      <a:pt x="2571750" y="0"/>
                      <a:pt x="2571750" y="102870"/>
                    </a:cubicBezTo>
                    <a:lnTo>
                      <a:pt x="2571750" y="514350"/>
                    </a:lnTo>
                    <a:cubicBezTo>
                      <a:pt x="2571750" y="514350"/>
                      <a:pt x="2571750" y="617220"/>
                      <a:pt x="2468880" y="617220"/>
                    </a:cubicBezTo>
                    <a:lnTo>
                      <a:pt x="102870" y="617220"/>
                    </a:lnTo>
                    <a:cubicBezTo>
                      <a:pt x="102870" y="617220"/>
                      <a:pt x="0" y="617220"/>
                      <a:pt x="0" y="514350"/>
                    </a:cubicBezTo>
                    <a:lnTo>
                      <a:pt x="0" y="102870"/>
                    </a:lnTo>
                    <a:cubicBezTo>
                      <a:pt x="0" y="102870"/>
                      <a:pt x="0" y="0"/>
                      <a:pt x="102870" y="0"/>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A711E035-FF44-DAC7-6CF5-8CF3D7FFCEFF}"/>
                </a:ext>
              </a:extLst>
            </p:cNvPr>
            <p:cNvGrpSpPr/>
            <p:nvPr/>
          </p:nvGrpSpPr>
          <p:grpSpPr>
            <a:xfrm>
              <a:off x="5322094" y="2025682"/>
              <a:ext cx="3086100" cy="462915"/>
              <a:chOff x="4937760" y="2623185"/>
              <a:chExt cx="3086100" cy="462915"/>
            </a:xfrm>
          </p:grpSpPr>
          <p:sp>
            <p:nvSpPr>
              <p:cNvPr id="53" name="Rounded Rectangle 7">
                <a:extLst>
                  <a:ext uri="{FF2B5EF4-FFF2-40B4-BE49-F238E27FC236}">
                    <a16:creationId xmlns:a16="http://schemas.microsoft.com/office/drawing/2014/main" id="{F728C5F3-A0E9-76EF-0D3B-3A73AEF42821}"/>
                  </a:ext>
                </a:extLst>
              </p:cNvPr>
              <p:cNvSpPr/>
              <p:nvPr/>
            </p:nvSpPr>
            <p:spPr>
              <a:xfrm>
                <a:off x="4937760" y="2623185"/>
                <a:ext cx="3086100" cy="462915"/>
              </a:xfrm>
              <a:custGeom>
                <a:avLst/>
                <a:gdLst/>
                <a:ahLst/>
                <a:cxnLst/>
                <a:rect l="0" t="0" r="0" b="0"/>
                <a:pathLst>
                  <a:path w="3086100" h="462915">
                    <a:moveTo>
                      <a:pt x="102870" y="0"/>
                    </a:moveTo>
                    <a:lnTo>
                      <a:pt x="2983230" y="0"/>
                    </a:lnTo>
                    <a:cubicBezTo>
                      <a:pt x="2983230" y="0"/>
                      <a:pt x="3086100" y="0"/>
                      <a:pt x="3086100" y="102870"/>
                    </a:cubicBezTo>
                    <a:lnTo>
                      <a:pt x="3086100" y="360045"/>
                    </a:lnTo>
                    <a:cubicBezTo>
                      <a:pt x="3086100" y="360045"/>
                      <a:pt x="3086100" y="462915"/>
                      <a:pt x="2983230" y="462915"/>
                    </a:cubicBezTo>
                    <a:lnTo>
                      <a:pt x="102870" y="462915"/>
                    </a:lnTo>
                    <a:cubicBezTo>
                      <a:pt x="102870" y="462915"/>
                      <a:pt x="0" y="462915"/>
                      <a:pt x="0" y="360045"/>
                    </a:cubicBezTo>
                    <a:lnTo>
                      <a:pt x="0" y="102870"/>
                    </a:lnTo>
                    <a:cubicBezTo>
                      <a:pt x="0" y="102870"/>
                      <a:pt x="0" y="0"/>
                      <a:pt x="102870" y="0"/>
                    </a:cubicBezTo>
                  </a:path>
                </a:pathLst>
              </a:custGeom>
              <a:solidFill>
                <a:srgbClr val="FF9900"/>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4" name="Rounded Rectangle 8">
                <a:extLst>
                  <a:ext uri="{FF2B5EF4-FFF2-40B4-BE49-F238E27FC236}">
                    <a16:creationId xmlns:a16="http://schemas.microsoft.com/office/drawing/2014/main" id="{3A49A2AD-653D-DFCB-09CD-0F63B4E6B7D2}"/>
                  </a:ext>
                </a:extLst>
              </p:cNvPr>
              <p:cNvSpPr/>
              <p:nvPr/>
            </p:nvSpPr>
            <p:spPr>
              <a:xfrm>
                <a:off x="4937760" y="2623185"/>
                <a:ext cx="3086100" cy="462915"/>
              </a:xfrm>
              <a:custGeom>
                <a:avLst/>
                <a:gdLst/>
                <a:ahLst/>
                <a:cxnLst/>
                <a:rect l="0" t="0" r="0" b="0"/>
                <a:pathLst>
                  <a:path w="3086100" h="462915">
                    <a:moveTo>
                      <a:pt x="102870" y="0"/>
                    </a:moveTo>
                    <a:lnTo>
                      <a:pt x="2983230" y="0"/>
                    </a:lnTo>
                    <a:cubicBezTo>
                      <a:pt x="2983230" y="0"/>
                      <a:pt x="3086100" y="0"/>
                      <a:pt x="3086100" y="102870"/>
                    </a:cubicBezTo>
                    <a:lnTo>
                      <a:pt x="3086100" y="360045"/>
                    </a:lnTo>
                    <a:cubicBezTo>
                      <a:pt x="3086100" y="360045"/>
                      <a:pt x="3086100" y="462915"/>
                      <a:pt x="2983230" y="462915"/>
                    </a:cubicBezTo>
                    <a:lnTo>
                      <a:pt x="102870" y="462915"/>
                    </a:lnTo>
                    <a:cubicBezTo>
                      <a:pt x="102870" y="462915"/>
                      <a:pt x="0" y="462915"/>
                      <a:pt x="0" y="360045"/>
                    </a:cubicBezTo>
                    <a:lnTo>
                      <a:pt x="0" y="102870"/>
                    </a:lnTo>
                    <a:cubicBezTo>
                      <a:pt x="0" y="102870"/>
                      <a:pt x="0" y="0"/>
                      <a:pt x="102870" y="0"/>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7" name="Group 6">
              <a:extLst>
                <a:ext uri="{FF2B5EF4-FFF2-40B4-BE49-F238E27FC236}">
                  <a16:creationId xmlns:a16="http://schemas.microsoft.com/office/drawing/2014/main" id="{64081F03-50FF-691F-13FF-18C8C70BFF64}"/>
                </a:ext>
              </a:extLst>
            </p:cNvPr>
            <p:cNvGrpSpPr/>
            <p:nvPr/>
          </p:nvGrpSpPr>
          <p:grpSpPr>
            <a:xfrm>
              <a:off x="590074" y="534067"/>
              <a:ext cx="2777490" cy="462915"/>
              <a:chOff x="205740" y="1131570"/>
              <a:chExt cx="2777490" cy="462915"/>
            </a:xfrm>
          </p:grpSpPr>
          <p:sp>
            <p:nvSpPr>
              <p:cNvPr id="51" name="Rounded Rectangle 10">
                <a:extLst>
                  <a:ext uri="{FF2B5EF4-FFF2-40B4-BE49-F238E27FC236}">
                    <a16:creationId xmlns:a16="http://schemas.microsoft.com/office/drawing/2014/main" id="{6519471A-A20C-F4C7-2DAC-1518F3F72349}"/>
                  </a:ext>
                </a:extLst>
              </p:cNvPr>
              <p:cNvSpPr/>
              <p:nvPr/>
            </p:nvSpPr>
            <p:spPr>
              <a:xfrm>
                <a:off x="205740" y="1131570"/>
                <a:ext cx="2777490" cy="462915"/>
              </a:xfrm>
              <a:custGeom>
                <a:avLst/>
                <a:gdLst/>
                <a:ahLst/>
                <a:cxnLst/>
                <a:rect l="0" t="0" r="0" b="0"/>
                <a:pathLst>
                  <a:path w="2777490" h="462915">
                    <a:moveTo>
                      <a:pt x="102870" y="0"/>
                    </a:moveTo>
                    <a:lnTo>
                      <a:pt x="2674620" y="0"/>
                    </a:lnTo>
                    <a:cubicBezTo>
                      <a:pt x="2674620" y="0"/>
                      <a:pt x="2777490" y="0"/>
                      <a:pt x="2777490" y="102870"/>
                    </a:cubicBezTo>
                    <a:lnTo>
                      <a:pt x="2777490" y="360045"/>
                    </a:lnTo>
                    <a:cubicBezTo>
                      <a:pt x="2777490" y="360045"/>
                      <a:pt x="2777490" y="462915"/>
                      <a:pt x="2674620" y="462915"/>
                    </a:cubicBezTo>
                    <a:lnTo>
                      <a:pt x="102870" y="462915"/>
                    </a:lnTo>
                    <a:cubicBezTo>
                      <a:pt x="102870" y="462915"/>
                      <a:pt x="0" y="462915"/>
                      <a:pt x="0" y="360045"/>
                    </a:cubicBezTo>
                    <a:lnTo>
                      <a:pt x="0" y="102870"/>
                    </a:lnTo>
                    <a:cubicBezTo>
                      <a:pt x="0" y="102870"/>
                      <a:pt x="0" y="0"/>
                      <a:pt x="102870" y="0"/>
                    </a:cubicBezTo>
                  </a:path>
                </a:pathLst>
              </a:custGeom>
              <a:solidFill>
                <a:srgbClr val="3CC583"/>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2" name="Rounded Rectangle 11">
                <a:extLst>
                  <a:ext uri="{FF2B5EF4-FFF2-40B4-BE49-F238E27FC236}">
                    <a16:creationId xmlns:a16="http://schemas.microsoft.com/office/drawing/2014/main" id="{24049959-E567-7AE3-91AA-1BE294C85D0B}"/>
                  </a:ext>
                </a:extLst>
              </p:cNvPr>
              <p:cNvSpPr/>
              <p:nvPr/>
            </p:nvSpPr>
            <p:spPr>
              <a:xfrm>
                <a:off x="205740" y="1131570"/>
                <a:ext cx="2777490" cy="462915"/>
              </a:xfrm>
              <a:custGeom>
                <a:avLst/>
                <a:gdLst/>
                <a:ahLst/>
                <a:cxnLst/>
                <a:rect l="0" t="0" r="0" b="0"/>
                <a:pathLst>
                  <a:path w="2777490" h="462915">
                    <a:moveTo>
                      <a:pt x="102870" y="0"/>
                    </a:moveTo>
                    <a:lnTo>
                      <a:pt x="2674620" y="0"/>
                    </a:lnTo>
                    <a:cubicBezTo>
                      <a:pt x="2674620" y="0"/>
                      <a:pt x="2777490" y="0"/>
                      <a:pt x="2777490" y="102870"/>
                    </a:cubicBezTo>
                    <a:lnTo>
                      <a:pt x="2777490" y="360045"/>
                    </a:lnTo>
                    <a:cubicBezTo>
                      <a:pt x="2777490" y="360045"/>
                      <a:pt x="2777490" y="462915"/>
                      <a:pt x="2674620" y="462915"/>
                    </a:cubicBezTo>
                    <a:lnTo>
                      <a:pt x="102870" y="462915"/>
                    </a:lnTo>
                    <a:cubicBezTo>
                      <a:pt x="102870" y="462915"/>
                      <a:pt x="0" y="462915"/>
                      <a:pt x="0" y="360045"/>
                    </a:cubicBezTo>
                    <a:lnTo>
                      <a:pt x="0" y="102870"/>
                    </a:lnTo>
                    <a:cubicBezTo>
                      <a:pt x="0" y="102870"/>
                      <a:pt x="0" y="0"/>
                      <a:pt x="102870" y="0"/>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BEF46E84-71FB-2CAD-4305-8D920D20F1A0}"/>
                </a:ext>
              </a:extLst>
            </p:cNvPr>
            <p:cNvGrpSpPr/>
            <p:nvPr/>
          </p:nvGrpSpPr>
          <p:grpSpPr>
            <a:xfrm>
              <a:off x="590074" y="2025682"/>
              <a:ext cx="2777490" cy="462915"/>
              <a:chOff x="205740" y="2623185"/>
              <a:chExt cx="2777490" cy="462915"/>
            </a:xfrm>
          </p:grpSpPr>
          <p:sp>
            <p:nvSpPr>
              <p:cNvPr id="49" name="Rounded Rectangle 13">
                <a:extLst>
                  <a:ext uri="{FF2B5EF4-FFF2-40B4-BE49-F238E27FC236}">
                    <a16:creationId xmlns:a16="http://schemas.microsoft.com/office/drawing/2014/main" id="{8CA93B12-34AE-88F9-18B6-23462ECB5229}"/>
                  </a:ext>
                </a:extLst>
              </p:cNvPr>
              <p:cNvSpPr/>
              <p:nvPr/>
            </p:nvSpPr>
            <p:spPr>
              <a:xfrm>
                <a:off x="205740" y="2623185"/>
                <a:ext cx="2777490" cy="462915"/>
              </a:xfrm>
              <a:custGeom>
                <a:avLst/>
                <a:gdLst/>
                <a:ahLst/>
                <a:cxnLst/>
                <a:rect l="0" t="0" r="0" b="0"/>
                <a:pathLst>
                  <a:path w="2777490" h="462915">
                    <a:moveTo>
                      <a:pt x="102870" y="0"/>
                    </a:moveTo>
                    <a:lnTo>
                      <a:pt x="2674620" y="0"/>
                    </a:lnTo>
                    <a:cubicBezTo>
                      <a:pt x="2674620" y="0"/>
                      <a:pt x="2777490" y="0"/>
                      <a:pt x="2777490" y="102870"/>
                    </a:cubicBezTo>
                    <a:lnTo>
                      <a:pt x="2777490" y="360045"/>
                    </a:lnTo>
                    <a:cubicBezTo>
                      <a:pt x="2777490" y="360045"/>
                      <a:pt x="2777490" y="462915"/>
                      <a:pt x="2674620" y="462915"/>
                    </a:cubicBezTo>
                    <a:lnTo>
                      <a:pt x="102870" y="462915"/>
                    </a:lnTo>
                    <a:cubicBezTo>
                      <a:pt x="102870" y="462915"/>
                      <a:pt x="0" y="462915"/>
                      <a:pt x="0" y="360045"/>
                    </a:cubicBezTo>
                    <a:lnTo>
                      <a:pt x="0" y="102870"/>
                    </a:lnTo>
                    <a:cubicBezTo>
                      <a:pt x="0" y="102870"/>
                      <a:pt x="0" y="0"/>
                      <a:pt x="102870" y="0"/>
                    </a:cubicBezTo>
                  </a:path>
                </a:pathLst>
              </a:custGeom>
              <a:solidFill>
                <a:srgbClr val="4E88E7"/>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0" name="Rounded Rectangle 14">
                <a:extLst>
                  <a:ext uri="{FF2B5EF4-FFF2-40B4-BE49-F238E27FC236}">
                    <a16:creationId xmlns:a16="http://schemas.microsoft.com/office/drawing/2014/main" id="{66F60346-FAC6-ECAD-C8F5-7E1E82422632}"/>
                  </a:ext>
                </a:extLst>
              </p:cNvPr>
              <p:cNvSpPr/>
              <p:nvPr/>
            </p:nvSpPr>
            <p:spPr>
              <a:xfrm>
                <a:off x="205740" y="2623185"/>
                <a:ext cx="2777490" cy="462915"/>
              </a:xfrm>
              <a:custGeom>
                <a:avLst/>
                <a:gdLst/>
                <a:ahLst/>
                <a:cxnLst/>
                <a:rect l="0" t="0" r="0" b="0"/>
                <a:pathLst>
                  <a:path w="2777490" h="462915">
                    <a:moveTo>
                      <a:pt x="102870" y="0"/>
                    </a:moveTo>
                    <a:lnTo>
                      <a:pt x="2674620" y="0"/>
                    </a:lnTo>
                    <a:cubicBezTo>
                      <a:pt x="2674620" y="0"/>
                      <a:pt x="2777490" y="0"/>
                      <a:pt x="2777490" y="102870"/>
                    </a:cubicBezTo>
                    <a:lnTo>
                      <a:pt x="2777490" y="360045"/>
                    </a:lnTo>
                    <a:cubicBezTo>
                      <a:pt x="2777490" y="360045"/>
                      <a:pt x="2777490" y="462915"/>
                      <a:pt x="2674620" y="462915"/>
                    </a:cubicBezTo>
                    <a:lnTo>
                      <a:pt x="102870" y="462915"/>
                    </a:lnTo>
                    <a:cubicBezTo>
                      <a:pt x="102870" y="462915"/>
                      <a:pt x="0" y="462915"/>
                      <a:pt x="0" y="360045"/>
                    </a:cubicBezTo>
                    <a:lnTo>
                      <a:pt x="0" y="102870"/>
                    </a:lnTo>
                    <a:cubicBezTo>
                      <a:pt x="0" y="102870"/>
                      <a:pt x="0" y="0"/>
                      <a:pt x="102870" y="0"/>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C8C7D7D8-C58E-77F8-CC16-94EC5C2B7A3A}"/>
                </a:ext>
              </a:extLst>
            </p:cNvPr>
            <p:cNvGrpSpPr/>
            <p:nvPr/>
          </p:nvGrpSpPr>
          <p:grpSpPr>
            <a:xfrm>
              <a:off x="5322094" y="534067"/>
              <a:ext cx="2571750" cy="462915"/>
              <a:chOff x="4937760" y="1131570"/>
              <a:chExt cx="2571750" cy="462915"/>
            </a:xfrm>
          </p:grpSpPr>
          <p:sp>
            <p:nvSpPr>
              <p:cNvPr id="47" name="Rounded Rectangle 16">
                <a:extLst>
                  <a:ext uri="{FF2B5EF4-FFF2-40B4-BE49-F238E27FC236}">
                    <a16:creationId xmlns:a16="http://schemas.microsoft.com/office/drawing/2014/main" id="{046B1C89-1B00-D7F1-455A-7781A97A7235}"/>
                  </a:ext>
                </a:extLst>
              </p:cNvPr>
              <p:cNvSpPr/>
              <p:nvPr/>
            </p:nvSpPr>
            <p:spPr>
              <a:xfrm>
                <a:off x="4937760" y="1131570"/>
                <a:ext cx="2571750" cy="462915"/>
              </a:xfrm>
              <a:custGeom>
                <a:avLst/>
                <a:gdLst/>
                <a:ahLst/>
                <a:cxnLst/>
                <a:rect l="0" t="0" r="0" b="0"/>
                <a:pathLst>
                  <a:path w="2571750" h="462915">
                    <a:moveTo>
                      <a:pt x="102870" y="0"/>
                    </a:moveTo>
                    <a:lnTo>
                      <a:pt x="2468880" y="0"/>
                    </a:lnTo>
                    <a:cubicBezTo>
                      <a:pt x="2468880" y="0"/>
                      <a:pt x="2571750" y="0"/>
                      <a:pt x="2571750" y="102870"/>
                    </a:cubicBezTo>
                    <a:lnTo>
                      <a:pt x="2571750" y="360045"/>
                    </a:lnTo>
                    <a:cubicBezTo>
                      <a:pt x="2571750" y="360045"/>
                      <a:pt x="2571750" y="462915"/>
                      <a:pt x="2468880" y="462915"/>
                    </a:cubicBezTo>
                    <a:lnTo>
                      <a:pt x="102870" y="462915"/>
                    </a:lnTo>
                    <a:cubicBezTo>
                      <a:pt x="102870" y="462915"/>
                      <a:pt x="0" y="462915"/>
                      <a:pt x="0" y="360045"/>
                    </a:cubicBezTo>
                    <a:lnTo>
                      <a:pt x="0" y="102870"/>
                    </a:lnTo>
                    <a:cubicBezTo>
                      <a:pt x="0" y="102870"/>
                      <a:pt x="0" y="0"/>
                      <a:pt x="102870" y="0"/>
                    </a:cubicBezTo>
                  </a:path>
                </a:pathLst>
              </a:custGeom>
              <a:solidFill>
                <a:srgbClr val="BA5DE5"/>
              </a:solidFill>
              <a:ln>
                <a:no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8" name="Rounded Rectangle 17">
                <a:extLst>
                  <a:ext uri="{FF2B5EF4-FFF2-40B4-BE49-F238E27FC236}">
                    <a16:creationId xmlns:a16="http://schemas.microsoft.com/office/drawing/2014/main" id="{B112243B-EBA7-152C-64CE-A9545A44678E}"/>
                  </a:ext>
                </a:extLst>
              </p:cNvPr>
              <p:cNvSpPr/>
              <p:nvPr/>
            </p:nvSpPr>
            <p:spPr>
              <a:xfrm>
                <a:off x="4937760" y="1131570"/>
                <a:ext cx="2571750" cy="462915"/>
              </a:xfrm>
              <a:custGeom>
                <a:avLst/>
                <a:gdLst/>
                <a:ahLst/>
                <a:cxnLst/>
                <a:rect l="0" t="0" r="0" b="0"/>
                <a:pathLst>
                  <a:path w="2571750" h="462915">
                    <a:moveTo>
                      <a:pt x="102870" y="0"/>
                    </a:moveTo>
                    <a:lnTo>
                      <a:pt x="2468880" y="0"/>
                    </a:lnTo>
                    <a:cubicBezTo>
                      <a:pt x="2468880" y="0"/>
                      <a:pt x="2571750" y="0"/>
                      <a:pt x="2571750" y="102870"/>
                    </a:cubicBezTo>
                    <a:lnTo>
                      <a:pt x="2571750" y="360045"/>
                    </a:lnTo>
                    <a:cubicBezTo>
                      <a:pt x="2571750" y="360045"/>
                      <a:pt x="2571750" y="462915"/>
                      <a:pt x="2468880" y="462915"/>
                    </a:cubicBezTo>
                    <a:lnTo>
                      <a:pt x="102870" y="462915"/>
                    </a:lnTo>
                    <a:cubicBezTo>
                      <a:pt x="102870" y="462915"/>
                      <a:pt x="0" y="462915"/>
                      <a:pt x="0" y="360045"/>
                    </a:cubicBezTo>
                    <a:lnTo>
                      <a:pt x="0" y="102870"/>
                    </a:lnTo>
                    <a:cubicBezTo>
                      <a:pt x="0" y="102870"/>
                      <a:pt x="0" y="0"/>
                      <a:pt x="102870" y="0"/>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
          <p:nvSpPr>
            <p:cNvPr id="10" name="TextBox 19">
              <a:extLst>
                <a:ext uri="{FF2B5EF4-FFF2-40B4-BE49-F238E27FC236}">
                  <a16:creationId xmlns:a16="http://schemas.microsoft.com/office/drawing/2014/main" id="{0486F9A2-A582-884B-7FCE-C39D94F6BEA7}"/>
                </a:ext>
              </a:extLst>
            </p:cNvPr>
            <p:cNvSpPr txBox="1"/>
            <p:nvPr/>
          </p:nvSpPr>
          <p:spPr>
            <a:xfrm>
              <a:off x="1719705" y="1116997"/>
              <a:ext cx="1221489"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Manual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p</a:t>
              </a:r>
              <a:r>
                <a:rPr kumimoji="0" sz="11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rocesses</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1" name="TextBox 21">
              <a:extLst>
                <a:ext uri="{FF2B5EF4-FFF2-40B4-BE49-F238E27FC236}">
                  <a16:creationId xmlns:a16="http://schemas.microsoft.com/office/drawing/2014/main" id="{9BAEF504-299D-0E92-B681-8A4B2C4CFC59}"/>
                </a:ext>
              </a:extLst>
            </p:cNvPr>
            <p:cNvSpPr txBox="1"/>
            <p:nvPr/>
          </p:nvSpPr>
          <p:spPr>
            <a:xfrm>
              <a:off x="5750719" y="1116997"/>
              <a:ext cx="1510029"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Digital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b</a:t>
              </a: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ills and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i</a:t>
              </a:r>
              <a:r>
                <a:rPr kumimoji="0" sz="11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nvoices</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2" name="TextBox 22">
              <a:extLst>
                <a:ext uri="{FF2B5EF4-FFF2-40B4-BE49-F238E27FC236}">
                  <a16:creationId xmlns:a16="http://schemas.microsoft.com/office/drawing/2014/main" id="{0ED14320-EB32-DB29-D2E1-6DD2CC2CABBB}"/>
                </a:ext>
              </a:extLst>
            </p:cNvPr>
            <p:cNvSpPr txBox="1"/>
            <p:nvPr/>
          </p:nvSpPr>
          <p:spPr>
            <a:xfrm>
              <a:off x="1468344" y="1425607"/>
              <a:ext cx="1508426"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Basic IT Infrastructure</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3" name="TextBox 23">
              <a:extLst>
                <a:ext uri="{FF2B5EF4-FFF2-40B4-BE49-F238E27FC236}">
                  <a16:creationId xmlns:a16="http://schemas.microsoft.com/office/drawing/2014/main" id="{B1E93F8A-55FA-C93A-A944-946443ACD3AD}"/>
                </a:ext>
              </a:extLst>
            </p:cNvPr>
            <p:cNvSpPr txBox="1"/>
            <p:nvPr/>
          </p:nvSpPr>
          <p:spPr>
            <a:xfrm>
              <a:off x="5750719" y="1425607"/>
              <a:ext cx="1899559"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Digital customs declarations...</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4" name="TextBox 24">
              <a:extLst>
                <a:ext uri="{FF2B5EF4-FFF2-40B4-BE49-F238E27FC236}">
                  <a16:creationId xmlns:a16="http://schemas.microsoft.com/office/drawing/2014/main" id="{727F1BD5-77C9-00A8-6C91-7CF192D4A60A}"/>
                </a:ext>
              </a:extLst>
            </p:cNvPr>
            <p:cNvSpPr txBox="1"/>
            <p:nvPr/>
          </p:nvSpPr>
          <p:spPr>
            <a:xfrm>
              <a:off x="5610854" y="4048792"/>
              <a:ext cx="1763303"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Digital freight market places</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5" name="TextBox 25">
              <a:extLst>
                <a:ext uri="{FF2B5EF4-FFF2-40B4-BE49-F238E27FC236}">
                  <a16:creationId xmlns:a16="http://schemas.microsoft.com/office/drawing/2014/main" id="{60402AB7-1563-78CB-CE87-1F448C8A70E9}"/>
                </a:ext>
              </a:extLst>
            </p:cNvPr>
            <p:cNvSpPr txBox="1"/>
            <p:nvPr/>
          </p:nvSpPr>
          <p:spPr>
            <a:xfrm>
              <a:off x="5610854" y="4357402"/>
              <a:ext cx="2143215"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Predictive maintenance services...</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6" name="TextBox 26">
              <a:extLst>
                <a:ext uri="{FF2B5EF4-FFF2-40B4-BE49-F238E27FC236}">
                  <a16:creationId xmlns:a16="http://schemas.microsoft.com/office/drawing/2014/main" id="{DAA2D7B3-5AB2-892F-6CD7-8181B6D8511C}"/>
                </a:ext>
              </a:extLst>
            </p:cNvPr>
            <p:cNvSpPr txBox="1"/>
            <p:nvPr/>
          </p:nvSpPr>
          <p:spPr>
            <a:xfrm>
              <a:off x="2141705" y="2608612"/>
              <a:ext cx="793487"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Data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s</a:t>
              </a: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haring</a:t>
              </a:r>
            </a:p>
          </p:txBody>
        </p:sp>
        <p:sp>
          <p:nvSpPr>
            <p:cNvPr id="17" name="TextBox 27">
              <a:extLst>
                <a:ext uri="{FF2B5EF4-FFF2-40B4-BE49-F238E27FC236}">
                  <a16:creationId xmlns:a16="http://schemas.microsoft.com/office/drawing/2014/main" id="{0286F152-25F7-DB23-B4FE-0CF473BE36ED}"/>
                </a:ext>
              </a:extLst>
            </p:cNvPr>
            <p:cNvSpPr txBox="1"/>
            <p:nvPr/>
          </p:nvSpPr>
          <p:spPr>
            <a:xfrm>
              <a:off x="5750719" y="2608612"/>
              <a:ext cx="737381"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IoT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s</a:t>
              </a:r>
              <a:r>
                <a:rPr kumimoji="0" sz="11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ensors</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8" name="TextBox 28">
              <a:extLst>
                <a:ext uri="{FF2B5EF4-FFF2-40B4-BE49-F238E27FC236}">
                  <a16:creationId xmlns:a16="http://schemas.microsoft.com/office/drawing/2014/main" id="{F2A86E91-3007-A247-5A0F-1EF5387CFA13}"/>
                </a:ext>
              </a:extLst>
            </p:cNvPr>
            <p:cNvSpPr txBox="1"/>
            <p:nvPr/>
          </p:nvSpPr>
          <p:spPr>
            <a:xfrm>
              <a:off x="1531236" y="2917222"/>
              <a:ext cx="1442704"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Supply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c</a:t>
              </a:r>
              <a:r>
                <a:rPr kumimoji="0" sz="11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hain</a:t>
              </a: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v</a:t>
              </a:r>
              <a:r>
                <a:rPr kumimoji="0" sz="11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isibility</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19" name="TextBox 29">
              <a:extLst>
                <a:ext uri="{FF2B5EF4-FFF2-40B4-BE49-F238E27FC236}">
                  <a16:creationId xmlns:a16="http://schemas.microsoft.com/office/drawing/2014/main" id="{9F95EF05-BE1D-DA02-818C-B115C5C30977}"/>
                </a:ext>
              </a:extLst>
            </p:cNvPr>
            <p:cNvSpPr txBox="1"/>
            <p:nvPr/>
          </p:nvSpPr>
          <p:spPr>
            <a:xfrm>
              <a:off x="5750719" y="2917222"/>
              <a:ext cx="1271182"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Facility </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m</a:t>
              </a:r>
              <a:r>
                <a:rPr kumimoji="0" sz="1100" b="0" i="0" u="none" strike="noStrike" kern="1200" cap="none" spc="0" normalizeH="0" baseline="0" noProof="0" err="1">
                  <a:ln>
                    <a:noFill/>
                  </a:ln>
                  <a:solidFill>
                    <a:srgbClr val="484848"/>
                  </a:solidFill>
                  <a:effectLst/>
                  <a:uLnTx/>
                  <a:uFillTx/>
                  <a:latin typeface="Arial" panose="020B0604020202020204" pitchFamily="34" charset="0"/>
                  <a:ea typeface="+mn-ea"/>
                  <a:cs typeface="Arial" panose="020B0604020202020204" pitchFamily="34" charset="0"/>
                </a:rPr>
                <a:t>onitoring</a:t>
              </a:r>
              <a:r>
                <a:rPr kumimoji="0" lang="sr-Latn-RS"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rPr>
                <a:t>...</a:t>
              </a:r>
              <a:endParaRPr kumimoji="0" sz="1100" b="0" i="0" u="none" strike="noStrike" kern="1200" cap="none" spc="0" normalizeH="0" baseline="0" noProof="0">
                <a:ln>
                  <a:noFill/>
                </a:ln>
                <a:solidFill>
                  <a:srgbClr val="484848"/>
                </a:solidFill>
                <a:effectLst/>
                <a:uLnTx/>
                <a:uFillTx/>
                <a:latin typeface="Arial" panose="020B0604020202020204" pitchFamily="34" charset="0"/>
                <a:ea typeface="+mn-ea"/>
                <a:cs typeface="Arial" panose="020B0604020202020204" pitchFamily="34" charset="0"/>
              </a:endParaRPr>
            </a:p>
          </p:txBody>
        </p:sp>
        <p:sp>
          <p:nvSpPr>
            <p:cNvPr id="20" name="Rounded Rectangle 30">
              <a:extLst>
                <a:ext uri="{FF2B5EF4-FFF2-40B4-BE49-F238E27FC236}">
                  <a16:creationId xmlns:a16="http://schemas.microsoft.com/office/drawing/2014/main" id="{2DEF134F-3EA5-EF82-B3DD-74394A407241}"/>
                </a:ext>
              </a:extLst>
            </p:cNvPr>
            <p:cNvSpPr/>
            <p:nvPr/>
          </p:nvSpPr>
          <p:spPr>
            <a:xfrm>
              <a:off x="4910614" y="765524"/>
              <a:ext cx="411480" cy="805815"/>
            </a:xfrm>
            <a:custGeom>
              <a:avLst/>
              <a:gdLst/>
              <a:ahLst/>
              <a:cxnLst/>
              <a:rect l="0" t="0" r="0" b="0"/>
              <a:pathLst>
                <a:path w="411480" h="805815">
                  <a:moveTo>
                    <a:pt x="411480" y="0"/>
                  </a:moveTo>
                  <a:lnTo>
                    <a:pt x="385762" y="0"/>
                  </a:lnTo>
                  <a:lnTo>
                    <a:pt x="384905" y="0"/>
                  </a:lnTo>
                  <a:cubicBezTo>
                    <a:pt x="285955" y="0"/>
                    <a:pt x="205740" y="80215"/>
                    <a:pt x="205740" y="179165"/>
                  </a:cubicBezTo>
                  <a:lnTo>
                    <a:pt x="205740" y="625792"/>
                  </a:lnTo>
                  <a:lnTo>
                    <a:pt x="205740" y="626649"/>
                  </a:lnTo>
                  <a:cubicBezTo>
                    <a:pt x="205740" y="725599"/>
                    <a:pt x="125524" y="805815"/>
                    <a:pt x="26574" y="805815"/>
                  </a:cubicBezTo>
                  <a:lnTo>
                    <a:pt x="25717" y="805815"/>
                  </a:lnTo>
                  <a:lnTo>
                    <a:pt x="0" y="805815"/>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1" name="Rounded Rectangle 31">
              <a:extLst>
                <a:ext uri="{FF2B5EF4-FFF2-40B4-BE49-F238E27FC236}">
                  <a16:creationId xmlns:a16="http://schemas.microsoft.com/office/drawing/2014/main" id="{0B120F99-9519-5DA3-87FE-CE68FCD30AEA}"/>
                </a:ext>
              </a:extLst>
            </p:cNvPr>
            <p:cNvSpPr/>
            <p:nvPr/>
          </p:nvSpPr>
          <p:spPr>
            <a:xfrm>
              <a:off x="3007519" y="996982"/>
              <a:ext cx="154305" cy="205740"/>
            </a:xfrm>
            <a:custGeom>
              <a:avLst/>
              <a:gdLst/>
              <a:ahLst/>
              <a:cxnLst/>
              <a:rect l="0" t="0" r="0" b="0"/>
              <a:pathLst>
                <a:path w="154305" h="205740">
                  <a:moveTo>
                    <a:pt x="154305" y="0"/>
                  </a:moveTo>
                  <a:lnTo>
                    <a:pt x="154305" y="102870"/>
                  </a:lnTo>
                  <a:lnTo>
                    <a:pt x="154305" y="205740"/>
                  </a:lnTo>
                  <a:lnTo>
                    <a:pt x="77152" y="205740"/>
                  </a:lnTo>
                  <a:lnTo>
                    <a:pt x="0" y="20574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2" name="Rounded Rectangle 32">
              <a:extLst>
                <a:ext uri="{FF2B5EF4-FFF2-40B4-BE49-F238E27FC236}">
                  <a16:creationId xmlns:a16="http://schemas.microsoft.com/office/drawing/2014/main" id="{E7D3EDDA-98AD-226E-26CF-BF27CBA1CF18}"/>
                </a:ext>
              </a:extLst>
            </p:cNvPr>
            <p:cNvSpPr/>
            <p:nvPr/>
          </p:nvSpPr>
          <p:spPr>
            <a:xfrm>
              <a:off x="3007519" y="996982"/>
              <a:ext cx="154305" cy="514350"/>
            </a:xfrm>
            <a:custGeom>
              <a:avLst/>
              <a:gdLst/>
              <a:ahLst/>
              <a:cxnLst/>
              <a:rect l="0" t="0" r="0" b="0"/>
              <a:pathLst>
                <a:path w="154305" h="514350">
                  <a:moveTo>
                    <a:pt x="154305" y="0"/>
                  </a:moveTo>
                  <a:lnTo>
                    <a:pt x="154305" y="64293"/>
                  </a:lnTo>
                  <a:lnTo>
                    <a:pt x="154305" y="411480"/>
                  </a:lnTo>
                  <a:cubicBezTo>
                    <a:pt x="154305" y="468293"/>
                    <a:pt x="108248" y="514350"/>
                    <a:pt x="51435" y="514350"/>
                  </a:cubicBezTo>
                  <a:lnTo>
                    <a:pt x="50577" y="514350"/>
                  </a:lnTo>
                  <a:lnTo>
                    <a:pt x="0" y="51435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3" name="Rounded Rectangle 33">
              <a:extLst>
                <a:ext uri="{FF2B5EF4-FFF2-40B4-BE49-F238E27FC236}">
                  <a16:creationId xmlns:a16="http://schemas.microsoft.com/office/drawing/2014/main" id="{0FA8F647-ABDC-8760-429E-2BFCD6D3FF83}"/>
                </a:ext>
              </a:extLst>
            </p:cNvPr>
            <p:cNvSpPr/>
            <p:nvPr/>
          </p:nvSpPr>
          <p:spPr>
            <a:xfrm>
              <a:off x="3367564" y="765524"/>
              <a:ext cx="411480" cy="805815"/>
            </a:xfrm>
            <a:custGeom>
              <a:avLst/>
              <a:gdLst/>
              <a:ahLst/>
              <a:cxnLst/>
              <a:rect l="0" t="0" r="0" b="0"/>
              <a:pathLst>
                <a:path w="411480" h="805815">
                  <a:moveTo>
                    <a:pt x="411480" y="805815"/>
                  </a:moveTo>
                  <a:lnTo>
                    <a:pt x="385762" y="805815"/>
                  </a:lnTo>
                  <a:lnTo>
                    <a:pt x="384905" y="805815"/>
                  </a:lnTo>
                  <a:cubicBezTo>
                    <a:pt x="285955" y="805814"/>
                    <a:pt x="205740" y="725599"/>
                    <a:pt x="205740" y="626649"/>
                  </a:cubicBezTo>
                  <a:lnTo>
                    <a:pt x="205740" y="625792"/>
                  </a:lnTo>
                  <a:lnTo>
                    <a:pt x="205740" y="179165"/>
                  </a:lnTo>
                  <a:cubicBezTo>
                    <a:pt x="205740" y="80215"/>
                    <a:pt x="125524" y="0"/>
                    <a:pt x="26574" y="0"/>
                  </a:cubicBezTo>
                  <a:lnTo>
                    <a:pt x="25717" y="0"/>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4" name="Rounded Rectangle 34">
              <a:extLst>
                <a:ext uri="{FF2B5EF4-FFF2-40B4-BE49-F238E27FC236}">
                  <a16:creationId xmlns:a16="http://schemas.microsoft.com/office/drawing/2014/main" id="{0F954C43-CF64-5160-CB56-5750AE60C5DD}"/>
                </a:ext>
              </a:extLst>
            </p:cNvPr>
            <p:cNvSpPr/>
            <p:nvPr/>
          </p:nvSpPr>
          <p:spPr>
            <a:xfrm>
              <a:off x="5527834" y="996982"/>
              <a:ext cx="154305" cy="205740"/>
            </a:xfrm>
            <a:custGeom>
              <a:avLst/>
              <a:gdLst/>
              <a:ahLst/>
              <a:cxnLst/>
              <a:rect l="0" t="0" r="0" b="0"/>
              <a:pathLst>
                <a:path w="154305" h="205740">
                  <a:moveTo>
                    <a:pt x="154305" y="205740"/>
                  </a:moveTo>
                  <a:lnTo>
                    <a:pt x="77152" y="205740"/>
                  </a:lnTo>
                  <a:lnTo>
                    <a:pt x="0" y="205740"/>
                  </a:lnTo>
                  <a:lnTo>
                    <a:pt x="0" y="102870"/>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5" name="Rounded Rectangle 35">
              <a:extLst>
                <a:ext uri="{FF2B5EF4-FFF2-40B4-BE49-F238E27FC236}">
                  <a16:creationId xmlns:a16="http://schemas.microsoft.com/office/drawing/2014/main" id="{8BCBCCB9-7B66-A8FB-1AD7-779606FED330}"/>
                </a:ext>
              </a:extLst>
            </p:cNvPr>
            <p:cNvSpPr/>
            <p:nvPr/>
          </p:nvSpPr>
          <p:spPr>
            <a:xfrm>
              <a:off x="5527834" y="996982"/>
              <a:ext cx="154305" cy="514350"/>
            </a:xfrm>
            <a:custGeom>
              <a:avLst/>
              <a:gdLst/>
              <a:ahLst/>
              <a:cxnLst/>
              <a:rect l="0" t="0" r="0" b="0"/>
              <a:pathLst>
                <a:path w="154305" h="514350">
                  <a:moveTo>
                    <a:pt x="154305" y="514350"/>
                  </a:moveTo>
                  <a:lnTo>
                    <a:pt x="103727" y="514350"/>
                  </a:lnTo>
                  <a:lnTo>
                    <a:pt x="102870" y="514350"/>
                  </a:lnTo>
                  <a:cubicBezTo>
                    <a:pt x="46056" y="514350"/>
                    <a:pt x="0" y="468293"/>
                    <a:pt x="0" y="411480"/>
                  </a:cubicBezTo>
                  <a:lnTo>
                    <a:pt x="0" y="64293"/>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6" name="Rounded Rectangle 36">
              <a:extLst>
                <a:ext uri="{FF2B5EF4-FFF2-40B4-BE49-F238E27FC236}">
                  <a16:creationId xmlns:a16="http://schemas.microsoft.com/office/drawing/2014/main" id="{D2FB20C3-3DD3-E2D1-862C-F79711ECCC51}"/>
                </a:ext>
              </a:extLst>
            </p:cNvPr>
            <p:cNvSpPr/>
            <p:nvPr/>
          </p:nvSpPr>
          <p:spPr>
            <a:xfrm>
              <a:off x="5387962" y="3928777"/>
              <a:ext cx="154305" cy="205740"/>
            </a:xfrm>
            <a:custGeom>
              <a:avLst/>
              <a:gdLst/>
              <a:ahLst/>
              <a:cxnLst/>
              <a:rect l="0" t="0" r="0" b="0"/>
              <a:pathLst>
                <a:path w="154305" h="205740">
                  <a:moveTo>
                    <a:pt x="154305" y="205740"/>
                  </a:moveTo>
                  <a:lnTo>
                    <a:pt x="77152" y="205740"/>
                  </a:lnTo>
                  <a:lnTo>
                    <a:pt x="0" y="205740"/>
                  </a:lnTo>
                  <a:lnTo>
                    <a:pt x="0" y="102870"/>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7" name="Rounded Rectangle 37">
              <a:extLst>
                <a:ext uri="{FF2B5EF4-FFF2-40B4-BE49-F238E27FC236}">
                  <a16:creationId xmlns:a16="http://schemas.microsoft.com/office/drawing/2014/main" id="{545A8857-9CCF-0439-09C8-132D2A393151}"/>
                </a:ext>
              </a:extLst>
            </p:cNvPr>
            <p:cNvSpPr/>
            <p:nvPr/>
          </p:nvSpPr>
          <p:spPr>
            <a:xfrm>
              <a:off x="3367563" y="2068502"/>
              <a:ext cx="411480" cy="188679"/>
            </a:xfrm>
            <a:custGeom>
              <a:avLst/>
              <a:gdLst/>
              <a:ahLst/>
              <a:cxnLst/>
              <a:rect l="0" t="0" r="0" b="0"/>
              <a:pathLst>
                <a:path w="411480" h="188679">
                  <a:moveTo>
                    <a:pt x="411480" y="42"/>
                  </a:moveTo>
                  <a:lnTo>
                    <a:pt x="385762" y="42"/>
                  </a:lnTo>
                  <a:lnTo>
                    <a:pt x="384905" y="42"/>
                  </a:lnTo>
                  <a:cubicBezTo>
                    <a:pt x="353150" y="0"/>
                    <a:pt x="318461" y="8525"/>
                    <a:pt x="283749" y="24902"/>
                  </a:cubicBezTo>
                  <a:cubicBezTo>
                    <a:pt x="262878" y="34893"/>
                    <a:pt x="235027" y="59683"/>
                    <a:pt x="205740" y="94339"/>
                  </a:cubicBezTo>
                  <a:cubicBezTo>
                    <a:pt x="176452" y="128995"/>
                    <a:pt x="148601" y="153786"/>
                    <a:pt x="127730" y="163777"/>
                  </a:cubicBezTo>
                  <a:cubicBezTo>
                    <a:pt x="93017" y="180154"/>
                    <a:pt x="58329" y="188679"/>
                    <a:pt x="26574" y="188637"/>
                  </a:cubicBezTo>
                  <a:lnTo>
                    <a:pt x="25717" y="188637"/>
                  </a:lnTo>
                  <a:lnTo>
                    <a:pt x="0" y="188637"/>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8" name="Rounded Rectangle 38">
              <a:extLst>
                <a:ext uri="{FF2B5EF4-FFF2-40B4-BE49-F238E27FC236}">
                  <a16:creationId xmlns:a16="http://schemas.microsoft.com/office/drawing/2014/main" id="{57700EA4-2BCF-FA0C-0774-0E1A2833A39D}"/>
                </a:ext>
              </a:extLst>
            </p:cNvPr>
            <p:cNvSpPr/>
            <p:nvPr/>
          </p:nvSpPr>
          <p:spPr>
            <a:xfrm>
              <a:off x="4910614" y="2068502"/>
              <a:ext cx="411480" cy="188679"/>
            </a:xfrm>
            <a:custGeom>
              <a:avLst/>
              <a:gdLst/>
              <a:ahLst/>
              <a:cxnLst/>
              <a:rect l="0" t="0" r="0" b="0"/>
              <a:pathLst>
                <a:path w="411480" h="188679">
                  <a:moveTo>
                    <a:pt x="0" y="42"/>
                  </a:moveTo>
                  <a:lnTo>
                    <a:pt x="25717" y="42"/>
                  </a:lnTo>
                  <a:lnTo>
                    <a:pt x="26574" y="42"/>
                  </a:lnTo>
                  <a:cubicBezTo>
                    <a:pt x="58329" y="0"/>
                    <a:pt x="93018" y="8525"/>
                    <a:pt x="127730" y="24902"/>
                  </a:cubicBezTo>
                  <a:cubicBezTo>
                    <a:pt x="148601" y="34893"/>
                    <a:pt x="176452" y="59683"/>
                    <a:pt x="205740" y="94339"/>
                  </a:cubicBezTo>
                  <a:cubicBezTo>
                    <a:pt x="235027" y="128995"/>
                    <a:pt x="262878" y="153786"/>
                    <a:pt x="283749" y="163777"/>
                  </a:cubicBezTo>
                  <a:cubicBezTo>
                    <a:pt x="318461" y="180154"/>
                    <a:pt x="353150" y="188679"/>
                    <a:pt x="384905" y="188637"/>
                  </a:cubicBezTo>
                  <a:lnTo>
                    <a:pt x="385762" y="188637"/>
                  </a:lnTo>
                  <a:lnTo>
                    <a:pt x="411480" y="188637"/>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9" name="Rounded Rectangle 39">
              <a:extLst>
                <a:ext uri="{FF2B5EF4-FFF2-40B4-BE49-F238E27FC236}">
                  <a16:creationId xmlns:a16="http://schemas.microsoft.com/office/drawing/2014/main" id="{50F05762-3F83-E884-62F3-6A330F20AD06}"/>
                </a:ext>
              </a:extLst>
            </p:cNvPr>
            <p:cNvSpPr/>
            <p:nvPr/>
          </p:nvSpPr>
          <p:spPr>
            <a:xfrm>
              <a:off x="5387969" y="3928777"/>
              <a:ext cx="154305" cy="514350"/>
            </a:xfrm>
            <a:custGeom>
              <a:avLst/>
              <a:gdLst/>
              <a:ahLst/>
              <a:cxnLst/>
              <a:rect l="0" t="0" r="0" b="0"/>
              <a:pathLst>
                <a:path w="154305" h="514350">
                  <a:moveTo>
                    <a:pt x="154305" y="514350"/>
                  </a:moveTo>
                  <a:lnTo>
                    <a:pt x="103727" y="514350"/>
                  </a:lnTo>
                  <a:lnTo>
                    <a:pt x="102870" y="514350"/>
                  </a:lnTo>
                  <a:cubicBezTo>
                    <a:pt x="46056" y="514350"/>
                    <a:pt x="0" y="468293"/>
                    <a:pt x="0" y="411480"/>
                  </a:cubicBezTo>
                  <a:lnTo>
                    <a:pt x="0" y="64293"/>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0" name="Rounded Rectangle 40">
              <a:extLst>
                <a:ext uri="{FF2B5EF4-FFF2-40B4-BE49-F238E27FC236}">
                  <a16:creationId xmlns:a16="http://schemas.microsoft.com/office/drawing/2014/main" id="{3F3741BD-0FBA-D92C-F25C-44779B15AE19}"/>
                </a:ext>
              </a:extLst>
            </p:cNvPr>
            <p:cNvSpPr/>
            <p:nvPr/>
          </p:nvSpPr>
          <p:spPr>
            <a:xfrm>
              <a:off x="3007519" y="2488597"/>
              <a:ext cx="154305" cy="205740"/>
            </a:xfrm>
            <a:custGeom>
              <a:avLst/>
              <a:gdLst/>
              <a:ahLst/>
              <a:cxnLst/>
              <a:rect l="0" t="0" r="0" b="0"/>
              <a:pathLst>
                <a:path w="154305" h="205740">
                  <a:moveTo>
                    <a:pt x="154305" y="0"/>
                  </a:moveTo>
                  <a:lnTo>
                    <a:pt x="154305" y="102870"/>
                  </a:lnTo>
                  <a:lnTo>
                    <a:pt x="154305" y="205740"/>
                  </a:lnTo>
                  <a:lnTo>
                    <a:pt x="77152" y="205740"/>
                  </a:lnTo>
                  <a:lnTo>
                    <a:pt x="0" y="20574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1" name="Rounded Rectangle 41">
              <a:extLst>
                <a:ext uri="{FF2B5EF4-FFF2-40B4-BE49-F238E27FC236}">
                  <a16:creationId xmlns:a16="http://schemas.microsoft.com/office/drawing/2014/main" id="{11F8539C-A17C-7243-0134-780FE659E24F}"/>
                </a:ext>
              </a:extLst>
            </p:cNvPr>
            <p:cNvSpPr/>
            <p:nvPr/>
          </p:nvSpPr>
          <p:spPr>
            <a:xfrm>
              <a:off x="3007519" y="2488597"/>
              <a:ext cx="154305" cy="514350"/>
            </a:xfrm>
            <a:custGeom>
              <a:avLst/>
              <a:gdLst/>
              <a:ahLst/>
              <a:cxnLst/>
              <a:rect l="0" t="0" r="0" b="0"/>
              <a:pathLst>
                <a:path w="154305" h="514350">
                  <a:moveTo>
                    <a:pt x="154305" y="0"/>
                  </a:moveTo>
                  <a:lnTo>
                    <a:pt x="154305" y="64293"/>
                  </a:lnTo>
                  <a:lnTo>
                    <a:pt x="154305" y="411480"/>
                  </a:lnTo>
                  <a:cubicBezTo>
                    <a:pt x="154305" y="468293"/>
                    <a:pt x="108248" y="514350"/>
                    <a:pt x="51435" y="514350"/>
                  </a:cubicBezTo>
                  <a:lnTo>
                    <a:pt x="50577" y="514350"/>
                  </a:lnTo>
                  <a:lnTo>
                    <a:pt x="0" y="51435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2" name="Rounded Rectangle 42">
              <a:extLst>
                <a:ext uri="{FF2B5EF4-FFF2-40B4-BE49-F238E27FC236}">
                  <a16:creationId xmlns:a16="http://schemas.microsoft.com/office/drawing/2014/main" id="{0073143A-2B11-2C3E-FC5A-F8F52223EA27}"/>
                </a:ext>
              </a:extLst>
            </p:cNvPr>
            <p:cNvSpPr/>
            <p:nvPr/>
          </p:nvSpPr>
          <p:spPr>
            <a:xfrm>
              <a:off x="4344829" y="2565749"/>
              <a:ext cx="8572" cy="745807"/>
            </a:xfrm>
            <a:custGeom>
              <a:avLst/>
              <a:gdLst/>
              <a:ahLst/>
              <a:cxnLst/>
              <a:rect l="0" t="0" r="0" b="0"/>
              <a:pathLst>
                <a:path w="8572" h="745807">
                  <a:moveTo>
                    <a:pt x="0" y="0"/>
                  </a:moveTo>
                  <a:lnTo>
                    <a:pt x="0" y="372903"/>
                  </a:lnTo>
                  <a:lnTo>
                    <a:pt x="0" y="745807"/>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3" name="Rounded Rectangle 43">
              <a:extLst>
                <a:ext uri="{FF2B5EF4-FFF2-40B4-BE49-F238E27FC236}">
                  <a16:creationId xmlns:a16="http://schemas.microsoft.com/office/drawing/2014/main" id="{B6B53A97-DC28-B8CC-5FF6-1F128026D266}"/>
                </a:ext>
              </a:extLst>
            </p:cNvPr>
            <p:cNvSpPr/>
            <p:nvPr/>
          </p:nvSpPr>
          <p:spPr>
            <a:xfrm>
              <a:off x="5527834" y="2488597"/>
              <a:ext cx="154305" cy="205740"/>
            </a:xfrm>
            <a:custGeom>
              <a:avLst/>
              <a:gdLst/>
              <a:ahLst/>
              <a:cxnLst/>
              <a:rect l="0" t="0" r="0" b="0"/>
              <a:pathLst>
                <a:path w="154305" h="205740">
                  <a:moveTo>
                    <a:pt x="154305" y="205740"/>
                  </a:moveTo>
                  <a:lnTo>
                    <a:pt x="77152" y="205740"/>
                  </a:lnTo>
                  <a:lnTo>
                    <a:pt x="0" y="205740"/>
                  </a:lnTo>
                  <a:lnTo>
                    <a:pt x="0" y="102870"/>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4" name="Rounded Rectangle 44">
              <a:extLst>
                <a:ext uri="{FF2B5EF4-FFF2-40B4-BE49-F238E27FC236}">
                  <a16:creationId xmlns:a16="http://schemas.microsoft.com/office/drawing/2014/main" id="{287B18F6-555F-164F-DFDF-EBE257D54B56}"/>
                </a:ext>
              </a:extLst>
            </p:cNvPr>
            <p:cNvSpPr/>
            <p:nvPr/>
          </p:nvSpPr>
          <p:spPr>
            <a:xfrm>
              <a:off x="5527834" y="2488597"/>
              <a:ext cx="154305" cy="514350"/>
            </a:xfrm>
            <a:custGeom>
              <a:avLst/>
              <a:gdLst/>
              <a:ahLst/>
              <a:cxnLst/>
              <a:rect l="0" t="0" r="0" b="0"/>
              <a:pathLst>
                <a:path w="154305" h="514350">
                  <a:moveTo>
                    <a:pt x="154305" y="514350"/>
                  </a:moveTo>
                  <a:lnTo>
                    <a:pt x="103727" y="514350"/>
                  </a:lnTo>
                  <a:lnTo>
                    <a:pt x="102870" y="514350"/>
                  </a:lnTo>
                  <a:cubicBezTo>
                    <a:pt x="46056" y="514350"/>
                    <a:pt x="0" y="468293"/>
                    <a:pt x="0" y="411480"/>
                  </a:cubicBezTo>
                  <a:lnTo>
                    <a:pt x="0" y="64293"/>
                  </a:lnTo>
                  <a:lnTo>
                    <a:pt x="0" y="0"/>
                  </a:lnTo>
                </a:path>
              </a:pathLst>
            </a:custGeom>
            <a:noFill/>
            <a:ln w="12858">
              <a:solidFill>
                <a:srgbClr val="484848"/>
              </a:solidFill>
              <a:prstDash val="dash"/>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5" name="TextBox 45">
              <a:extLst>
                <a:ext uri="{FF2B5EF4-FFF2-40B4-BE49-F238E27FC236}">
                  <a16:creationId xmlns:a16="http://schemas.microsoft.com/office/drawing/2014/main" id="{46EC5359-A8EA-BB54-D746-17E03B19BB01}"/>
                </a:ext>
              </a:extLst>
            </p:cNvPr>
            <p:cNvSpPr txBox="1"/>
            <p:nvPr/>
          </p:nvSpPr>
          <p:spPr>
            <a:xfrm>
              <a:off x="5750719" y="679799"/>
              <a:ext cx="1622239"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2: Basic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igital</a:t>
              </a: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ools</a:t>
              </a:r>
              <a:endPar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46">
              <a:extLst>
                <a:ext uri="{FF2B5EF4-FFF2-40B4-BE49-F238E27FC236}">
                  <a16:creationId xmlns:a16="http://schemas.microsoft.com/office/drawing/2014/main" id="{3FD1163D-8993-BD70-128F-3A805C5E6CE0}"/>
                </a:ext>
              </a:extLst>
            </p:cNvPr>
            <p:cNvSpPr txBox="1"/>
            <p:nvPr/>
          </p:nvSpPr>
          <p:spPr>
            <a:xfrm>
              <a:off x="4111818" y="1759934"/>
              <a:ext cx="500137" cy="553173"/>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Digital
Maturity
Levels</a:t>
              </a:r>
            </a:p>
          </p:txBody>
        </p:sp>
        <p:sp>
          <p:nvSpPr>
            <p:cNvPr id="37" name="TextBox 47">
              <a:extLst>
                <a:ext uri="{FF2B5EF4-FFF2-40B4-BE49-F238E27FC236}">
                  <a16:creationId xmlns:a16="http://schemas.microsoft.com/office/drawing/2014/main" id="{F7554DC7-2664-C8F3-1C84-A69C5C28EF72}"/>
                </a:ext>
              </a:extLst>
            </p:cNvPr>
            <p:cNvSpPr txBox="1"/>
            <p:nvPr/>
          </p:nvSpPr>
          <p:spPr>
            <a:xfrm>
              <a:off x="1158081" y="2171414"/>
              <a:ext cx="1763303"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4: Digital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ollaboration</a:t>
              </a:r>
              <a:endPar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TextBox 48">
              <a:extLst>
                <a:ext uri="{FF2B5EF4-FFF2-40B4-BE49-F238E27FC236}">
                  <a16:creationId xmlns:a16="http://schemas.microsoft.com/office/drawing/2014/main" id="{EF141B2D-BAAC-1744-1640-6475C48E31DF}"/>
                </a:ext>
              </a:extLst>
            </p:cNvPr>
            <p:cNvSpPr txBox="1"/>
            <p:nvPr/>
          </p:nvSpPr>
          <p:spPr>
            <a:xfrm>
              <a:off x="5750719" y="2171414"/>
              <a:ext cx="2080698"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3: Connected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nfrastructure</a:t>
              </a:r>
              <a:endPar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49">
              <a:extLst>
                <a:ext uri="{FF2B5EF4-FFF2-40B4-BE49-F238E27FC236}">
                  <a16:creationId xmlns:a16="http://schemas.microsoft.com/office/drawing/2014/main" id="{ACCE8EF7-6A8E-5338-056D-6BB07E039C12}"/>
                </a:ext>
              </a:extLst>
            </p:cNvPr>
            <p:cNvSpPr txBox="1"/>
            <p:nvPr/>
          </p:nvSpPr>
          <p:spPr>
            <a:xfrm>
              <a:off x="831217" y="668816"/>
              <a:ext cx="1997342" cy="184391"/>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1: Minimal</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a:t>
              </a: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igital</a:t>
              </a: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ools</a:t>
              </a:r>
              <a:endPar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extBox 50">
              <a:extLst>
                <a:ext uri="{FF2B5EF4-FFF2-40B4-BE49-F238E27FC236}">
                  <a16:creationId xmlns:a16="http://schemas.microsoft.com/office/drawing/2014/main" id="{9B70F6FB-97BA-ADF5-A9E6-B06D4A7EBCDB}"/>
                </a:ext>
              </a:extLst>
            </p:cNvPr>
            <p:cNvSpPr txBox="1"/>
            <p:nvPr/>
          </p:nvSpPr>
          <p:spPr>
            <a:xfrm>
              <a:off x="3487579" y="3431572"/>
              <a:ext cx="1646285" cy="368782"/>
            </a:xfrm>
            <a:prstGeom prst="rect">
              <a:avLst/>
            </a:prstGeom>
            <a:no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5: New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ervices</a:t>
              </a: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and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usiness</a:t>
              </a:r>
              <a:r>
                <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sr-Latn-R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t>
              </a:r>
              <a:r>
                <a:rPr kumimoji="0" sz="11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odels</a:t>
              </a:r>
              <a:endParaRPr kumimoji="0"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Rounded Rectangle 51">
              <a:extLst>
                <a:ext uri="{FF2B5EF4-FFF2-40B4-BE49-F238E27FC236}">
                  <a16:creationId xmlns:a16="http://schemas.microsoft.com/office/drawing/2014/main" id="{B15FE3E4-CE17-15F9-9640-F371FC9C4E9C}"/>
                </a:ext>
              </a:extLst>
            </p:cNvPr>
            <p:cNvSpPr/>
            <p:nvPr/>
          </p:nvSpPr>
          <p:spPr>
            <a:xfrm>
              <a:off x="4147661" y="1288447"/>
              <a:ext cx="394335" cy="394335"/>
            </a:xfrm>
            <a:custGeom>
              <a:avLst/>
              <a:gdLst/>
              <a:ahLst/>
              <a:cxnLst/>
              <a:rect l="0" t="0" r="0" b="0"/>
              <a:pathLst>
                <a:path w="394335" h="394335">
                  <a:moveTo>
                    <a:pt x="259918" y="0"/>
                  </a:moveTo>
                  <a:lnTo>
                    <a:pt x="259918" y="98583"/>
                  </a:lnTo>
                  <a:lnTo>
                    <a:pt x="0" y="116414"/>
                  </a:lnTo>
                  <a:lnTo>
                    <a:pt x="0" y="44748"/>
                  </a:lnTo>
                  <a:close/>
                  <a:moveTo>
                    <a:pt x="259918" y="152419"/>
                  </a:moveTo>
                  <a:lnTo>
                    <a:pt x="259918" y="251002"/>
                  </a:lnTo>
                  <a:lnTo>
                    <a:pt x="0" y="233000"/>
                  </a:lnTo>
                  <a:lnTo>
                    <a:pt x="0" y="170249"/>
                  </a:lnTo>
                  <a:close/>
                  <a:moveTo>
                    <a:pt x="0" y="286835"/>
                  </a:moveTo>
                  <a:lnTo>
                    <a:pt x="259918" y="304666"/>
                  </a:lnTo>
                  <a:lnTo>
                    <a:pt x="259918" y="394335"/>
                  </a:lnTo>
                  <a:lnTo>
                    <a:pt x="0" y="349586"/>
                  </a:lnTo>
                  <a:close/>
                  <a:moveTo>
                    <a:pt x="394335" y="53835"/>
                  </a:moveTo>
                  <a:lnTo>
                    <a:pt x="394335" y="116414"/>
                  </a:lnTo>
                  <a:lnTo>
                    <a:pt x="259918" y="98583"/>
                  </a:lnTo>
                  <a:lnTo>
                    <a:pt x="259918" y="0"/>
                  </a:lnTo>
                  <a:close/>
                  <a:moveTo>
                    <a:pt x="394335" y="170249"/>
                  </a:moveTo>
                  <a:lnTo>
                    <a:pt x="394335" y="233000"/>
                  </a:lnTo>
                  <a:lnTo>
                    <a:pt x="259918" y="251002"/>
                  </a:lnTo>
                  <a:lnTo>
                    <a:pt x="259918" y="152419"/>
                  </a:lnTo>
                  <a:close/>
                  <a:moveTo>
                    <a:pt x="259918" y="304666"/>
                  </a:moveTo>
                  <a:lnTo>
                    <a:pt x="394335" y="286835"/>
                  </a:lnTo>
                  <a:lnTo>
                    <a:pt x="394335" y="349586"/>
                  </a:lnTo>
                  <a:lnTo>
                    <a:pt x="259918" y="394335"/>
                  </a:lnTo>
                  <a:close/>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2" name="Rounded Rectangle 52">
              <a:extLst>
                <a:ext uri="{FF2B5EF4-FFF2-40B4-BE49-F238E27FC236}">
                  <a16:creationId xmlns:a16="http://schemas.microsoft.com/office/drawing/2014/main" id="{445C63F5-C7E2-1327-CDFE-4414547EFE11}"/>
                </a:ext>
              </a:extLst>
            </p:cNvPr>
            <p:cNvSpPr/>
            <p:nvPr/>
          </p:nvSpPr>
          <p:spPr>
            <a:xfrm>
              <a:off x="5424964" y="636937"/>
              <a:ext cx="252071" cy="251817"/>
            </a:xfrm>
            <a:custGeom>
              <a:avLst/>
              <a:gdLst/>
              <a:ahLst/>
              <a:cxnLst/>
              <a:rect l="0" t="0" r="0" b="0"/>
              <a:pathLst>
                <a:path w="252071" h="251817">
                  <a:moveTo>
                    <a:pt x="251249" y="244080"/>
                  </a:moveTo>
                  <a:cubicBezTo>
                    <a:pt x="252071" y="245739"/>
                    <a:pt x="251978" y="247705"/>
                    <a:pt x="251003" y="249279"/>
                  </a:cubicBezTo>
                  <a:cubicBezTo>
                    <a:pt x="250029" y="250853"/>
                    <a:pt x="248310" y="251813"/>
                    <a:pt x="246459" y="251817"/>
                  </a:cubicBezTo>
                  <a:lnTo>
                    <a:pt x="107156" y="251817"/>
                  </a:lnTo>
                  <a:cubicBezTo>
                    <a:pt x="105298" y="251817"/>
                    <a:pt x="103573" y="250854"/>
                    <a:pt x="102597" y="249274"/>
                  </a:cubicBezTo>
                  <a:cubicBezTo>
                    <a:pt x="101621" y="247693"/>
                    <a:pt x="101534" y="245719"/>
                    <a:pt x="102366" y="244059"/>
                  </a:cubicBezTo>
                  <a:lnTo>
                    <a:pt x="123229" y="208954"/>
                  </a:lnTo>
                  <a:lnTo>
                    <a:pt x="230385" y="208954"/>
                  </a:lnTo>
                  <a:close/>
                  <a:moveTo>
                    <a:pt x="128587" y="133945"/>
                  </a:moveTo>
                  <a:lnTo>
                    <a:pt x="225028" y="133945"/>
                  </a:lnTo>
                  <a:cubicBezTo>
                    <a:pt x="227987" y="133945"/>
                    <a:pt x="230385" y="136344"/>
                    <a:pt x="230385" y="139303"/>
                  </a:cubicBezTo>
                  <a:lnTo>
                    <a:pt x="230385" y="208954"/>
                  </a:lnTo>
                  <a:lnTo>
                    <a:pt x="230385" y="208954"/>
                  </a:lnTo>
                  <a:lnTo>
                    <a:pt x="123229" y="208954"/>
                  </a:lnTo>
                  <a:lnTo>
                    <a:pt x="123229" y="208954"/>
                  </a:lnTo>
                  <a:lnTo>
                    <a:pt x="123229" y="139303"/>
                  </a:lnTo>
                  <a:cubicBezTo>
                    <a:pt x="123229" y="136344"/>
                    <a:pt x="125628" y="133945"/>
                    <a:pt x="128587" y="133945"/>
                  </a:cubicBezTo>
                  <a:close/>
                  <a:moveTo>
                    <a:pt x="0" y="0"/>
                  </a:moveTo>
                  <a:moveTo>
                    <a:pt x="171450" y="230407"/>
                  </a:moveTo>
                  <a:lnTo>
                    <a:pt x="182165" y="230407"/>
                  </a:lnTo>
                  <a:moveTo>
                    <a:pt x="25717" y="97512"/>
                  </a:moveTo>
                  <a:cubicBezTo>
                    <a:pt x="31725" y="87686"/>
                    <a:pt x="34730" y="76319"/>
                    <a:pt x="34365" y="64808"/>
                  </a:cubicBezTo>
                  <a:lnTo>
                    <a:pt x="34365" y="51435"/>
                  </a:lnTo>
                  <a:cubicBezTo>
                    <a:pt x="33683" y="34543"/>
                    <a:pt x="42305" y="18634"/>
                    <a:pt x="56831" y="9985"/>
                  </a:cubicBezTo>
                  <a:cubicBezTo>
                    <a:pt x="71356" y="1336"/>
                    <a:pt x="89452" y="1336"/>
                    <a:pt x="103977" y="9985"/>
                  </a:cubicBezTo>
                  <a:cubicBezTo>
                    <a:pt x="118503" y="18634"/>
                    <a:pt x="127126" y="34543"/>
                    <a:pt x="126444" y="51435"/>
                  </a:cubicBezTo>
                  <a:lnTo>
                    <a:pt x="126444" y="64786"/>
                  </a:lnTo>
                  <a:cubicBezTo>
                    <a:pt x="126051" y="76297"/>
                    <a:pt x="129031" y="87672"/>
                    <a:pt x="135016" y="97512"/>
                  </a:cubicBezTo>
                  <a:moveTo>
                    <a:pt x="126497" y="59032"/>
                  </a:moveTo>
                  <a:cubicBezTo>
                    <a:pt x="108804" y="59012"/>
                    <a:pt x="91990" y="51309"/>
                    <a:pt x="80420" y="37922"/>
                  </a:cubicBezTo>
                  <a:cubicBezTo>
                    <a:pt x="68854" y="51314"/>
                    <a:pt x="52038" y="59017"/>
                    <a:pt x="34343" y="59032"/>
                  </a:cubicBezTo>
                  <a:moveTo>
                    <a:pt x="39797" y="58785"/>
                  </a:moveTo>
                  <a:cubicBezTo>
                    <a:pt x="40794" y="80473"/>
                    <a:pt x="58667" y="97543"/>
                    <a:pt x="80377" y="97543"/>
                  </a:cubicBezTo>
                  <a:cubicBezTo>
                    <a:pt x="102087" y="97543"/>
                    <a:pt x="119960" y="80472"/>
                    <a:pt x="120957" y="58785"/>
                  </a:cubicBezTo>
                  <a:moveTo>
                    <a:pt x="91082" y="187544"/>
                  </a:moveTo>
                  <a:lnTo>
                    <a:pt x="5357" y="187544"/>
                  </a:lnTo>
                  <a:cubicBezTo>
                    <a:pt x="5374" y="163861"/>
                    <a:pt x="16567" y="141574"/>
                    <a:pt x="35554" y="127418"/>
                  </a:cubicBezTo>
                  <a:cubicBezTo>
                    <a:pt x="54541" y="113263"/>
                    <a:pt x="79095" y="108898"/>
                    <a:pt x="101798" y="115643"/>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3" name="Rounded Rectangle 53">
              <a:extLst>
                <a:ext uri="{FF2B5EF4-FFF2-40B4-BE49-F238E27FC236}">
                  <a16:creationId xmlns:a16="http://schemas.microsoft.com/office/drawing/2014/main" id="{9C6225D9-3898-5A98-1E20-EDB6327129DA}"/>
                </a:ext>
              </a:extLst>
            </p:cNvPr>
            <p:cNvSpPr/>
            <p:nvPr/>
          </p:nvSpPr>
          <p:spPr>
            <a:xfrm>
              <a:off x="3012630" y="2133920"/>
              <a:ext cx="246705" cy="246459"/>
            </a:xfrm>
            <a:custGeom>
              <a:avLst/>
              <a:gdLst/>
              <a:ahLst/>
              <a:cxnLst/>
              <a:rect l="0" t="0" r="0" b="0"/>
              <a:pathLst>
                <a:path w="246705" h="246459">
                  <a:moveTo>
                    <a:pt x="59182" y="101787"/>
                  </a:moveTo>
                  <a:lnTo>
                    <a:pt x="59182" y="77688"/>
                  </a:lnTo>
                  <a:cubicBezTo>
                    <a:pt x="59170" y="55488"/>
                    <a:pt x="77166" y="37488"/>
                    <a:pt x="99365" y="37493"/>
                  </a:cubicBezTo>
                  <a:lnTo>
                    <a:pt x="118118" y="37493"/>
                  </a:lnTo>
                  <a:moveTo>
                    <a:pt x="37750" y="80367"/>
                  </a:moveTo>
                  <a:lnTo>
                    <a:pt x="59182" y="101798"/>
                  </a:lnTo>
                  <a:lnTo>
                    <a:pt x="80613" y="80367"/>
                  </a:lnTo>
                  <a:moveTo>
                    <a:pt x="102044" y="53578"/>
                  </a:moveTo>
                  <a:lnTo>
                    <a:pt x="118118" y="37504"/>
                  </a:lnTo>
                  <a:lnTo>
                    <a:pt x="102044" y="21431"/>
                  </a:lnTo>
                  <a:moveTo>
                    <a:pt x="102044" y="246459"/>
                  </a:moveTo>
                  <a:lnTo>
                    <a:pt x="27035" y="246459"/>
                  </a:lnTo>
                  <a:moveTo>
                    <a:pt x="64539" y="225028"/>
                  </a:moveTo>
                  <a:lnTo>
                    <a:pt x="64539" y="246459"/>
                  </a:lnTo>
                  <a:moveTo>
                    <a:pt x="128833" y="192881"/>
                  </a:moveTo>
                  <a:lnTo>
                    <a:pt x="246" y="192881"/>
                  </a:lnTo>
                  <a:moveTo>
                    <a:pt x="112760" y="139292"/>
                  </a:moveTo>
                  <a:cubicBezTo>
                    <a:pt x="121637" y="139292"/>
                    <a:pt x="128833" y="146488"/>
                    <a:pt x="128833" y="155365"/>
                  </a:cubicBezTo>
                  <a:lnTo>
                    <a:pt x="128833" y="208000"/>
                  </a:lnTo>
                  <a:cubicBezTo>
                    <a:pt x="129091" y="217137"/>
                    <a:pt x="121896" y="224754"/>
                    <a:pt x="112760" y="225017"/>
                  </a:cubicBezTo>
                  <a:lnTo>
                    <a:pt x="16319" y="225017"/>
                  </a:lnTo>
                  <a:cubicBezTo>
                    <a:pt x="7190" y="224749"/>
                    <a:pt x="0" y="217141"/>
                    <a:pt x="246" y="208011"/>
                  </a:cubicBezTo>
                  <a:lnTo>
                    <a:pt x="246" y="155365"/>
                  </a:lnTo>
                  <a:cubicBezTo>
                    <a:pt x="246" y="146488"/>
                    <a:pt x="7442" y="139292"/>
                    <a:pt x="16319" y="139292"/>
                  </a:cubicBezTo>
                  <a:close/>
                  <a:moveTo>
                    <a:pt x="160980" y="21431"/>
                  </a:moveTo>
                  <a:cubicBezTo>
                    <a:pt x="160980" y="33267"/>
                    <a:pt x="180170" y="42862"/>
                    <a:pt x="203843" y="42862"/>
                  </a:cubicBezTo>
                  <a:cubicBezTo>
                    <a:pt x="227515" y="42862"/>
                    <a:pt x="246705" y="33267"/>
                    <a:pt x="246705" y="21431"/>
                  </a:cubicBezTo>
                  <a:cubicBezTo>
                    <a:pt x="246705" y="9595"/>
                    <a:pt x="227515" y="0"/>
                    <a:pt x="203843" y="0"/>
                  </a:cubicBezTo>
                  <a:cubicBezTo>
                    <a:pt x="180170" y="0"/>
                    <a:pt x="160980" y="9595"/>
                    <a:pt x="160980" y="21431"/>
                  </a:cubicBezTo>
                  <a:close/>
                  <a:moveTo>
                    <a:pt x="160980" y="74998"/>
                  </a:moveTo>
                  <a:cubicBezTo>
                    <a:pt x="160980" y="86785"/>
                    <a:pt x="180172" y="96429"/>
                    <a:pt x="203843" y="96429"/>
                  </a:cubicBezTo>
                  <a:cubicBezTo>
                    <a:pt x="227513" y="96429"/>
                    <a:pt x="246705" y="86785"/>
                    <a:pt x="246705" y="74998"/>
                  </a:cubicBezTo>
                  <a:moveTo>
                    <a:pt x="160980" y="48209"/>
                  </a:moveTo>
                  <a:cubicBezTo>
                    <a:pt x="160980" y="59996"/>
                    <a:pt x="180172" y="69640"/>
                    <a:pt x="203843" y="69640"/>
                  </a:cubicBezTo>
                  <a:cubicBezTo>
                    <a:pt x="227513" y="69640"/>
                    <a:pt x="246705" y="59996"/>
                    <a:pt x="246705" y="48209"/>
                  </a:cubicBezTo>
                  <a:moveTo>
                    <a:pt x="246705" y="21420"/>
                  </a:moveTo>
                  <a:lnTo>
                    <a:pt x="246705" y="101787"/>
                  </a:lnTo>
                  <a:cubicBezTo>
                    <a:pt x="246705" y="113574"/>
                    <a:pt x="227513" y="123218"/>
                    <a:pt x="203843" y="123218"/>
                  </a:cubicBezTo>
                  <a:cubicBezTo>
                    <a:pt x="180172" y="123218"/>
                    <a:pt x="160980" y="113574"/>
                    <a:pt x="160980" y="101787"/>
                  </a:cubicBezTo>
                  <a:lnTo>
                    <a:pt x="160980" y="21420"/>
                  </a:ln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4" name="Rounded Rectangle 54">
              <a:extLst>
                <a:ext uri="{FF2B5EF4-FFF2-40B4-BE49-F238E27FC236}">
                  <a16:creationId xmlns:a16="http://schemas.microsoft.com/office/drawing/2014/main" id="{463303A4-81E4-0023-D1F1-D064F09BDC51}"/>
                </a:ext>
              </a:extLst>
            </p:cNvPr>
            <p:cNvSpPr/>
            <p:nvPr/>
          </p:nvSpPr>
          <p:spPr>
            <a:xfrm>
              <a:off x="3012868" y="642294"/>
              <a:ext cx="246467" cy="246459"/>
            </a:xfrm>
            <a:custGeom>
              <a:avLst/>
              <a:gdLst/>
              <a:ahLst/>
              <a:cxnLst/>
              <a:rect l="0" t="0" r="0" b="0"/>
              <a:pathLst>
                <a:path w="246467" h="246459">
                  <a:moveTo>
                    <a:pt x="245621" y="84074"/>
                  </a:moveTo>
                  <a:lnTo>
                    <a:pt x="245621" y="11840"/>
                  </a:lnTo>
                  <a:moveTo>
                    <a:pt x="142408" y="0"/>
                  </a:moveTo>
                  <a:lnTo>
                    <a:pt x="235516" y="0"/>
                  </a:lnTo>
                  <a:cubicBezTo>
                    <a:pt x="235516" y="0"/>
                    <a:pt x="246467" y="0"/>
                    <a:pt x="246467" y="10951"/>
                  </a:cubicBezTo>
                  <a:lnTo>
                    <a:pt x="246467" y="98583"/>
                  </a:lnTo>
                  <a:cubicBezTo>
                    <a:pt x="246467" y="98583"/>
                    <a:pt x="246467" y="109535"/>
                    <a:pt x="235516" y="109535"/>
                  </a:cubicBezTo>
                  <a:lnTo>
                    <a:pt x="142408" y="109535"/>
                  </a:lnTo>
                  <a:cubicBezTo>
                    <a:pt x="142408" y="109535"/>
                    <a:pt x="131457" y="109535"/>
                    <a:pt x="131457" y="98583"/>
                  </a:cubicBezTo>
                  <a:lnTo>
                    <a:pt x="131457" y="10951"/>
                  </a:lnTo>
                  <a:cubicBezTo>
                    <a:pt x="131457" y="10951"/>
                    <a:pt x="131457" y="0"/>
                    <a:pt x="142408" y="0"/>
                  </a:cubicBezTo>
                  <a:moveTo>
                    <a:pt x="131457" y="37301"/>
                  </a:moveTo>
                  <a:lnTo>
                    <a:pt x="246467" y="37301"/>
                  </a:lnTo>
                  <a:moveTo>
                    <a:pt x="131457" y="73423"/>
                  </a:moveTo>
                  <a:lnTo>
                    <a:pt x="246467" y="73423"/>
                  </a:lnTo>
                  <a:moveTo>
                    <a:pt x="183470" y="109535"/>
                  </a:moveTo>
                  <a:lnTo>
                    <a:pt x="183470" y="37301"/>
                  </a:lnTo>
                  <a:moveTo>
                    <a:pt x="8" y="146996"/>
                  </a:moveTo>
                  <a:cubicBezTo>
                    <a:pt x="37" y="140967"/>
                    <a:pt x="4930" y="136094"/>
                    <a:pt x="10959" y="136088"/>
                  </a:cubicBezTo>
                  <a:lnTo>
                    <a:pt x="120494" y="136088"/>
                  </a:lnTo>
                  <a:cubicBezTo>
                    <a:pt x="126545" y="136088"/>
                    <a:pt x="131451" y="140989"/>
                    <a:pt x="131457" y="147039"/>
                  </a:cubicBezTo>
                  <a:lnTo>
                    <a:pt x="131457" y="204004"/>
                  </a:lnTo>
                  <a:cubicBezTo>
                    <a:pt x="131451" y="210054"/>
                    <a:pt x="126545" y="214955"/>
                    <a:pt x="120494" y="214955"/>
                  </a:cubicBezTo>
                  <a:lnTo>
                    <a:pt x="10959" y="214955"/>
                  </a:lnTo>
                  <a:cubicBezTo>
                    <a:pt x="8048" y="214952"/>
                    <a:pt x="5258" y="213791"/>
                    <a:pt x="3204" y="211729"/>
                  </a:cubicBezTo>
                  <a:cubicBezTo>
                    <a:pt x="1149" y="209667"/>
                    <a:pt x="0" y="206872"/>
                    <a:pt x="8" y="203961"/>
                  </a:cubicBezTo>
                  <a:close/>
                  <a:moveTo>
                    <a:pt x="53586" y="214912"/>
                  </a:moveTo>
                  <a:lnTo>
                    <a:pt x="45014" y="246459"/>
                  </a:lnTo>
                  <a:moveTo>
                    <a:pt x="77921" y="214912"/>
                  </a:moveTo>
                  <a:lnTo>
                    <a:pt x="86408" y="246459"/>
                  </a:lnTo>
                  <a:moveTo>
                    <a:pt x="32873" y="246459"/>
                  </a:moveTo>
                  <a:lnTo>
                    <a:pt x="98592" y="246459"/>
                  </a:lnTo>
                  <a:moveTo>
                    <a:pt x="49300" y="72951"/>
                  </a:moveTo>
                  <a:lnTo>
                    <a:pt x="24654" y="96601"/>
                  </a:lnTo>
                  <a:lnTo>
                    <a:pt x="24654" y="72951"/>
                  </a:lnTo>
                  <a:cubicBezTo>
                    <a:pt x="25023" y="55167"/>
                    <a:pt x="39734" y="41046"/>
                    <a:pt x="57519" y="41405"/>
                  </a:cubicBezTo>
                  <a:lnTo>
                    <a:pt x="98592" y="41405"/>
                  </a:lnTo>
                  <a:moveTo>
                    <a:pt x="8" y="72951"/>
                  </a:moveTo>
                  <a:lnTo>
                    <a:pt x="24654" y="96612"/>
                  </a:lnTo>
                  <a:moveTo>
                    <a:pt x="73946" y="65065"/>
                  </a:moveTo>
                  <a:lnTo>
                    <a:pt x="98592" y="41405"/>
                  </a:lnTo>
                  <a:lnTo>
                    <a:pt x="73946" y="17745"/>
                  </a:ln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5" name="Rounded Rectangle 55">
              <a:extLst>
                <a:ext uri="{FF2B5EF4-FFF2-40B4-BE49-F238E27FC236}">
                  <a16:creationId xmlns:a16="http://schemas.microsoft.com/office/drawing/2014/main" id="{505E2F8A-7DA7-2E30-5A42-498F8092B3B9}"/>
                </a:ext>
              </a:extLst>
            </p:cNvPr>
            <p:cNvSpPr/>
            <p:nvPr/>
          </p:nvSpPr>
          <p:spPr>
            <a:xfrm>
              <a:off x="5430321" y="2133909"/>
              <a:ext cx="246459" cy="246459"/>
            </a:xfrm>
            <a:custGeom>
              <a:avLst/>
              <a:gdLst/>
              <a:ahLst/>
              <a:cxnLst/>
              <a:rect l="0" t="0" r="0" b="0"/>
              <a:pathLst>
                <a:path w="246459" h="246459">
                  <a:moveTo>
                    <a:pt x="246459" y="246459"/>
                  </a:moveTo>
                  <a:lnTo>
                    <a:pt x="0" y="246459"/>
                  </a:lnTo>
                  <a:moveTo>
                    <a:pt x="96440" y="246459"/>
                  </a:moveTo>
                  <a:lnTo>
                    <a:pt x="0" y="246459"/>
                  </a:lnTo>
                  <a:lnTo>
                    <a:pt x="0" y="80367"/>
                  </a:lnTo>
                  <a:cubicBezTo>
                    <a:pt x="0" y="77408"/>
                    <a:pt x="2398" y="75009"/>
                    <a:pt x="5357" y="75009"/>
                  </a:cubicBezTo>
                  <a:lnTo>
                    <a:pt x="91082" y="75009"/>
                  </a:lnTo>
                  <a:cubicBezTo>
                    <a:pt x="94041" y="75009"/>
                    <a:pt x="96440" y="77408"/>
                    <a:pt x="96440" y="80367"/>
                  </a:cubicBezTo>
                  <a:close/>
                  <a:moveTo>
                    <a:pt x="225028" y="246459"/>
                  </a:moveTo>
                  <a:lnTo>
                    <a:pt x="182165" y="246459"/>
                  </a:lnTo>
                  <a:lnTo>
                    <a:pt x="182165" y="144660"/>
                  </a:lnTo>
                  <a:cubicBezTo>
                    <a:pt x="182165" y="141701"/>
                    <a:pt x="184564" y="139303"/>
                    <a:pt x="187523" y="139303"/>
                  </a:cubicBezTo>
                  <a:lnTo>
                    <a:pt x="219670" y="139303"/>
                  </a:lnTo>
                  <a:cubicBezTo>
                    <a:pt x="222629" y="139303"/>
                    <a:pt x="225028" y="141701"/>
                    <a:pt x="225028" y="144660"/>
                  </a:cubicBezTo>
                  <a:close/>
                  <a:moveTo>
                    <a:pt x="160734" y="246459"/>
                  </a:moveTo>
                  <a:lnTo>
                    <a:pt x="117871" y="246459"/>
                  </a:lnTo>
                  <a:lnTo>
                    <a:pt x="117871" y="144660"/>
                  </a:lnTo>
                  <a:cubicBezTo>
                    <a:pt x="117871" y="141701"/>
                    <a:pt x="120270" y="139303"/>
                    <a:pt x="123229" y="139303"/>
                  </a:cubicBezTo>
                  <a:lnTo>
                    <a:pt x="155376" y="139303"/>
                  </a:lnTo>
                  <a:cubicBezTo>
                    <a:pt x="158335" y="139303"/>
                    <a:pt x="160734" y="141701"/>
                    <a:pt x="160734" y="144660"/>
                  </a:cubicBezTo>
                  <a:close/>
                  <a:moveTo>
                    <a:pt x="64293" y="75009"/>
                  </a:moveTo>
                  <a:lnTo>
                    <a:pt x="32146" y="75009"/>
                  </a:lnTo>
                  <a:lnTo>
                    <a:pt x="32146" y="58935"/>
                  </a:lnTo>
                  <a:cubicBezTo>
                    <a:pt x="32146" y="55976"/>
                    <a:pt x="34545" y="53578"/>
                    <a:pt x="37504" y="53578"/>
                  </a:cubicBezTo>
                  <a:lnTo>
                    <a:pt x="58935" y="53578"/>
                  </a:lnTo>
                  <a:cubicBezTo>
                    <a:pt x="61894" y="53578"/>
                    <a:pt x="64293" y="55976"/>
                    <a:pt x="64293" y="58935"/>
                  </a:cubicBezTo>
                  <a:close/>
                  <a:moveTo>
                    <a:pt x="42862" y="53578"/>
                  </a:moveTo>
                  <a:lnTo>
                    <a:pt x="42862" y="10715"/>
                  </a:lnTo>
                  <a:moveTo>
                    <a:pt x="75009" y="107156"/>
                  </a:moveTo>
                  <a:lnTo>
                    <a:pt x="21431" y="107156"/>
                  </a:lnTo>
                  <a:moveTo>
                    <a:pt x="21431" y="139303"/>
                  </a:moveTo>
                  <a:lnTo>
                    <a:pt x="75009" y="139303"/>
                  </a:lnTo>
                  <a:moveTo>
                    <a:pt x="21431" y="171450"/>
                  </a:moveTo>
                  <a:lnTo>
                    <a:pt x="75009" y="171450"/>
                  </a:lnTo>
                  <a:moveTo>
                    <a:pt x="75009" y="203596"/>
                  </a:moveTo>
                  <a:lnTo>
                    <a:pt x="21431" y="203596"/>
                  </a:lnTo>
                  <a:moveTo>
                    <a:pt x="101798" y="42862"/>
                  </a:moveTo>
                  <a:cubicBezTo>
                    <a:pt x="116593" y="42862"/>
                    <a:pt x="128587" y="54856"/>
                    <a:pt x="128587" y="69651"/>
                  </a:cubicBezTo>
                  <a:moveTo>
                    <a:pt x="101798" y="21431"/>
                  </a:moveTo>
                  <a:cubicBezTo>
                    <a:pt x="128429" y="21431"/>
                    <a:pt x="150018" y="43020"/>
                    <a:pt x="150018" y="69651"/>
                  </a:cubicBezTo>
                  <a:moveTo>
                    <a:pt x="101798" y="0"/>
                  </a:moveTo>
                  <a:cubicBezTo>
                    <a:pt x="140265" y="0"/>
                    <a:pt x="171450" y="31184"/>
                    <a:pt x="171450" y="69651"/>
                  </a:cubicBezTo>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6" name="Rounded Rectangle 56">
              <a:extLst>
                <a:ext uri="{FF2B5EF4-FFF2-40B4-BE49-F238E27FC236}">
                  <a16:creationId xmlns:a16="http://schemas.microsoft.com/office/drawing/2014/main" id="{4EEC49AB-EEF5-446E-5A25-DBD3D12FCA4A}"/>
                </a:ext>
              </a:extLst>
            </p:cNvPr>
            <p:cNvSpPr/>
            <p:nvPr/>
          </p:nvSpPr>
          <p:spPr>
            <a:xfrm>
              <a:off x="3167181" y="3498448"/>
              <a:ext cx="246459" cy="244948"/>
            </a:xfrm>
            <a:custGeom>
              <a:avLst/>
              <a:gdLst/>
              <a:ahLst/>
              <a:cxnLst/>
              <a:rect l="0" t="0" r="0" b="0"/>
              <a:pathLst>
                <a:path w="246459" h="244948">
                  <a:moveTo>
                    <a:pt x="0" y="52624"/>
                  </a:moveTo>
                  <a:lnTo>
                    <a:pt x="107156" y="88136"/>
                  </a:lnTo>
                  <a:lnTo>
                    <a:pt x="107156" y="244434"/>
                  </a:lnTo>
                  <a:lnTo>
                    <a:pt x="707" y="207443"/>
                  </a:lnTo>
                  <a:close/>
                  <a:moveTo>
                    <a:pt x="139303" y="87621"/>
                  </a:moveTo>
                  <a:lnTo>
                    <a:pt x="246459" y="53620"/>
                  </a:lnTo>
                  <a:lnTo>
                    <a:pt x="246459" y="207443"/>
                  </a:lnTo>
                  <a:lnTo>
                    <a:pt x="139303" y="244948"/>
                  </a:lnTo>
                  <a:close/>
                  <a:moveTo>
                    <a:pt x="11701" y="30453"/>
                  </a:moveTo>
                  <a:lnTo>
                    <a:pt x="123122" y="0"/>
                  </a:lnTo>
                  <a:lnTo>
                    <a:pt x="236075" y="32125"/>
                  </a:lnTo>
                  <a:lnTo>
                    <a:pt x="123122" y="63157"/>
                  </a:lnTo>
                  <a:close/>
                </a:path>
              </a:pathLst>
            </a:custGeom>
            <a:noFill/>
            <a:ln w="12858">
              <a:solidFill>
                <a:srgbClr val="FFFFFF"/>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4ADE8FA9-3DAC-922B-24B6-345BA535C8EB}"/>
              </a:ext>
            </a:extLst>
          </p:cNvPr>
          <p:cNvSpPr txBox="1"/>
          <p:nvPr/>
        </p:nvSpPr>
        <p:spPr>
          <a:xfrm>
            <a:off x="7650278" y="3450378"/>
            <a:ext cx="1236579" cy="553998"/>
          </a:xfrm>
          <a:prstGeom prst="rect">
            <a:avLst/>
          </a:prstGeom>
          <a:noFill/>
          <a:ln>
            <a:solidFill>
              <a:schemeClr val="accent1"/>
            </a:solidFill>
            <a:prstDash val="dash"/>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000" b="0" i="1"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5 DMLs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r-Latn-RS" sz="1000" b="0" i="1"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5 Dimensions in each DML</a:t>
            </a:r>
            <a:endParaRPr kumimoji="0" lang="en-GB" sz="1000" b="0" i="1"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35754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1519179-DAF0-BB75-FE8C-781457BFA73F}"/>
              </a:ext>
            </a:extLst>
          </p:cNvPr>
          <p:cNvSpPr>
            <a:spLocks noGrp="1"/>
          </p:cNvSpPr>
          <p:nvPr>
            <p:ph type="title"/>
          </p:nvPr>
        </p:nvSpPr>
        <p:spPr>
          <a:xfrm>
            <a:off x="250824" y="731838"/>
            <a:ext cx="8490219" cy="322262"/>
          </a:xfrm>
        </p:spPr>
        <p:txBody>
          <a:bodyPr/>
          <a:lstStyle/>
          <a:p>
            <a:r>
              <a:rPr lang="sr-Latn-RS">
                <a:solidFill>
                  <a:schemeClr val="accent5">
                    <a:lumMod val="25000"/>
                  </a:schemeClr>
                </a:solidFill>
              </a:rPr>
              <a:t>Digital Maturity Self-assessment Tool (DMAT) – How does it work?</a:t>
            </a:r>
            <a:endParaRPr lang="en-GB">
              <a:solidFill>
                <a:schemeClr val="accent5">
                  <a:lumMod val="25000"/>
                </a:schemeClr>
              </a:solidFill>
            </a:endParaRPr>
          </a:p>
        </p:txBody>
      </p:sp>
      <p:grpSp>
        <p:nvGrpSpPr>
          <p:cNvPr id="12" name="Group 11">
            <a:extLst>
              <a:ext uri="{FF2B5EF4-FFF2-40B4-BE49-F238E27FC236}">
                <a16:creationId xmlns:a16="http://schemas.microsoft.com/office/drawing/2014/main" id="{05F87480-CBBA-E2A8-AA59-4A27EFEC65C7}"/>
              </a:ext>
            </a:extLst>
          </p:cNvPr>
          <p:cNvGrpSpPr/>
          <p:nvPr/>
        </p:nvGrpSpPr>
        <p:grpSpPr>
          <a:xfrm>
            <a:off x="1514959" y="1054100"/>
            <a:ext cx="6114082" cy="3434076"/>
            <a:chOff x="2193011" y="1054100"/>
            <a:chExt cx="6114082" cy="3434076"/>
          </a:xfrm>
        </p:grpSpPr>
        <p:pic>
          <p:nvPicPr>
            <p:cNvPr id="6" name="Picture 5">
              <a:extLst>
                <a:ext uri="{FF2B5EF4-FFF2-40B4-BE49-F238E27FC236}">
                  <a16:creationId xmlns:a16="http://schemas.microsoft.com/office/drawing/2014/main" id="{EB884A04-0AF9-0E8D-2F45-7E3BA80A164E}"/>
                </a:ext>
              </a:extLst>
            </p:cNvPr>
            <p:cNvPicPr>
              <a:picLocks noChangeAspect="1"/>
            </p:cNvPicPr>
            <p:nvPr/>
          </p:nvPicPr>
          <p:blipFill>
            <a:blip r:embed="rId2"/>
            <a:stretch>
              <a:fillRect/>
            </a:stretch>
          </p:blipFill>
          <p:spPr>
            <a:xfrm>
              <a:off x="2193011" y="1054100"/>
              <a:ext cx="6114082" cy="3434076"/>
            </a:xfrm>
            <a:prstGeom prst="rect">
              <a:avLst/>
            </a:prstGeom>
          </p:spPr>
        </p:pic>
        <p:sp>
          <p:nvSpPr>
            <p:cNvPr id="9" name="Rectangle 8">
              <a:extLst>
                <a:ext uri="{FF2B5EF4-FFF2-40B4-BE49-F238E27FC236}">
                  <a16:creationId xmlns:a16="http://schemas.microsoft.com/office/drawing/2014/main" id="{B021F5EE-1E80-612B-4A3F-A35063585A2C}"/>
                </a:ext>
              </a:extLst>
            </p:cNvPr>
            <p:cNvSpPr/>
            <p:nvPr/>
          </p:nvSpPr>
          <p:spPr>
            <a:xfrm>
              <a:off x="3936569" y="1162374"/>
              <a:ext cx="2626963" cy="67417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this level, ports may have only basic IT equipment like PCs or laptops, minimal networking, (e.g. Local Area Network – LAN), and minimal office software. Integration of such tools or use of advanced digital tools is not yet at any notable level. </a:t>
              </a:r>
              <a:endPar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C4F993CA-E8E2-1E31-91D1-7BFED50DEACE}"/>
                </a:ext>
              </a:extLst>
            </p:cNvPr>
            <p:cNvCxnSpPr/>
            <p:nvPr/>
          </p:nvCxnSpPr>
          <p:spPr>
            <a:xfrm flipV="1">
              <a:off x="3804834" y="1588576"/>
              <a:ext cx="131735" cy="116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EBBA5612-C88B-B868-FC4B-DAE23AD185AE}"/>
              </a:ext>
            </a:extLst>
          </p:cNvPr>
          <p:cNvSpPr/>
          <p:nvPr/>
        </p:nvSpPr>
        <p:spPr>
          <a:xfrm>
            <a:off x="1509017" y="1108237"/>
            <a:ext cx="877721" cy="426202"/>
          </a:xfrm>
          <a:prstGeom prst="ellipse">
            <a:avLst/>
          </a:prstGeom>
          <a:solidFill>
            <a:srgbClr val="FF0000">
              <a:alpha val="50000"/>
            </a:srgb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CCACB8D-30A0-A232-1EA9-6ACDC8A24F59}"/>
              </a:ext>
            </a:extLst>
          </p:cNvPr>
          <p:cNvSpPr txBox="1"/>
          <p:nvPr/>
        </p:nvSpPr>
        <p:spPr>
          <a:xfrm>
            <a:off x="129540" y="1600200"/>
            <a:ext cx="13794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Starts with Level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then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Level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Level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Level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Level 5</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C4086394-513E-6CB1-E29B-88698BF5E0C8}"/>
              </a:ext>
            </a:extLst>
          </p:cNvPr>
          <p:cNvCxnSpPr>
            <a:endCxn id="2" idx="2"/>
          </p:cNvCxnSpPr>
          <p:nvPr/>
        </p:nvCxnSpPr>
        <p:spPr>
          <a:xfrm flipV="1">
            <a:off x="1196340" y="1321338"/>
            <a:ext cx="312677" cy="26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1637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FA816-AA4F-3CC4-B5C9-5C402CF96EF9}"/>
              </a:ext>
            </a:extLst>
          </p:cNvPr>
          <p:cNvSpPr>
            <a:spLocks noGrp="1"/>
          </p:cNvSpPr>
          <p:nvPr>
            <p:ph type="title"/>
          </p:nvPr>
        </p:nvSpPr>
        <p:spPr>
          <a:xfrm>
            <a:off x="251520" y="680826"/>
            <a:ext cx="7886700" cy="504056"/>
          </a:xfrm>
        </p:spPr>
        <p:txBody>
          <a:bodyPr/>
          <a:lstStyle/>
          <a:p>
            <a:r>
              <a:rPr lang="sr-Latn-RS"/>
              <a:t>Scoring principle – Start scoring from Level 1...</a:t>
            </a:r>
            <a:endParaRPr lang="en-GB"/>
          </a:p>
        </p:txBody>
      </p:sp>
      <p:sp>
        <p:nvSpPr>
          <p:cNvPr id="4" name="Rounded Rectangle 1">
            <a:extLst>
              <a:ext uri="{FF2B5EF4-FFF2-40B4-BE49-F238E27FC236}">
                <a16:creationId xmlns:a16="http://schemas.microsoft.com/office/drawing/2014/main" id="{33D3312E-8A67-659A-666C-C2BEC5ADCAD3}"/>
              </a:ext>
            </a:extLst>
          </p:cNvPr>
          <p:cNvSpPr/>
          <p:nvPr/>
        </p:nvSpPr>
        <p:spPr>
          <a:xfrm>
            <a:off x="6705708" y="878946"/>
            <a:ext cx="894334" cy="3987242"/>
          </a:xfrm>
          <a:custGeom>
            <a:avLst/>
            <a:gdLst/>
            <a:ahLst/>
            <a:cxnLst/>
            <a:rect l="0" t="0" r="0" b="0"/>
            <a:pathLst>
              <a:path w="894334" h="3987242">
                <a:moveTo>
                  <a:pt x="633487" y="260847"/>
                </a:moveTo>
                <a:lnTo>
                  <a:pt x="633487" y="3173646"/>
                </a:lnTo>
                <a:lnTo>
                  <a:pt x="708015" y="3173646"/>
                </a:lnTo>
                <a:lnTo>
                  <a:pt x="708015" y="260847"/>
                </a:lnTo>
                <a:cubicBezTo>
                  <a:pt x="708015" y="116785"/>
                  <a:pt x="591229" y="0"/>
                  <a:pt x="447167" y="0"/>
                </a:cubicBezTo>
                <a:cubicBezTo>
                  <a:pt x="303104" y="0"/>
                  <a:pt x="186319" y="116785"/>
                  <a:pt x="186319" y="260847"/>
                </a:cubicBezTo>
                <a:lnTo>
                  <a:pt x="186319" y="3176832"/>
                </a:lnTo>
                <a:cubicBezTo>
                  <a:pt x="73478" y="3258005"/>
                  <a:pt x="0" y="3390460"/>
                  <a:pt x="0" y="3540075"/>
                </a:cubicBezTo>
                <a:cubicBezTo>
                  <a:pt x="0" y="3787042"/>
                  <a:pt x="200206" y="3987242"/>
                  <a:pt x="447167" y="3987242"/>
                </a:cubicBezTo>
                <a:cubicBezTo>
                  <a:pt x="694134" y="3987242"/>
                  <a:pt x="894334" y="3787042"/>
                  <a:pt x="894334" y="3540075"/>
                </a:cubicBezTo>
                <a:cubicBezTo>
                  <a:pt x="894334" y="3390460"/>
                  <a:pt x="820856" y="3258005"/>
                  <a:pt x="708015" y="3176832"/>
                </a:cubicBezTo>
                <a:lnTo>
                  <a:pt x="708015" y="3173646"/>
                </a:lnTo>
                <a:lnTo>
                  <a:pt x="633487" y="3173646"/>
                </a:lnTo>
                <a:lnTo>
                  <a:pt x="633487" y="3217288"/>
                </a:lnTo>
                <a:cubicBezTo>
                  <a:pt x="744869" y="3281718"/>
                  <a:pt x="819806" y="3402148"/>
                  <a:pt x="819806" y="3540075"/>
                </a:cubicBezTo>
                <a:cubicBezTo>
                  <a:pt x="819806" y="3745877"/>
                  <a:pt x="652969" y="3912714"/>
                  <a:pt x="447167" y="3912714"/>
                </a:cubicBezTo>
                <a:cubicBezTo>
                  <a:pt x="241364" y="3912714"/>
                  <a:pt x="74527" y="3745877"/>
                  <a:pt x="74527" y="3540075"/>
                </a:cubicBezTo>
                <a:cubicBezTo>
                  <a:pt x="74527" y="3402148"/>
                  <a:pt x="149465" y="3281718"/>
                  <a:pt x="260847" y="3217288"/>
                </a:cubicBezTo>
                <a:lnTo>
                  <a:pt x="260847" y="260847"/>
                </a:lnTo>
                <a:cubicBezTo>
                  <a:pt x="260847" y="157943"/>
                  <a:pt x="344269" y="74527"/>
                  <a:pt x="447167" y="74527"/>
                </a:cubicBezTo>
                <a:cubicBezTo>
                  <a:pt x="550065" y="74527"/>
                  <a:pt x="633487" y="157943"/>
                  <a:pt x="633487" y="260847"/>
                </a:cubicBezTo>
              </a:path>
            </a:pathLst>
          </a:custGeom>
          <a:solidFill>
            <a:srgbClr val="96969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 name="Rounded Rectangle 2">
            <a:extLst>
              <a:ext uri="{FF2B5EF4-FFF2-40B4-BE49-F238E27FC236}">
                <a16:creationId xmlns:a16="http://schemas.microsoft.com/office/drawing/2014/main" id="{53DF39DB-AF03-E1D4-F256-324C35F63522}"/>
              </a:ext>
            </a:extLst>
          </p:cNvPr>
          <p:cNvSpPr/>
          <p:nvPr/>
        </p:nvSpPr>
        <p:spPr>
          <a:xfrm>
            <a:off x="6705708" y="878946"/>
            <a:ext cx="894334" cy="3987243"/>
          </a:xfrm>
          <a:custGeom>
            <a:avLst/>
            <a:gdLst/>
            <a:ahLst/>
            <a:cxnLst/>
            <a:rect l="0" t="0" r="0" b="0"/>
            <a:pathLst>
              <a:path w="894334" h="3987243">
                <a:moveTo>
                  <a:pt x="186319" y="260847"/>
                </a:moveTo>
                <a:lnTo>
                  <a:pt x="186319" y="3173646"/>
                </a:lnTo>
                <a:moveTo>
                  <a:pt x="708015" y="260847"/>
                </a:moveTo>
                <a:lnTo>
                  <a:pt x="708015" y="3173646"/>
                </a:lnTo>
                <a:moveTo>
                  <a:pt x="708015" y="260847"/>
                </a:moveTo>
                <a:cubicBezTo>
                  <a:pt x="708015" y="116785"/>
                  <a:pt x="591229" y="0"/>
                  <a:pt x="447167" y="0"/>
                </a:cubicBezTo>
                <a:cubicBezTo>
                  <a:pt x="303104" y="0"/>
                  <a:pt x="186319" y="116785"/>
                  <a:pt x="186319" y="260847"/>
                </a:cubicBezTo>
                <a:moveTo>
                  <a:pt x="186319" y="3173646"/>
                </a:moveTo>
                <a:lnTo>
                  <a:pt x="186319" y="3176830"/>
                </a:lnTo>
                <a:cubicBezTo>
                  <a:pt x="73479" y="3258004"/>
                  <a:pt x="0" y="3390458"/>
                  <a:pt x="0" y="3540075"/>
                </a:cubicBezTo>
                <a:cubicBezTo>
                  <a:pt x="0" y="3787039"/>
                  <a:pt x="200203" y="3987243"/>
                  <a:pt x="447167" y="3987243"/>
                </a:cubicBezTo>
                <a:cubicBezTo>
                  <a:pt x="694131" y="3987243"/>
                  <a:pt x="894334" y="3787039"/>
                  <a:pt x="894334" y="3540075"/>
                </a:cubicBezTo>
                <a:cubicBezTo>
                  <a:pt x="894334" y="3390458"/>
                  <a:pt x="820855" y="3258004"/>
                  <a:pt x="708015" y="3176830"/>
                </a:cubicBezTo>
                <a:lnTo>
                  <a:pt x="708015" y="3173646"/>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 name="Rounded Rectangle 3">
            <a:extLst>
              <a:ext uri="{FF2B5EF4-FFF2-40B4-BE49-F238E27FC236}">
                <a16:creationId xmlns:a16="http://schemas.microsoft.com/office/drawing/2014/main" id="{202BBEB0-B6D2-9ABA-FC02-6C64D3963933}"/>
              </a:ext>
            </a:extLst>
          </p:cNvPr>
          <p:cNvSpPr/>
          <p:nvPr/>
        </p:nvSpPr>
        <p:spPr>
          <a:xfrm>
            <a:off x="6966556" y="953475"/>
            <a:ext cx="372639" cy="782542"/>
          </a:xfrm>
          <a:custGeom>
            <a:avLst/>
            <a:gdLst/>
            <a:ahLst/>
            <a:cxnLst/>
            <a:rect l="0" t="0" r="0" b="0"/>
            <a:pathLst>
              <a:path w="372639" h="782542">
                <a:moveTo>
                  <a:pt x="0" y="186319"/>
                </a:moveTo>
                <a:cubicBezTo>
                  <a:pt x="0" y="83415"/>
                  <a:pt x="83415" y="0"/>
                  <a:pt x="186319" y="0"/>
                </a:cubicBezTo>
                <a:cubicBezTo>
                  <a:pt x="289224" y="0"/>
                  <a:pt x="372639" y="83415"/>
                  <a:pt x="372639" y="186319"/>
                </a:cubicBezTo>
                <a:lnTo>
                  <a:pt x="372639" y="782542"/>
                </a:lnTo>
                <a:lnTo>
                  <a:pt x="0" y="782542"/>
                </a:lnTo>
                <a:lnTo>
                  <a:pt x="0" y="186319"/>
                </a:lnTo>
              </a:path>
            </a:pathLst>
          </a:custGeom>
          <a:solidFill>
            <a:srgbClr val="3CC58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7" name="Rounded Rectangle 4">
            <a:extLst>
              <a:ext uri="{FF2B5EF4-FFF2-40B4-BE49-F238E27FC236}">
                <a16:creationId xmlns:a16="http://schemas.microsoft.com/office/drawing/2014/main" id="{52873863-113B-2230-A93D-5C0B1A8CF9D6}"/>
              </a:ext>
            </a:extLst>
          </p:cNvPr>
          <p:cNvSpPr/>
          <p:nvPr/>
        </p:nvSpPr>
        <p:spPr>
          <a:xfrm>
            <a:off x="6966556" y="953475"/>
            <a:ext cx="372639" cy="782542"/>
          </a:xfrm>
          <a:custGeom>
            <a:avLst/>
            <a:gdLst/>
            <a:ahLst/>
            <a:cxnLst/>
            <a:rect l="0" t="0" r="0" b="0"/>
            <a:pathLst>
              <a:path w="372639" h="782542">
                <a:moveTo>
                  <a:pt x="0" y="186319"/>
                </a:moveTo>
                <a:lnTo>
                  <a:pt x="0" y="782542"/>
                </a:lnTo>
                <a:lnTo>
                  <a:pt x="372639" y="782542"/>
                </a:lnTo>
                <a:lnTo>
                  <a:pt x="372639" y="186319"/>
                </a:lnTo>
                <a:moveTo>
                  <a:pt x="372639" y="186319"/>
                </a:moveTo>
                <a:cubicBezTo>
                  <a:pt x="372639" y="83418"/>
                  <a:pt x="289221" y="0"/>
                  <a:pt x="186319" y="0"/>
                </a:cubicBezTo>
                <a:cubicBezTo>
                  <a:pt x="83418" y="0"/>
                  <a:pt x="0" y="83418"/>
                  <a:pt x="0" y="186319"/>
                </a:cubicBez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 name="Rounded Rectangle 5">
            <a:extLst>
              <a:ext uri="{FF2B5EF4-FFF2-40B4-BE49-F238E27FC236}">
                <a16:creationId xmlns:a16="http://schemas.microsoft.com/office/drawing/2014/main" id="{85F2A231-DEC3-5162-2327-6BF29563E3C0}"/>
              </a:ext>
            </a:extLst>
          </p:cNvPr>
          <p:cNvSpPr/>
          <p:nvPr/>
        </p:nvSpPr>
        <p:spPr>
          <a:xfrm>
            <a:off x="6966556" y="1736018"/>
            <a:ext cx="372639" cy="745278"/>
          </a:xfrm>
          <a:custGeom>
            <a:avLst/>
            <a:gdLst/>
            <a:ahLst/>
            <a:cxnLst/>
            <a:rect l="0" t="0" r="0" b="0"/>
            <a:pathLst>
              <a:path w="372639" h="745278">
                <a:moveTo>
                  <a:pt x="0" y="0"/>
                </a:moveTo>
                <a:lnTo>
                  <a:pt x="372639" y="0"/>
                </a:lnTo>
                <a:lnTo>
                  <a:pt x="372639" y="745278"/>
                </a:lnTo>
                <a:lnTo>
                  <a:pt x="0" y="745278"/>
                </a:lnTo>
                <a:lnTo>
                  <a:pt x="0" y="0"/>
                </a:lnTo>
              </a:path>
            </a:pathLst>
          </a:custGeom>
          <a:solidFill>
            <a:srgbClr val="92BD39"/>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 name="Rounded Rectangle 6">
            <a:extLst>
              <a:ext uri="{FF2B5EF4-FFF2-40B4-BE49-F238E27FC236}">
                <a16:creationId xmlns:a16="http://schemas.microsoft.com/office/drawing/2014/main" id="{EFDD9139-C2C0-DBE2-7376-436E283CC230}"/>
              </a:ext>
            </a:extLst>
          </p:cNvPr>
          <p:cNvSpPr/>
          <p:nvPr/>
        </p:nvSpPr>
        <p:spPr>
          <a:xfrm>
            <a:off x="6966556" y="1736018"/>
            <a:ext cx="372639" cy="745278"/>
          </a:xfrm>
          <a:custGeom>
            <a:avLst/>
            <a:gdLst/>
            <a:ahLst/>
            <a:cxnLst/>
            <a:rect l="0" t="0" r="0" b="0"/>
            <a:pathLst>
              <a:path w="372639" h="745278">
                <a:moveTo>
                  <a:pt x="0" y="0"/>
                </a:moveTo>
                <a:lnTo>
                  <a:pt x="372639" y="0"/>
                </a:lnTo>
                <a:lnTo>
                  <a:pt x="372639" y="745278"/>
                </a:lnTo>
                <a:lnTo>
                  <a:pt x="0" y="745278"/>
                </a:lnTo>
                <a:close/>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0" name="Rounded Rectangle 7">
            <a:extLst>
              <a:ext uri="{FF2B5EF4-FFF2-40B4-BE49-F238E27FC236}">
                <a16:creationId xmlns:a16="http://schemas.microsoft.com/office/drawing/2014/main" id="{3105377C-A8A2-7985-6169-DCBD93836DD4}"/>
              </a:ext>
            </a:extLst>
          </p:cNvPr>
          <p:cNvSpPr/>
          <p:nvPr/>
        </p:nvSpPr>
        <p:spPr>
          <a:xfrm>
            <a:off x="6966556" y="2481297"/>
            <a:ext cx="372639" cy="745278"/>
          </a:xfrm>
          <a:custGeom>
            <a:avLst/>
            <a:gdLst/>
            <a:ahLst/>
            <a:cxnLst/>
            <a:rect l="0" t="0" r="0" b="0"/>
            <a:pathLst>
              <a:path w="372639" h="745278">
                <a:moveTo>
                  <a:pt x="0" y="0"/>
                </a:moveTo>
                <a:lnTo>
                  <a:pt x="372639" y="0"/>
                </a:lnTo>
                <a:lnTo>
                  <a:pt x="372639" y="745278"/>
                </a:lnTo>
                <a:lnTo>
                  <a:pt x="0" y="745278"/>
                </a:lnTo>
                <a:lnTo>
                  <a:pt x="0" y="0"/>
                </a:lnTo>
              </a:path>
            </a:pathLst>
          </a:custGeom>
          <a:solidFill>
            <a:srgbClr val="E0CB15"/>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5EA11E1C-572E-D023-FA13-7C59E280DE19}"/>
              </a:ext>
            </a:extLst>
          </p:cNvPr>
          <p:cNvSpPr/>
          <p:nvPr/>
        </p:nvSpPr>
        <p:spPr>
          <a:xfrm>
            <a:off x="6966556" y="2481297"/>
            <a:ext cx="372639" cy="745278"/>
          </a:xfrm>
          <a:custGeom>
            <a:avLst/>
            <a:gdLst/>
            <a:ahLst/>
            <a:cxnLst/>
            <a:rect l="0" t="0" r="0" b="0"/>
            <a:pathLst>
              <a:path w="372639" h="745278">
                <a:moveTo>
                  <a:pt x="0" y="0"/>
                </a:moveTo>
                <a:lnTo>
                  <a:pt x="372639" y="0"/>
                </a:lnTo>
                <a:lnTo>
                  <a:pt x="372639" y="745278"/>
                </a:lnTo>
                <a:lnTo>
                  <a:pt x="0" y="745278"/>
                </a:lnTo>
                <a:close/>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2" name="Rounded Rectangle 9">
            <a:extLst>
              <a:ext uri="{FF2B5EF4-FFF2-40B4-BE49-F238E27FC236}">
                <a16:creationId xmlns:a16="http://schemas.microsoft.com/office/drawing/2014/main" id="{2688AC47-F1C6-FDB2-AF02-F58C6740E9A8}"/>
              </a:ext>
            </a:extLst>
          </p:cNvPr>
          <p:cNvSpPr/>
          <p:nvPr/>
        </p:nvSpPr>
        <p:spPr>
          <a:xfrm>
            <a:off x="6966556" y="3226576"/>
            <a:ext cx="372639" cy="596223"/>
          </a:xfrm>
          <a:custGeom>
            <a:avLst/>
            <a:gdLst/>
            <a:ahLst/>
            <a:cxnLst/>
            <a:rect l="0" t="0" r="0" b="0"/>
            <a:pathLst>
              <a:path w="372639" h="596223">
                <a:moveTo>
                  <a:pt x="0" y="0"/>
                </a:moveTo>
                <a:lnTo>
                  <a:pt x="372639" y="0"/>
                </a:lnTo>
                <a:lnTo>
                  <a:pt x="372639" y="596223"/>
                </a:lnTo>
                <a:lnTo>
                  <a:pt x="0" y="596223"/>
                </a:lnTo>
                <a:lnTo>
                  <a:pt x="0" y="0"/>
                </a:lnTo>
              </a:path>
            </a:pathLst>
          </a:custGeom>
          <a:solidFill>
            <a:srgbClr val="DE843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3" name="Rounded Rectangle 10">
            <a:extLst>
              <a:ext uri="{FF2B5EF4-FFF2-40B4-BE49-F238E27FC236}">
                <a16:creationId xmlns:a16="http://schemas.microsoft.com/office/drawing/2014/main" id="{D43AB3F2-5F46-8318-AB82-EEBBD6729FB4}"/>
              </a:ext>
            </a:extLst>
          </p:cNvPr>
          <p:cNvSpPr/>
          <p:nvPr/>
        </p:nvSpPr>
        <p:spPr>
          <a:xfrm>
            <a:off x="6966556" y="3226576"/>
            <a:ext cx="372639" cy="596223"/>
          </a:xfrm>
          <a:custGeom>
            <a:avLst/>
            <a:gdLst/>
            <a:ahLst/>
            <a:cxnLst/>
            <a:rect l="0" t="0" r="0" b="0"/>
            <a:pathLst>
              <a:path w="372639" h="596223">
                <a:moveTo>
                  <a:pt x="0" y="0"/>
                </a:moveTo>
                <a:lnTo>
                  <a:pt x="372639" y="0"/>
                </a:lnTo>
                <a:lnTo>
                  <a:pt x="372639" y="596223"/>
                </a:lnTo>
                <a:lnTo>
                  <a:pt x="0" y="596223"/>
                </a:lnTo>
                <a:close/>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4" name="Rounded Rectangle 11">
            <a:extLst>
              <a:ext uri="{FF2B5EF4-FFF2-40B4-BE49-F238E27FC236}">
                <a16:creationId xmlns:a16="http://schemas.microsoft.com/office/drawing/2014/main" id="{79C1FBE8-89E1-1E9B-E684-E265EB1089FE}"/>
              </a:ext>
            </a:extLst>
          </p:cNvPr>
          <p:cNvSpPr/>
          <p:nvPr/>
        </p:nvSpPr>
        <p:spPr>
          <a:xfrm>
            <a:off x="6780236" y="3822799"/>
            <a:ext cx="745278" cy="968862"/>
          </a:xfrm>
          <a:custGeom>
            <a:avLst/>
            <a:gdLst/>
            <a:ahLst/>
            <a:cxnLst/>
            <a:rect l="0" t="0" r="0" b="0"/>
            <a:pathLst>
              <a:path w="745278" h="968862">
                <a:moveTo>
                  <a:pt x="558959" y="0"/>
                </a:moveTo>
                <a:lnTo>
                  <a:pt x="186319" y="0"/>
                </a:lnTo>
                <a:lnTo>
                  <a:pt x="186319" y="273436"/>
                </a:lnTo>
                <a:cubicBezTo>
                  <a:pt x="74937" y="337866"/>
                  <a:pt x="0" y="458290"/>
                  <a:pt x="0" y="596223"/>
                </a:cubicBezTo>
                <a:cubicBezTo>
                  <a:pt x="0" y="802025"/>
                  <a:pt x="166836" y="968862"/>
                  <a:pt x="372639" y="968862"/>
                </a:cubicBezTo>
                <a:cubicBezTo>
                  <a:pt x="578442" y="968862"/>
                  <a:pt x="745278" y="802025"/>
                  <a:pt x="745278" y="596223"/>
                </a:cubicBezTo>
                <a:cubicBezTo>
                  <a:pt x="745278" y="458290"/>
                  <a:pt x="670341" y="337866"/>
                  <a:pt x="558959" y="273436"/>
                </a:cubicBezTo>
                <a:lnTo>
                  <a:pt x="558959" y="0"/>
                </a:lnTo>
              </a:path>
            </a:pathLst>
          </a:custGeom>
          <a:solidFill>
            <a:srgbClr val="E5575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5" name="Rounded Rectangle 12">
            <a:extLst>
              <a:ext uri="{FF2B5EF4-FFF2-40B4-BE49-F238E27FC236}">
                <a16:creationId xmlns:a16="http://schemas.microsoft.com/office/drawing/2014/main" id="{D083DFF9-1AF5-7D67-77CC-478D9E5BAC98}"/>
              </a:ext>
            </a:extLst>
          </p:cNvPr>
          <p:cNvSpPr/>
          <p:nvPr/>
        </p:nvSpPr>
        <p:spPr>
          <a:xfrm>
            <a:off x="6780236" y="3822799"/>
            <a:ext cx="745278" cy="968862"/>
          </a:xfrm>
          <a:custGeom>
            <a:avLst/>
            <a:gdLst/>
            <a:ahLst/>
            <a:cxnLst/>
            <a:rect l="0" t="0" r="0" b="0"/>
            <a:pathLst>
              <a:path w="745278" h="968862">
                <a:moveTo>
                  <a:pt x="558959" y="223583"/>
                </a:moveTo>
                <a:lnTo>
                  <a:pt x="558959" y="273436"/>
                </a:lnTo>
                <a:cubicBezTo>
                  <a:pt x="670341" y="337867"/>
                  <a:pt x="745278" y="458293"/>
                  <a:pt x="745278" y="596223"/>
                </a:cubicBezTo>
                <a:cubicBezTo>
                  <a:pt x="745278" y="802026"/>
                  <a:pt x="578442" y="968862"/>
                  <a:pt x="372639" y="968862"/>
                </a:cubicBezTo>
                <a:cubicBezTo>
                  <a:pt x="166836" y="968862"/>
                  <a:pt x="0" y="802026"/>
                  <a:pt x="0" y="596223"/>
                </a:cubicBezTo>
                <a:cubicBezTo>
                  <a:pt x="0" y="458293"/>
                  <a:pt x="74937" y="337867"/>
                  <a:pt x="186319" y="273436"/>
                </a:cubicBezTo>
                <a:lnTo>
                  <a:pt x="186319" y="223583"/>
                </a:lnTo>
                <a:moveTo>
                  <a:pt x="558959" y="223583"/>
                </a:moveTo>
                <a:lnTo>
                  <a:pt x="558959" y="0"/>
                </a:lnTo>
                <a:lnTo>
                  <a:pt x="186319" y="0"/>
                </a:lnTo>
                <a:lnTo>
                  <a:pt x="186319" y="223583"/>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1F45B7AD-A945-3FED-D364-62735D0D520A}"/>
              </a:ext>
            </a:extLst>
          </p:cNvPr>
          <p:cNvSpPr txBox="1"/>
          <p:nvPr/>
        </p:nvSpPr>
        <p:spPr>
          <a:xfrm>
            <a:off x="7686992" y="1338536"/>
            <a:ext cx="1013098"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44E095"/>
                </a:solidFill>
                <a:effectLst/>
                <a:uLnTx/>
                <a:uFillTx/>
                <a:latin typeface="Arial" panose="020B0604020202020204" pitchFamily="34" charset="0"/>
                <a:ea typeface="+mn-ea"/>
                <a:cs typeface="Arial" panose="020B0604020202020204" pitchFamily="34" charset="0"/>
              </a:rPr>
              <a:t>Fully implemented
and optimised</a:t>
            </a:r>
          </a:p>
        </p:txBody>
      </p:sp>
      <p:sp>
        <p:nvSpPr>
          <p:cNvPr id="18" name="TextBox 17">
            <a:extLst>
              <a:ext uri="{FF2B5EF4-FFF2-40B4-BE49-F238E27FC236}">
                <a16:creationId xmlns:a16="http://schemas.microsoft.com/office/drawing/2014/main" id="{B4DCCC7B-FD7A-1180-4B5C-E47A255112C8}"/>
              </a:ext>
            </a:extLst>
          </p:cNvPr>
          <p:cNvSpPr txBox="1"/>
          <p:nvPr/>
        </p:nvSpPr>
        <p:spPr>
          <a:xfrm>
            <a:off x="7686992" y="2083815"/>
            <a:ext cx="1070806"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A8DD38"/>
                </a:solidFill>
                <a:effectLst/>
                <a:uLnTx/>
                <a:uFillTx/>
                <a:latin typeface="Arial" panose="020B0604020202020204" pitchFamily="34" charset="0"/>
                <a:ea typeface="+mn-ea"/>
                <a:cs typeface="Arial" panose="020B0604020202020204" pitchFamily="34" charset="0"/>
              </a:rPr>
              <a:t>Advanced or nearly
complete</a:t>
            </a:r>
          </a:p>
        </p:txBody>
      </p:sp>
      <p:sp>
        <p:nvSpPr>
          <p:cNvPr id="19" name="TextBox 18">
            <a:extLst>
              <a:ext uri="{FF2B5EF4-FFF2-40B4-BE49-F238E27FC236}">
                <a16:creationId xmlns:a16="http://schemas.microsoft.com/office/drawing/2014/main" id="{CB956E08-55EE-A8B1-D4CF-3D32DE94AB58}"/>
              </a:ext>
            </a:extLst>
          </p:cNvPr>
          <p:cNvSpPr txBox="1"/>
          <p:nvPr/>
        </p:nvSpPr>
        <p:spPr>
          <a:xfrm>
            <a:off x="7686992" y="2829094"/>
            <a:ext cx="1134926"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FE60A"/>
                </a:solidFill>
                <a:effectLst/>
                <a:uLnTx/>
                <a:uFillTx/>
                <a:latin typeface="Arial" panose="020B0604020202020204" pitchFamily="34" charset="0"/>
                <a:ea typeface="+mn-ea"/>
                <a:cs typeface="Arial" panose="020B0604020202020204" pitchFamily="34" charset="0"/>
              </a:rPr>
              <a:t>Moderate or partially
implemented</a:t>
            </a:r>
          </a:p>
        </p:txBody>
      </p:sp>
      <p:sp>
        <p:nvSpPr>
          <p:cNvPr id="20" name="TextBox 19">
            <a:extLst>
              <a:ext uri="{FF2B5EF4-FFF2-40B4-BE49-F238E27FC236}">
                <a16:creationId xmlns:a16="http://schemas.microsoft.com/office/drawing/2014/main" id="{AB406D69-4157-F6A7-83E1-7642427A4B38}"/>
              </a:ext>
            </a:extLst>
          </p:cNvPr>
          <p:cNvSpPr txBox="1"/>
          <p:nvPr/>
        </p:nvSpPr>
        <p:spPr>
          <a:xfrm>
            <a:off x="7686992" y="3686165"/>
            <a:ext cx="1179810" cy="1384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99539"/>
                </a:solidFill>
                <a:effectLst/>
                <a:uLnTx/>
                <a:uFillTx/>
                <a:latin typeface="Arial" panose="020B0604020202020204" pitchFamily="34" charset="0"/>
                <a:ea typeface="+mn-ea"/>
                <a:cs typeface="Arial" panose="020B0604020202020204" pitchFamily="34" charset="0"/>
              </a:rPr>
              <a:t>Basic or initial efforts</a:t>
            </a:r>
          </a:p>
        </p:txBody>
      </p:sp>
      <p:sp>
        <p:nvSpPr>
          <p:cNvPr id="21" name="TextBox 20">
            <a:extLst>
              <a:ext uri="{FF2B5EF4-FFF2-40B4-BE49-F238E27FC236}">
                <a16:creationId xmlns:a16="http://schemas.microsoft.com/office/drawing/2014/main" id="{79A9DCB7-0AD5-7B97-EBF5-8FECAB5883CE}"/>
              </a:ext>
            </a:extLst>
          </p:cNvPr>
          <p:cNvSpPr txBox="1"/>
          <p:nvPr/>
        </p:nvSpPr>
        <p:spPr>
          <a:xfrm>
            <a:off x="7686992" y="4170596"/>
            <a:ext cx="1115690"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D6A65"/>
                </a:solidFill>
                <a:effectLst/>
                <a:uLnTx/>
                <a:uFillTx/>
                <a:latin typeface="Arial" panose="020B0604020202020204" pitchFamily="34" charset="0"/>
                <a:ea typeface="+mn-ea"/>
                <a:cs typeface="Arial" panose="020B0604020202020204" pitchFamily="34" charset="0"/>
              </a:rPr>
              <a:t>Non-existent or very
minimal</a:t>
            </a:r>
          </a:p>
        </p:txBody>
      </p:sp>
      <p:sp>
        <p:nvSpPr>
          <p:cNvPr id="23" name="Rounded Rectangle 20">
            <a:extLst>
              <a:ext uri="{FF2B5EF4-FFF2-40B4-BE49-F238E27FC236}">
                <a16:creationId xmlns:a16="http://schemas.microsoft.com/office/drawing/2014/main" id="{49DB4449-0AA5-B299-966B-1F20623E573B}"/>
              </a:ext>
            </a:extLst>
          </p:cNvPr>
          <p:cNvSpPr/>
          <p:nvPr/>
        </p:nvSpPr>
        <p:spPr>
          <a:xfrm>
            <a:off x="7059716" y="1223638"/>
            <a:ext cx="186319" cy="279479"/>
          </a:xfrm>
          <a:custGeom>
            <a:avLst/>
            <a:gdLst/>
            <a:ahLst/>
            <a:cxnLst/>
            <a:rect l="0" t="0" r="0" b="0"/>
            <a:pathLst>
              <a:path w="186319" h="279479">
                <a:moveTo>
                  <a:pt x="186319" y="209609"/>
                </a:moveTo>
                <a:lnTo>
                  <a:pt x="0" y="209609"/>
                </a:lnTo>
                <a:lnTo>
                  <a:pt x="139739" y="0"/>
                </a:lnTo>
                <a:lnTo>
                  <a:pt x="139739" y="279479"/>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4" name="Rounded Rectangle 21">
            <a:extLst>
              <a:ext uri="{FF2B5EF4-FFF2-40B4-BE49-F238E27FC236}">
                <a16:creationId xmlns:a16="http://schemas.microsoft.com/office/drawing/2014/main" id="{2AE9C017-AE18-1EBC-A328-F61E840E4A47}"/>
              </a:ext>
            </a:extLst>
          </p:cNvPr>
          <p:cNvSpPr/>
          <p:nvPr/>
        </p:nvSpPr>
        <p:spPr>
          <a:xfrm>
            <a:off x="7083006" y="1963969"/>
            <a:ext cx="139739" cy="284427"/>
          </a:xfrm>
          <a:custGeom>
            <a:avLst/>
            <a:gdLst/>
            <a:ahLst/>
            <a:cxnLst/>
            <a:rect l="0" t="0" r="0" b="0"/>
            <a:pathLst>
              <a:path w="139739" h="284427">
                <a:moveTo>
                  <a:pt x="0" y="237847"/>
                </a:moveTo>
                <a:cubicBezTo>
                  <a:pt x="9589" y="264988"/>
                  <a:pt x="39450" y="284427"/>
                  <a:pt x="69869" y="284427"/>
                </a:cubicBezTo>
                <a:cubicBezTo>
                  <a:pt x="108457" y="284427"/>
                  <a:pt x="139739" y="253145"/>
                  <a:pt x="139739" y="214557"/>
                </a:cubicBezTo>
                <a:lnTo>
                  <a:pt x="139739" y="202906"/>
                </a:lnTo>
                <a:cubicBezTo>
                  <a:pt x="139732" y="164323"/>
                  <a:pt x="108453" y="133049"/>
                  <a:pt x="69869" y="133049"/>
                </a:cubicBezTo>
                <a:lnTo>
                  <a:pt x="67534" y="133049"/>
                </a:lnTo>
                <a:cubicBezTo>
                  <a:pt x="100977" y="133056"/>
                  <a:pt x="128094" y="105950"/>
                  <a:pt x="128101" y="72507"/>
                </a:cubicBezTo>
                <a:lnTo>
                  <a:pt x="128101" y="63191"/>
                </a:lnTo>
                <a:cubicBezTo>
                  <a:pt x="128109" y="38125"/>
                  <a:pt x="112076" y="15865"/>
                  <a:pt x="88297" y="7932"/>
                </a:cubicBezTo>
                <a:cubicBezTo>
                  <a:pt x="64519" y="0"/>
                  <a:pt x="38332" y="8174"/>
                  <a:pt x="23289" y="28225"/>
                </a:cubicBez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5" name="Rounded Rectangle 22">
            <a:extLst>
              <a:ext uri="{FF2B5EF4-FFF2-40B4-BE49-F238E27FC236}">
                <a16:creationId xmlns:a16="http://schemas.microsoft.com/office/drawing/2014/main" id="{C7543761-C667-9267-6427-6A18B789A50C}"/>
              </a:ext>
            </a:extLst>
          </p:cNvPr>
          <p:cNvSpPr/>
          <p:nvPr/>
        </p:nvSpPr>
        <p:spPr>
          <a:xfrm>
            <a:off x="7083006" y="2714196"/>
            <a:ext cx="139739" cy="279479"/>
          </a:xfrm>
          <a:custGeom>
            <a:avLst/>
            <a:gdLst/>
            <a:ahLst/>
            <a:cxnLst/>
            <a:rect l="0" t="0" r="0" b="0"/>
            <a:pathLst>
              <a:path w="139739" h="279479">
                <a:moveTo>
                  <a:pt x="139739" y="279479"/>
                </a:moveTo>
                <a:lnTo>
                  <a:pt x="0" y="279479"/>
                </a:lnTo>
                <a:lnTo>
                  <a:pt x="0" y="234216"/>
                </a:lnTo>
                <a:cubicBezTo>
                  <a:pt x="0" y="209373"/>
                  <a:pt x="13203" y="186394"/>
                  <a:pt x="34655" y="173861"/>
                </a:cubicBezTo>
                <a:lnTo>
                  <a:pt x="105084" y="132783"/>
                </a:lnTo>
                <a:cubicBezTo>
                  <a:pt x="126543" y="120261"/>
                  <a:pt x="139738" y="97286"/>
                  <a:pt x="139739" y="72441"/>
                </a:cubicBezTo>
                <a:lnTo>
                  <a:pt x="139739" y="69869"/>
                </a:lnTo>
                <a:cubicBezTo>
                  <a:pt x="139739" y="31281"/>
                  <a:pt x="108457" y="0"/>
                  <a:pt x="69869" y="0"/>
                </a:cubicBezTo>
                <a:cubicBezTo>
                  <a:pt x="39437" y="0"/>
                  <a:pt x="9589" y="19439"/>
                  <a:pt x="0" y="46579"/>
                </a:cubicBez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6" name="Rounded Rectangle 23">
            <a:extLst>
              <a:ext uri="{FF2B5EF4-FFF2-40B4-BE49-F238E27FC236}">
                <a16:creationId xmlns:a16="http://schemas.microsoft.com/office/drawing/2014/main" id="{00A013C8-2F1E-FBBF-1029-B48489368480}"/>
              </a:ext>
            </a:extLst>
          </p:cNvPr>
          <p:cNvSpPr/>
          <p:nvPr/>
        </p:nvSpPr>
        <p:spPr>
          <a:xfrm>
            <a:off x="7081453" y="3384948"/>
            <a:ext cx="142845" cy="279479"/>
          </a:xfrm>
          <a:custGeom>
            <a:avLst/>
            <a:gdLst/>
            <a:ahLst/>
            <a:cxnLst/>
            <a:rect l="0" t="0" r="0" b="0"/>
            <a:pathLst>
              <a:path w="142845" h="279479">
                <a:moveTo>
                  <a:pt x="71422" y="279479"/>
                </a:moveTo>
                <a:lnTo>
                  <a:pt x="71422" y="0"/>
                </a:lnTo>
                <a:lnTo>
                  <a:pt x="71422" y="23811"/>
                </a:lnTo>
                <a:cubicBezTo>
                  <a:pt x="71422" y="50106"/>
                  <a:pt x="50106" y="71422"/>
                  <a:pt x="23811" y="71422"/>
                </a:cubicBezTo>
                <a:lnTo>
                  <a:pt x="0" y="71422"/>
                </a:lnTo>
                <a:moveTo>
                  <a:pt x="142845" y="279479"/>
                </a:moveTo>
                <a:lnTo>
                  <a:pt x="0" y="279479"/>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7" name="Rounded Rectangle 24">
            <a:extLst>
              <a:ext uri="{FF2B5EF4-FFF2-40B4-BE49-F238E27FC236}">
                <a16:creationId xmlns:a16="http://schemas.microsoft.com/office/drawing/2014/main" id="{EAC53DEB-666E-10AD-A870-278A255CBCE2}"/>
              </a:ext>
            </a:extLst>
          </p:cNvPr>
          <p:cNvSpPr/>
          <p:nvPr/>
        </p:nvSpPr>
        <p:spPr>
          <a:xfrm>
            <a:off x="6981446" y="4247592"/>
            <a:ext cx="342859" cy="342859"/>
          </a:xfrm>
          <a:custGeom>
            <a:avLst/>
            <a:gdLst/>
            <a:ahLst/>
            <a:cxnLst/>
            <a:rect l="0" t="0" r="0" b="0"/>
            <a:pathLst>
              <a:path w="342859" h="342859">
                <a:moveTo>
                  <a:pt x="0" y="171429"/>
                </a:moveTo>
                <a:cubicBezTo>
                  <a:pt x="0" y="266107"/>
                  <a:pt x="76751" y="342859"/>
                  <a:pt x="171429" y="342859"/>
                </a:cubicBezTo>
                <a:cubicBezTo>
                  <a:pt x="266107" y="342859"/>
                  <a:pt x="342859" y="266107"/>
                  <a:pt x="342859" y="171429"/>
                </a:cubicBezTo>
                <a:cubicBezTo>
                  <a:pt x="342859" y="76751"/>
                  <a:pt x="266107" y="0"/>
                  <a:pt x="171429" y="0"/>
                </a:cubicBezTo>
                <a:cubicBezTo>
                  <a:pt x="76751" y="0"/>
                  <a:pt x="0" y="76751"/>
                  <a:pt x="0" y="171429"/>
                </a:cubicBezTo>
                <a:moveTo>
                  <a:pt x="124849" y="123555"/>
                </a:moveTo>
                <a:cubicBezTo>
                  <a:pt x="124849" y="98545"/>
                  <a:pt x="145124" y="78269"/>
                  <a:pt x="170136" y="78269"/>
                </a:cubicBezTo>
                <a:lnTo>
                  <a:pt x="172723" y="78269"/>
                </a:lnTo>
                <a:cubicBezTo>
                  <a:pt x="197734" y="78269"/>
                  <a:pt x="218009" y="98545"/>
                  <a:pt x="218009" y="123555"/>
                </a:cubicBezTo>
                <a:lnTo>
                  <a:pt x="218009" y="219302"/>
                </a:lnTo>
                <a:cubicBezTo>
                  <a:pt x="218009" y="244314"/>
                  <a:pt x="197734" y="264589"/>
                  <a:pt x="172723" y="264589"/>
                </a:cubicBezTo>
                <a:lnTo>
                  <a:pt x="170136" y="264589"/>
                </a:lnTo>
                <a:cubicBezTo>
                  <a:pt x="145124" y="264589"/>
                  <a:pt x="124849" y="244314"/>
                  <a:pt x="124849" y="219302"/>
                </a:cubicBezTo>
                <a:close/>
                <a:moveTo>
                  <a:pt x="207821" y="95737"/>
                </a:moveTo>
                <a:lnTo>
                  <a:pt x="134553" y="246879"/>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8" name="Rounded Rectangle 1">
            <a:extLst>
              <a:ext uri="{FF2B5EF4-FFF2-40B4-BE49-F238E27FC236}">
                <a16:creationId xmlns:a16="http://schemas.microsoft.com/office/drawing/2014/main" id="{4DA33F91-04EE-3AC8-4052-0DB757BC83D1}"/>
              </a:ext>
            </a:extLst>
          </p:cNvPr>
          <p:cNvSpPr/>
          <p:nvPr/>
        </p:nvSpPr>
        <p:spPr>
          <a:xfrm>
            <a:off x="745151" y="1070679"/>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Rounded Rectangle 2">
            <a:extLst>
              <a:ext uri="{FF2B5EF4-FFF2-40B4-BE49-F238E27FC236}">
                <a16:creationId xmlns:a16="http://schemas.microsoft.com/office/drawing/2014/main" id="{0CEF1B93-4983-381A-E05E-CAAE37C3AF55}"/>
              </a:ext>
            </a:extLst>
          </p:cNvPr>
          <p:cNvSpPr/>
          <p:nvPr/>
        </p:nvSpPr>
        <p:spPr>
          <a:xfrm>
            <a:off x="745151" y="1070679"/>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close/>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Rounded Rectangle 3">
            <a:extLst>
              <a:ext uri="{FF2B5EF4-FFF2-40B4-BE49-F238E27FC236}">
                <a16:creationId xmlns:a16="http://schemas.microsoft.com/office/drawing/2014/main" id="{15F804E4-91D6-7847-6597-702BB1A6CA99}"/>
              </a:ext>
            </a:extLst>
          </p:cNvPr>
          <p:cNvSpPr/>
          <p:nvPr/>
        </p:nvSpPr>
        <p:spPr>
          <a:xfrm>
            <a:off x="745151" y="1736017"/>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Rounded Rectangle 4">
            <a:extLst>
              <a:ext uri="{FF2B5EF4-FFF2-40B4-BE49-F238E27FC236}">
                <a16:creationId xmlns:a16="http://schemas.microsoft.com/office/drawing/2014/main" id="{027EE30C-D13B-E199-6ACA-4B0404EBB854}"/>
              </a:ext>
            </a:extLst>
          </p:cNvPr>
          <p:cNvSpPr/>
          <p:nvPr/>
        </p:nvSpPr>
        <p:spPr>
          <a:xfrm>
            <a:off x="745151" y="1736017"/>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close/>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2" name="Rounded Rectangle 5">
            <a:extLst>
              <a:ext uri="{FF2B5EF4-FFF2-40B4-BE49-F238E27FC236}">
                <a16:creationId xmlns:a16="http://schemas.microsoft.com/office/drawing/2014/main" id="{70059EB8-B9A0-962A-9C05-F6D75BE8B5F1}"/>
              </a:ext>
            </a:extLst>
          </p:cNvPr>
          <p:cNvSpPr/>
          <p:nvPr/>
        </p:nvSpPr>
        <p:spPr>
          <a:xfrm>
            <a:off x="745151" y="2401356"/>
            <a:ext cx="4372222" cy="760386"/>
          </a:xfrm>
          <a:custGeom>
            <a:avLst/>
            <a:gdLst/>
            <a:ahLst/>
            <a:cxnLst/>
            <a:rect l="0" t="0" r="0" b="0"/>
            <a:pathLst>
              <a:path w="4372222" h="760386">
                <a:moveTo>
                  <a:pt x="0" y="0"/>
                </a:moveTo>
                <a:lnTo>
                  <a:pt x="3992029" y="0"/>
                </a:lnTo>
                <a:lnTo>
                  <a:pt x="4372222" y="380193"/>
                </a:lnTo>
                <a:lnTo>
                  <a:pt x="3992029" y="760386"/>
                </a:lnTo>
                <a:lnTo>
                  <a:pt x="0" y="760386"/>
                </a:lnTo>
                <a:lnTo>
                  <a:pt x="0" y="0"/>
                </a:ln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3" name="Rounded Rectangle 6">
            <a:extLst>
              <a:ext uri="{FF2B5EF4-FFF2-40B4-BE49-F238E27FC236}">
                <a16:creationId xmlns:a16="http://schemas.microsoft.com/office/drawing/2014/main" id="{C6E9D5A6-58E9-A127-ADC1-3154BD4374EE}"/>
              </a:ext>
            </a:extLst>
          </p:cNvPr>
          <p:cNvSpPr/>
          <p:nvPr/>
        </p:nvSpPr>
        <p:spPr>
          <a:xfrm>
            <a:off x="745151" y="2401356"/>
            <a:ext cx="4372222" cy="760386"/>
          </a:xfrm>
          <a:custGeom>
            <a:avLst/>
            <a:gdLst/>
            <a:ahLst/>
            <a:cxnLst/>
            <a:rect l="0" t="0" r="0" b="0"/>
            <a:pathLst>
              <a:path w="4372222" h="760386">
                <a:moveTo>
                  <a:pt x="0" y="0"/>
                </a:moveTo>
                <a:lnTo>
                  <a:pt x="3992029" y="0"/>
                </a:lnTo>
                <a:lnTo>
                  <a:pt x="4372222" y="380193"/>
                </a:lnTo>
                <a:lnTo>
                  <a:pt x="3992029" y="760386"/>
                </a:lnTo>
                <a:lnTo>
                  <a:pt x="0" y="760386"/>
                </a:lnTo>
                <a:lnTo>
                  <a:pt x="0" y="0"/>
                </a:lnTo>
                <a:close/>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4" name="Rounded Rectangle 7">
            <a:extLst>
              <a:ext uri="{FF2B5EF4-FFF2-40B4-BE49-F238E27FC236}">
                <a16:creationId xmlns:a16="http://schemas.microsoft.com/office/drawing/2014/main" id="{E9AE0493-565B-59C1-0F43-768A92D46A4C}"/>
              </a:ext>
            </a:extLst>
          </p:cNvPr>
          <p:cNvSpPr/>
          <p:nvPr/>
        </p:nvSpPr>
        <p:spPr>
          <a:xfrm>
            <a:off x="745151" y="3161742"/>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8">
            <a:extLst>
              <a:ext uri="{FF2B5EF4-FFF2-40B4-BE49-F238E27FC236}">
                <a16:creationId xmlns:a16="http://schemas.microsoft.com/office/drawing/2014/main" id="{6D71EAF5-904F-B6B5-BF85-85177B11E8A4}"/>
              </a:ext>
            </a:extLst>
          </p:cNvPr>
          <p:cNvSpPr/>
          <p:nvPr/>
        </p:nvSpPr>
        <p:spPr>
          <a:xfrm>
            <a:off x="745151" y="3161742"/>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close/>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Rounded Rectangle 9">
            <a:extLst>
              <a:ext uri="{FF2B5EF4-FFF2-40B4-BE49-F238E27FC236}">
                <a16:creationId xmlns:a16="http://schemas.microsoft.com/office/drawing/2014/main" id="{18791103-4100-3CC0-9856-93DCDDD05A54}"/>
              </a:ext>
            </a:extLst>
          </p:cNvPr>
          <p:cNvSpPr/>
          <p:nvPr/>
        </p:nvSpPr>
        <p:spPr>
          <a:xfrm>
            <a:off x="745151" y="3827080"/>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path>
            </a:pathLst>
          </a:custGeom>
          <a:solidFill>
            <a:srgbClr val="EDF4FF"/>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7" name="Rounded Rectangle 10">
            <a:extLst>
              <a:ext uri="{FF2B5EF4-FFF2-40B4-BE49-F238E27FC236}">
                <a16:creationId xmlns:a16="http://schemas.microsoft.com/office/drawing/2014/main" id="{7D70E990-65C4-6543-B784-8DB2F16C2EA0}"/>
              </a:ext>
            </a:extLst>
          </p:cNvPr>
          <p:cNvSpPr/>
          <p:nvPr/>
        </p:nvSpPr>
        <p:spPr>
          <a:xfrm>
            <a:off x="745151" y="3827080"/>
            <a:ext cx="4372222" cy="665338"/>
          </a:xfrm>
          <a:custGeom>
            <a:avLst/>
            <a:gdLst/>
            <a:ahLst/>
            <a:cxnLst/>
            <a:rect l="0" t="0" r="0" b="0"/>
            <a:pathLst>
              <a:path w="4372222" h="665338">
                <a:moveTo>
                  <a:pt x="0" y="0"/>
                </a:moveTo>
                <a:lnTo>
                  <a:pt x="3992029" y="0"/>
                </a:lnTo>
                <a:lnTo>
                  <a:pt x="4372222" y="332669"/>
                </a:lnTo>
                <a:lnTo>
                  <a:pt x="3992029" y="665338"/>
                </a:lnTo>
                <a:lnTo>
                  <a:pt x="0" y="665338"/>
                </a:lnTo>
                <a:lnTo>
                  <a:pt x="0" y="0"/>
                </a:lnTo>
                <a:close/>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BEBC22DA-EFF1-268F-1A76-AA64CB9818C5}"/>
              </a:ext>
            </a:extLst>
          </p:cNvPr>
          <p:cNvSpPr txBox="1"/>
          <p:nvPr/>
        </p:nvSpPr>
        <p:spPr>
          <a:xfrm>
            <a:off x="1016301" y="2110440"/>
            <a:ext cx="3056077" cy="2769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Initial discussions or plans about </a:t>
            </a:r>
            <a:r>
              <a:rPr kumimoji="0" lang="en-US" sz="900" b="0"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digitalisation</a:t>
            </a:r>
            <a:r>
              <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management commitment.</a:t>
            </a:r>
            <a:endParaRPr kumimoji="0"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279B8403-C7B3-E2D0-444F-7AFBE69B99DF}"/>
              </a:ext>
            </a:extLst>
          </p:cNvPr>
          <p:cNvSpPr txBox="1"/>
          <p:nvPr/>
        </p:nvSpPr>
        <p:spPr>
          <a:xfrm>
            <a:off x="999742" y="2518273"/>
            <a:ext cx="2373199"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Manual </a:t>
            </a:r>
            <a:r>
              <a:rPr kumimoji="0" lang="sr-Latn-RS"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a:t>
            </a:r>
            <a:r>
              <a:rPr kumimoji="0" sz="12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rocesses</a:t>
            </a:r>
            <a:endPar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617B8F3-0CA9-363C-1D25-AE7CA08C5AC7}"/>
              </a:ext>
            </a:extLst>
          </p:cNvPr>
          <p:cNvSpPr txBox="1"/>
          <p:nvPr/>
        </p:nvSpPr>
        <p:spPr>
          <a:xfrm>
            <a:off x="991892" y="1852935"/>
            <a:ext cx="2329824"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Digital </a:t>
            </a:r>
            <a:r>
              <a:rPr kumimoji="0" lang="sr-Latn-RS"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a:t>
            </a:r>
            <a:r>
              <a:rPr kumimoji="0" sz="12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wareness</a:t>
            </a:r>
            <a:endPar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D1C2526A-393B-82F7-B675-3EFB49FE27FC}"/>
              </a:ext>
            </a:extLst>
          </p:cNvPr>
          <p:cNvSpPr txBox="1"/>
          <p:nvPr/>
        </p:nvSpPr>
        <p:spPr>
          <a:xfrm>
            <a:off x="1016301" y="2799369"/>
            <a:ext cx="3166636" cy="2769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Reliance on manual processes, use of basic digital tools like spreadsheets</a:t>
            </a:r>
            <a:endParaRPr kumimoji="0"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37A9D558-DB03-8D71-FDA4-9D265D745204}"/>
              </a:ext>
            </a:extLst>
          </p:cNvPr>
          <p:cNvSpPr txBox="1"/>
          <p:nvPr/>
        </p:nvSpPr>
        <p:spPr>
          <a:xfrm>
            <a:off x="991892" y="4184053"/>
            <a:ext cx="3068838" cy="2769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Basic data collection using simple tools (e.g. Word, Excel, Access, etc.) and absence of automated systems. </a:t>
            </a:r>
            <a:endParaRPr kumimoji="0"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FAC03DB2-A510-C6DD-FE31-FC78AFB183CA}"/>
              </a:ext>
            </a:extLst>
          </p:cNvPr>
          <p:cNvSpPr txBox="1"/>
          <p:nvPr/>
        </p:nvSpPr>
        <p:spPr>
          <a:xfrm>
            <a:off x="999742" y="1436235"/>
            <a:ext cx="3085059" cy="2769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Availability of basic IT hardware, simple networking, use of basic office software</a:t>
            </a:r>
            <a:endParaRPr kumimoji="0"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625D364C-BA9B-FF95-2105-2BF0B425E09E}"/>
              </a:ext>
            </a:extLst>
          </p:cNvPr>
          <p:cNvSpPr txBox="1"/>
          <p:nvPr/>
        </p:nvSpPr>
        <p:spPr>
          <a:xfrm>
            <a:off x="997093" y="3280553"/>
            <a:ext cx="2861466"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Basic </a:t>
            </a:r>
            <a:r>
              <a:rPr kumimoji="0" lang="sr-Latn-RS"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a:t>
            </a:r>
            <a:r>
              <a:rPr kumimoji="0" sz="12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ommunication</a:t>
            </a:r>
            <a:endPar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F6472AE9-BDD5-56C0-3A4D-8CC0E1E1A01A}"/>
              </a:ext>
            </a:extLst>
          </p:cNvPr>
          <p:cNvSpPr txBox="1"/>
          <p:nvPr/>
        </p:nvSpPr>
        <p:spPr>
          <a:xfrm>
            <a:off x="999742" y="3550594"/>
            <a:ext cx="3072636" cy="138499"/>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Use of email and mobile phones for communication</a:t>
            </a:r>
          </a:p>
        </p:txBody>
      </p:sp>
      <p:sp>
        <p:nvSpPr>
          <p:cNvPr id="46" name="TextBox 45">
            <a:extLst>
              <a:ext uri="{FF2B5EF4-FFF2-40B4-BE49-F238E27FC236}">
                <a16:creationId xmlns:a16="http://schemas.microsoft.com/office/drawing/2014/main" id="{BE9523EE-1144-934A-7210-750E807E7FE7}"/>
              </a:ext>
            </a:extLst>
          </p:cNvPr>
          <p:cNvSpPr txBox="1"/>
          <p:nvPr/>
        </p:nvSpPr>
        <p:spPr>
          <a:xfrm>
            <a:off x="999742" y="3939541"/>
            <a:ext cx="3077210"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Minimal </a:t>
            </a:r>
            <a:r>
              <a:rPr kumimoji="0" lang="sr-Latn-RS"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a:t>
            </a:r>
            <a:r>
              <a:rPr kumimoji="0" sz="12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ata</a:t>
            </a:r>
            <a:r>
              <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sr-Latn-RS"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a:t>
            </a:r>
            <a:r>
              <a:rPr kumimoji="0" sz="12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ollection</a:t>
            </a:r>
            <a:endPar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FF814AEB-BE73-7400-21E4-332DA8E114A7}"/>
              </a:ext>
            </a:extLst>
          </p:cNvPr>
          <p:cNvSpPr txBox="1"/>
          <p:nvPr/>
        </p:nvSpPr>
        <p:spPr>
          <a:xfrm>
            <a:off x="991892" y="1189490"/>
            <a:ext cx="2889853" cy="184666"/>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Basic IT </a:t>
            </a:r>
            <a:r>
              <a:rPr kumimoji="0" lang="sr-Latn-RS"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a:t>
            </a:r>
            <a:r>
              <a:rPr kumimoji="0" sz="12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nfrastructure</a:t>
            </a:r>
            <a:endParaRPr kumimoji="0" sz="1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8" name="Rounded Rectangle 37">
            <a:extLst>
              <a:ext uri="{FF2B5EF4-FFF2-40B4-BE49-F238E27FC236}">
                <a16:creationId xmlns:a16="http://schemas.microsoft.com/office/drawing/2014/main" id="{6E15DD38-39EF-E418-9242-2D622AE68031}"/>
              </a:ext>
            </a:extLst>
          </p:cNvPr>
          <p:cNvSpPr/>
          <p:nvPr/>
        </p:nvSpPr>
        <p:spPr>
          <a:xfrm>
            <a:off x="4333225" y="1878590"/>
            <a:ext cx="332669" cy="364351"/>
          </a:xfrm>
          <a:custGeom>
            <a:avLst/>
            <a:gdLst/>
            <a:ahLst/>
            <a:cxnLst/>
            <a:rect l="0" t="0" r="0" b="0"/>
            <a:pathLst>
              <a:path w="332669" h="364351">
                <a:moveTo>
                  <a:pt x="95048" y="253462"/>
                </a:moveTo>
                <a:cubicBezTo>
                  <a:pt x="112546" y="253462"/>
                  <a:pt x="126731" y="239277"/>
                  <a:pt x="126731" y="221779"/>
                </a:cubicBezTo>
                <a:cubicBezTo>
                  <a:pt x="126731" y="204281"/>
                  <a:pt x="112546" y="190096"/>
                  <a:pt x="95048" y="190096"/>
                </a:cubicBezTo>
                <a:cubicBezTo>
                  <a:pt x="77550" y="190096"/>
                  <a:pt x="63365" y="204281"/>
                  <a:pt x="63365" y="221779"/>
                </a:cubicBezTo>
                <a:cubicBezTo>
                  <a:pt x="63365" y="239277"/>
                  <a:pt x="77550" y="253462"/>
                  <a:pt x="95048" y="253462"/>
                </a:cubicBezTo>
                <a:close/>
                <a:moveTo>
                  <a:pt x="39603" y="308907"/>
                </a:moveTo>
                <a:lnTo>
                  <a:pt x="150493" y="308907"/>
                </a:lnTo>
                <a:cubicBezTo>
                  <a:pt x="150493" y="278285"/>
                  <a:pt x="125669" y="253462"/>
                  <a:pt x="95048" y="253462"/>
                </a:cubicBezTo>
                <a:cubicBezTo>
                  <a:pt x="64426" y="253462"/>
                  <a:pt x="39603" y="278285"/>
                  <a:pt x="39603" y="308907"/>
                </a:cubicBezTo>
                <a:close/>
                <a:moveTo>
                  <a:pt x="190096" y="173479"/>
                </a:moveTo>
                <a:lnTo>
                  <a:pt x="190096" y="348510"/>
                </a:lnTo>
                <a:cubicBezTo>
                  <a:pt x="190096" y="357259"/>
                  <a:pt x="183004" y="364351"/>
                  <a:pt x="174255" y="364351"/>
                </a:cubicBezTo>
                <a:lnTo>
                  <a:pt x="15841" y="364351"/>
                </a:lnTo>
                <a:cubicBezTo>
                  <a:pt x="7092" y="364351"/>
                  <a:pt x="0" y="357259"/>
                  <a:pt x="0" y="348510"/>
                </a:cubicBezTo>
                <a:lnTo>
                  <a:pt x="0" y="142572"/>
                </a:lnTo>
                <a:cubicBezTo>
                  <a:pt x="0" y="133823"/>
                  <a:pt x="7092" y="126731"/>
                  <a:pt x="15841" y="126731"/>
                </a:cubicBezTo>
                <a:lnTo>
                  <a:pt x="170389" y="126731"/>
                </a:lnTo>
                <a:moveTo>
                  <a:pt x="332320" y="0"/>
                </a:moveTo>
                <a:lnTo>
                  <a:pt x="262729" y="47524"/>
                </a:lnTo>
                <a:lnTo>
                  <a:pt x="172084" y="47524"/>
                </a:lnTo>
                <a:cubicBezTo>
                  <a:pt x="138406" y="47524"/>
                  <a:pt x="110303" y="102335"/>
                  <a:pt x="91610" y="126731"/>
                </a:cubicBezTo>
                <a:moveTo>
                  <a:pt x="195783" y="95048"/>
                </a:moveTo>
                <a:lnTo>
                  <a:pt x="148465" y="154089"/>
                </a:lnTo>
                <a:cubicBezTo>
                  <a:pt x="140228" y="162326"/>
                  <a:pt x="140229" y="175680"/>
                  <a:pt x="148466" y="183917"/>
                </a:cubicBezTo>
                <a:cubicBezTo>
                  <a:pt x="156703" y="192154"/>
                  <a:pt x="170057" y="192154"/>
                  <a:pt x="178294" y="183918"/>
                </a:cubicBezTo>
                <a:lnTo>
                  <a:pt x="242911" y="126731"/>
                </a:lnTo>
                <a:lnTo>
                  <a:pt x="283386" y="126731"/>
                </a:lnTo>
                <a:cubicBezTo>
                  <a:pt x="302570" y="126731"/>
                  <a:pt x="332669" y="99420"/>
                  <a:pt x="332669" y="99420"/>
                </a:cubicBezTo>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9" name="Rounded Rectangle 38">
            <a:extLst>
              <a:ext uri="{FF2B5EF4-FFF2-40B4-BE49-F238E27FC236}">
                <a16:creationId xmlns:a16="http://schemas.microsoft.com/office/drawing/2014/main" id="{1789A496-C314-A4EB-03A3-444E0680F89B}"/>
              </a:ext>
            </a:extLst>
          </p:cNvPr>
          <p:cNvSpPr/>
          <p:nvPr/>
        </p:nvSpPr>
        <p:spPr>
          <a:xfrm>
            <a:off x="4318936" y="2638976"/>
            <a:ext cx="361215" cy="364351"/>
          </a:xfrm>
          <a:custGeom>
            <a:avLst/>
            <a:gdLst/>
            <a:ahLst/>
            <a:cxnLst/>
            <a:rect l="0" t="0" r="0" b="0"/>
            <a:pathLst>
              <a:path w="361215" h="364351">
                <a:moveTo>
                  <a:pt x="192710" y="273232"/>
                </a:moveTo>
                <a:lnTo>
                  <a:pt x="33124" y="273232"/>
                </a:lnTo>
                <a:cubicBezTo>
                  <a:pt x="14842" y="273214"/>
                  <a:pt x="31" y="258389"/>
                  <a:pt x="31" y="240107"/>
                </a:cubicBezTo>
                <a:lnTo>
                  <a:pt x="31" y="33124"/>
                </a:lnTo>
                <a:cubicBezTo>
                  <a:pt x="31" y="14842"/>
                  <a:pt x="14842" y="17"/>
                  <a:pt x="33124" y="0"/>
                </a:cubicBezTo>
                <a:lnTo>
                  <a:pt x="281517" y="0"/>
                </a:lnTo>
                <a:cubicBezTo>
                  <a:pt x="299805" y="8"/>
                  <a:pt x="314625" y="14836"/>
                  <a:pt x="314625" y="33124"/>
                </a:cubicBezTo>
                <a:lnTo>
                  <a:pt x="314625" y="133495"/>
                </a:lnTo>
                <a:moveTo>
                  <a:pt x="0" y="64680"/>
                </a:moveTo>
                <a:lnTo>
                  <a:pt x="314625" y="64680"/>
                </a:lnTo>
                <a:moveTo>
                  <a:pt x="0" y="202104"/>
                </a:moveTo>
                <a:lnTo>
                  <a:pt x="192710" y="202104"/>
                </a:lnTo>
                <a:moveTo>
                  <a:pt x="0" y="133495"/>
                </a:moveTo>
                <a:lnTo>
                  <a:pt x="314625" y="133495"/>
                </a:lnTo>
                <a:moveTo>
                  <a:pt x="128505" y="64680"/>
                </a:moveTo>
                <a:lnTo>
                  <a:pt x="128505" y="273232"/>
                </a:lnTo>
                <a:moveTo>
                  <a:pt x="220638" y="64680"/>
                </a:moveTo>
                <a:lnTo>
                  <a:pt x="220638" y="175886"/>
                </a:lnTo>
                <a:moveTo>
                  <a:pt x="225549" y="270127"/>
                </a:moveTo>
                <a:cubicBezTo>
                  <a:pt x="225549" y="257117"/>
                  <a:pt x="236096" y="246571"/>
                  <a:pt x="249105" y="246571"/>
                </a:cubicBezTo>
                <a:lnTo>
                  <a:pt x="337690" y="246571"/>
                </a:lnTo>
                <a:cubicBezTo>
                  <a:pt x="350688" y="246588"/>
                  <a:pt x="361215" y="257129"/>
                  <a:pt x="361215" y="270127"/>
                </a:cubicBezTo>
                <a:lnTo>
                  <a:pt x="361215" y="340795"/>
                </a:lnTo>
                <a:cubicBezTo>
                  <a:pt x="361215" y="353793"/>
                  <a:pt x="350688" y="364334"/>
                  <a:pt x="337690" y="364351"/>
                </a:cubicBezTo>
                <a:lnTo>
                  <a:pt x="249105" y="364351"/>
                </a:lnTo>
                <a:cubicBezTo>
                  <a:pt x="236096" y="364351"/>
                  <a:pt x="225549" y="353805"/>
                  <a:pt x="225549" y="340795"/>
                </a:cubicBezTo>
                <a:close/>
                <a:moveTo>
                  <a:pt x="293398" y="175839"/>
                </a:moveTo>
                <a:lnTo>
                  <a:pt x="293398" y="175839"/>
                </a:lnTo>
                <a:cubicBezTo>
                  <a:pt x="267902" y="176367"/>
                  <a:pt x="247658" y="197455"/>
                  <a:pt x="248171" y="222951"/>
                </a:cubicBezTo>
                <a:lnTo>
                  <a:pt x="248171" y="246523"/>
                </a:lnTo>
                <a:lnTo>
                  <a:pt x="338625" y="246523"/>
                </a:lnTo>
                <a:lnTo>
                  <a:pt x="338625" y="222999"/>
                </a:lnTo>
                <a:cubicBezTo>
                  <a:pt x="339164" y="197485"/>
                  <a:pt x="318912" y="176367"/>
                  <a:pt x="293398" y="175839"/>
                </a:cubicBezTo>
                <a:close/>
                <a:moveTo>
                  <a:pt x="293398" y="288962"/>
                </a:moveTo>
                <a:cubicBezTo>
                  <a:pt x="286439" y="288678"/>
                  <a:pt x="280007" y="292651"/>
                  <a:pt x="277146" y="299001"/>
                </a:cubicBezTo>
                <a:cubicBezTo>
                  <a:pt x="274285" y="305350"/>
                  <a:pt x="275570" y="312801"/>
                  <a:pt x="280393" y="317825"/>
                </a:cubicBezTo>
                <a:cubicBezTo>
                  <a:pt x="285216" y="322849"/>
                  <a:pt x="292609" y="324437"/>
                  <a:pt x="299070" y="321837"/>
                </a:cubicBezTo>
                <a:cubicBezTo>
                  <a:pt x="305530" y="319237"/>
                  <a:pt x="309763" y="312972"/>
                  <a:pt x="309762" y="306008"/>
                </a:cubicBezTo>
                <a:cubicBezTo>
                  <a:pt x="309948" y="296783"/>
                  <a:pt x="302622" y="289153"/>
                  <a:pt x="293398" y="288962"/>
                </a:cubicBezTo>
                <a:lnTo>
                  <a:pt x="293398" y="288962"/>
                </a:lnTo>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0" name="Rounded Rectangle 39">
            <a:extLst>
              <a:ext uri="{FF2B5EF4-FFF2-40B4-BE49-F238E27FC236}">
                <a16:creationId xmlns:a16="http://schemas.microsoft.com/office/drawing/2014/main" id="{3A26F14A-889B-2D51-7300-8F3BDD92403B}"/>
              </a:ext>
            </a:extLst>
          </p:cNvPr>
          <p:cNvSpPr/>
          <p:nvPr/>
        </p:nvSpPr>
        <p:spPr>
          <a:xfrm>
            <a:off x="4269860" y="3304315"/>
            <a:ext cx="364351" cy="364351"/>
          </a:xfrm>
          <a:custGeom>
            <a:avLst/>
            <a:gdLst/>
            <a:ahLst/>
            <a:cxnLst/>
            <a:rect l="0" t="0" r="0" b="0"/>
            <a:pathLst>
              <a:path w="364351" h="364351">
                <a:moveTo>
                  <a:pt x="126731" y="182175"/>
                </a:moveTo>
                <a:cubicBezTo>
                  <a:pt x="126731" y="190924"/>
                  <a:pt x="133823" y="198017"/>
                  <a:pt x="142572" y="198017"/>
                </a:cubicBezTo>
                <a:lnTo>
                  <a:pt x="174255" y="198017"/>
                </a:lnTo>
                <a:lnTo>
                  <a:pt x="174255" y="253462"/>
                </a:lnTo>
                <a:lnTo>
                  <a:pt x="229700" y="198017"/>
                </a:lnTo>
                <a:lnTo>
                  <a:pt x="348510" y="198017"/>
                </a:lnTo>
                <a:cubicBezTo>
                  <a:pt x="357259" y="198017"/>
                  <a:pt x="364351" y="190924"/>
                  <a:pt x="364351" y="182175"/>
                </a:cubicBezTo>
                <a:lnTo>
                  <a:pt x="364351" y="15841"/>
                </a:lnTo>
                <a:cubicBezTo>
                  <a:pt x="364351" y="7092"/>
                  <a:pt x="357259" y="0"/>
                  <a:pt x="348510" y="0"/>
                </a:cubicBezTo>
                <a:lnTo>
                  <a:pt x="142572" y="0"/>
                </a:lnTo>
                <a:cubicBezTo>
                  <a:pt x="133823" y="0"/>
                  <a:pt x="126731" y="7092"/>
                  <a:pt x="126731" y="15841"/>
                </a:cubicBezTo>
                <a:close/>
                <a:moveTo>
                  <a:pt x="11881" y="154453"/>
                </a:moveTo>
                <a:cubicBezTo>
                  <a:pt x="11881" y="174138"/>
                  <a:pt x="27839" y="190096"/>
                  <a:pt x="47524" y="190096"/>
                </a:cubicBezTo>
                <a:cubicBezTo>
                  <a:pt x="67209" y="190096"/>
                  <a:pt x="83167" y="174138"/>
                  <a:pt x="83167" y="154453"/>
                </a:cubicBezTo>
                <a:cubicBezTo>
                  <a:pt x="83167" y="134768"/>
                  <a:pt x="67209" y="118810"/>
                  <a:pt x="47524" y="118810"/>
                </a:cubicBezTo>
                <a:cubicBezTo>
                  <a:pt x="27839" y="118810"/>
                  <a:pt x="11881" y="134768"/>
                  <a:pt x="11881" y="154453"/>
                </a:cubicBezTo>
                <a:moveTo>
                  <a:pt x="47524" y="205938"/>
                </a:moveTo>
                <a:cubicBezTo>
                  <a:pt x="21277" y="205938"/>
                  <a:pt x="0" y="227215"/>
                  <a:pt x="0" y="253462"/>
                </a:cubicBezTo>
                <a:lnTo>
                  <a:pt x="0" y="285144"/>
                </a:lnTo>
                <a:lnTo>
                  <a:pt x="23762" y="285144"/>
                </a:lnTo>
                <a:lnTo>
                  <a:pt x="31682" y="364351"/>
                </a:lnTo>
                <a:lnTo>
                  <a:pt x="63365" y="364351"/>
                </a:lnTo>
                <a:lnTo>
                  <a:pt x="71286" y="285144"/>
                </a:lnTo>
                <a:lnTo>
                  <a:pt x="95048" y="285144"/>
                </a:lnTo>
                <a:lnTo>
                  <a:pt x="95048" y="253462"/>
                </a:lnTo>
                <a:cubicBezTo>
                  <a:pt x="95048" y="227215"/>
                  <a:pt x="73771" y="205938"/>
                  <a:pt x="47524" y="205938"/>
                </a:cubicBezTo>
                <a:close/>
                <a:moveTo>
                  <a:pt x="286412" y="63365"/>
                </a:moveTo>
                <a:lnTo>
                  <a:pt x="241264" y="123562"/>
                </a:lnTo>
                <a:cubicBezTo>
                  <a:pt x="239188" y="126256"/>
                  <a:pt x="236093" y="127975"/>
                  <a:pt x="232709" y="128315"/>
                </a:cubicBezTo>
                <a:cubicBezTo>
                  <a:pt x="229345" y="128467"/>
                  <a:pt x="226070" y="127203"/>
                  <a:pt x="223680" y="124830"/>
                </a:cubicBezTo>
                <a:lnTo>
                  <a:pt x="200235" y="101543"/>
                </a:lnTo>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1" name="Rounded Rectangle 40">
            <a:extLst>
              <a:ext uri="{FF2B5EF4-FFF2-40B4-BE49-F238E27FC236}">
                <a16:creationId xmlns:a16="http://schemas.microsoft.com/office/drawing/2014/main" id="{B8A0BD13-BFC5-7B68-1DE3-08030BCA5497}"/>
              </a:ext>
            </a:extLst>
          </p:cNvPr>
          <p:cNvSpPr/>
          <p:nvPr/>
        </p:nvSpPr>
        <p:spPr>
          <a:xfrm>
            <a:off x="4388670" y="1213252"/>
            <a:ext cx="221779" cy="364351"/>
          </a:xfrm>
          <a:custGeom>
            <a:avLst/>
            <a:gdLst/>
            <a:ahLst/>
            <a:cxnLst/>
            <a:rect l="0" t="0" r="0" b="0"/>
            <a:pathLst>
              <a:path w="221779" h="364351">
                <a:moveTo>
                  <a:pt x="55444" y="0"/>
                </a:moveTo>
                <a:lnTo>
                  <a:pt x="166334" y="0"/>
                </a:lnTo>
                <a:cubicBezTo>
                  <a:pt x="175083" y="0"/>
                  <a:pt x="182175" y="7092"/>
                  <a:pt x="182175" y="15841"/>
                </a:cubicBezTo>
                <a:lnTo>
                  <a:pt x="182175" y="316827"/>
                </a:lnTo>
                <a:lnTo>
                  <a:pt x="182175" y="316827"/>
                </a:lnTo>
                <a:lnTo>
                  <a:pt x="39603" y="316827"/>
                </a:lnTo>
                <a:lnTo>
                  <a:pt x="39603" y="316827"/>
                </a:lnTo>
                <a:lnTo>
                  <a:pt x="39603" y="15841"/>
                </a:lnTo>
                <a:cubicBezTo>
                  <a:pt x="39603" y="7092"/>
                  <a:pt x="46695" y="0"/>
                  <a:pt x="55444" y="0"/>
                </a:cubicBezTo>
                <a:close/>
                <a:moveTo>
                  <a:pt x="87127" y="0"/>
                </a:moveTo>
                <a:lnTo>
                  <a:pt x="87127" y="316827"/>
                </a:lnTo>
                <a:moveTo>
                  <a:pt x="134651" y="249501"/>
                </a:moveTo>
                <a:cubicBezTo>
                  <a:pt x="132464" y="249501"/>
                  <a:pt x="130691" y="251274"/>
                  <a:pt x="130691" y="253462"/>
                </a:cubicBezTo>
                <a:cubicBezTo>
                  <a:pt x="130691" y="255649"/>
                  <a:pt x="132464" y="257422"/>
                  <a:pt x="134651" y="257422"/>
                </a:cubicBezTo>
                <a:cubicBezTo>
                  <a:pt x="136839" y="257422"/>
                  <a:pt x="138612" y="255649"/>
                  <a:pt x="138612" y="253462"/>
                </a:cubicBezTo>
                <a:cubicBezTo>
                  <a:pt x="138612" y="251274"/>
                  <a:pt x="136839" y="249501"/>
                  <a:pt x="134651" y="249501"/>
                </a:cubicBezTo>
                <a:moveTo>
                  <a:pt x="87127" y="47524"/>
                </a:moveTo>
                <a:lnTo>
                  <a:pt x="182175" y="47524"/>
                </a:lnTo>
                <a:moveTo>
                  <a:pt x="87127" y="95048"/>
                </a:moveTo>
                <a:lnTo>
                  <a:pt x="182175" y="95048"/>
                </a:lnTo>
                <a:moveTo>
                  <a:pt x="87127" y="142572"/>
                </a:moveTo>
                <a:lnTo>
                  <a:pt x="182175" y="142572"/>
                </a:lnTo>
                <a:moveTo>
                  <a:pt x="221779" y="348510"/>
                </a:moveTo>
                <a:cubicBezTo>
                  <a:pt x="221779" y="357259"/>
                  <a:pt x="214686" y="364351"/>
                  <a:pt x="205938" y="364351"/>
                </a:cubicBezTo>
                <a:lnTo>
                  <a:pt x="15841" y="364351"/>
                </a:lnTo>
                <a:cubicBezTo>
                  <a:pt x="7092" y="364351"/>
                  <a:pt x="0" y="357259"/>
                  <a:pt x="0" y="348510"/>
                </a:cubicBezTo>
                <a:cubicBezTo>
                  <a:pt x="0" y="331012"/>
                  <a:pt x="14184" y="316827"/>
                  <a:pt x="31682" y="316827"/>
                </a:cubicBezTo>
                <a:lnTo>
                  <a:pt x="190096" y="316827"/>
                </a:lnTo>
                <a:cubicBezTo>
                  <a:pt x="207594" y="316827"/>
                  <a:pt x="221779" y="331012"/>
                  <a:pt x="221779" y="348510"/>
                </a:cubicBezTo>
                <a:close/>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2" name="Rounded Rectangle 41">
            <a:extLst>
              <a:ext uri="{FF2B5EF4-FFF2-40B4-BE49-F238E27FC236}">
                <a16:creationId xmlns:a16="http://schemas.microsoft.com/office/drawing/2014/main" id="{513EA241-71A2-A941-9E49-7A598622B1A3}"/>
              </a:ext>
            </a:extLst>
          </p:cNvPr>
          <p:cNvSpPr/>
          <p:nvPr/>
        </p:nvSpPr>
        <p:spPr>
          <a:xfrm>
            <a:off x="4261939" y="3961732"/>
            <a:ext cx="368312" cy="368312"/>
          </a:xfrm>
          <a:custGeom>
            <a:avLst/>
            <a:gdLst/>
            <a:ahLst/>
            <a:cxnLst/>
            <a:rect l="0" t="0" r="0" b="0"/>
            <a:pathLst>
              <a:path w="368312" h="368312">
                <a:moveTo>
                  <a:pt x="130691" y="138612"/>
                </a:moveTo>
                <a:lnTo>
                  <a:pt x="11881" y="138612"/>
                </a:lnTo>
                <a:lnTo>
                  <a:pt x="11881" y="43563"/>
                </a:lnTo>
                <a:cubicBezTo>
                  <a:pt x="11881" y="26138"/>
                  <a:pt x="26138" y="11881"/>
                  <a:pt x="43563" y="11881"/>
                </a:cubicBezTo>
                <a:lnTo>
                  <a:pt x="130691" y="11881"/>
                </a:lnTo>
                <a:close/>
                <a:moveTo>
                  <a:pt x="0" y="0"/>
                </a:moveTo>
                <a:moveTo>
                  <a:pt x="11881" y="75246"/>
                </a:moveTo>
                <a:lnTo>
                  <a:pt x="130691" y="75246"/>
                </a:lnTo>
                <a:moveTo>
                  <a:pt x="249501" y="11881"/>
                </a:moveTo>
                <a:lnTo>
                  <a:pt x="130691" y="11881"/>
                </a:lnTo>
                <a:lnTo>
                  <a:pt x="130691" y="138612"/>
                </a:lnTo>
                <a:lnTo>
                  <a:pt x="249501" y="138612"/>
                </a:lnTo>
                <a:close/>
                <a:moveTo>
                  <a:pt x="0" y="0"/>
                </a:moveTo>
                <a:moveTo>
                  <a:pt x="249501" y="75246"/>
                </a:moveTo>
                <a:lnTo>
                  <a:pt x="130691" y="75246"/>
                </a:lnTo>
                <a:moveTo>
                  <a:pt x="368312" y="138612"/>
                </a:moveTo>
                <a:lnTo>
                  <a:pt x="249501" y="138612"/>
                </a:lnTo>
                <a:lnTo>
                  <a:pt x="249501" y="11881"/>
                </a:lnTo>
                <a:lnTo>
                  <a:pt x="336629" y="11881"/>
                </a:lnTo>
                <a:cubicBezTo>
                  <a:pt x="354054" y="11881"/>
                  <a:pt x="368312" y="26138"/>
                  <a:pt x="368312" y="43563"/>
                </a:cubicBezTo>
                <a:close/>
                <a:moveTo>
                  <a:pt x="0" y="0"/>
                </a:moveTo>
                <a:moveTo>
                  <a:pt x="249501" y="75246"/>
                </a:moveTo>
                <a:lnTo>
                  <a:pt x="368312" y="75246"/>
                </a:lnTo>
                <a:moveTo>
                  <a:pt x="130691" y="368312"/>
                </a:moveTo>
                <a:lnTo>
                  <a:pt x="43563" y="368312"/>
                </a:lnTo>
                <a:cubicBezTo>
                  <a:pt x="26138" y="368312"/>
                  <a:pt x="11881" y="354054"/>
                  <a:pt x="11881" y="336629"/>
                </a:cubicBezTo>
                <a:lnTo>
                  <a:pt x="11881" y="312867"/>
                </a:lnTo>
                <a:lnTo>
                  <a:pt x="130691" y="312867"/>
                </a:lnTo>
                <a:close/>
                <a:moveTo>
                  <a:pt x="249501" y="312867"/>
                </a:moveTo>
                <a:lnTo>
                  <a:pt x="130691" y="312867"/>
                </a:lnTo>
                <a:lnTo>
                  <a:pt x="130691" y="368312"/>
                </a:lnTo>
                <a:lnTo>
                  <a:pt x="249501" y="368312"/>
                </a:lnTo>
                <a:close/>
                <a:moveTo>
                  <a:pt x="368312" y="336629"/>
                </a:moveTo>
                <a:cubicBezTo>
                  <a:pt x="368312" y="354054"/>
                  <a:pt x="354054" y="368312"/>
                  <a:pt x="336629" y="368312"/>
                </a:cubicBezTo>
                <a:lnTo>
                  <a:pt x="249501" y="368312"/>
                </a:lnTo>
                <a:lnTo>
                  <a:pt x="249501" y="312867"/>
                </a:lnTo>
                <a:lnTo>
                  <a:pt x="368312" y="312867"/>
                </a:lnTo>
                <a:close/>
                <a:moveTo>
                  <a:pt x="0" y="0"/>
                </a:moveTo>
                <a:moveTo>
                  <a:pt x="44752" y="201977"/>
                </a:moveTo>
                <a:lnTo>
                  <a:pt x="73266" y="178215"/>
                </a:lnTo>
                <a:lnTo>
                  <a:pt x="101781" y="201977"/>
                </a:lnTo>
                <a:moveTo>
                  <a:pt x="0" y="0"/>
                </a:moveTo>
                <a:moveTo>
                  <a:pt x="44752" y="249501"/>
                </a:moveTo>
                <a:lnTo>
                  <a:pt x="73266" y="273263"/>
                </a:lnTo>
                <a:lnTo>
                  <a:pt x="101781" y="249501"/>
                </a:lnTo>
                <a:moveTo>
                  <a:pt x="73266" y="178215"/>
                </a:moveTo>
                <a:lnTo>
                  <a:pt x="73266" y="273263"/>
                </a:lnTo>
                <a:moveTo>
                  <a:pt x="0" y="0"/>
                </a:moveTo>
                <a:moveTo>
                  <a:pt x="278412" y="201977"/>
                </a:moveTo>
                <a:lnTo>
                  <a:pt x="306926" y="178215"/>
                </a:lnTo>
                <a:lnTo>
                  <a:pt x="335441" y="201977"/>
                </a:lnTo>
                <a:moveTo>
                  <a:pt x="0" y="0"/>
                </a:moveTo>
                <a:moveTo>
                  <a:pt x="278412" y="249501"/>
                </a:moveTo>
                <a:lnTo>
                  <a:pt x="306926" y="273263"/>
                </a:lnTo>
                <a:lnTo>
                  <a:pt x="335441" y="249501"/>
                </a:lnTo>
                <a:moveTo>
                  <a:pt x="306926" y="178215"/>
                </a:moveTo>
                <a:lnTo>
                  <a:pt x="306926" y="273263"/>
                </a:lnTo>
              </a:path>
            </a:pathLst>
          </a:custGeom>
          <a:noFill/>
          <a:ln w="5940">
            <a:solidFill>
              <a:srgbClr val="484848"/>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53" name="Straight Arrow Connector 52">
            <a:extLst>
              <a:ext uri="{FF2B5EF4-FFF2-40B4-BE49-F238E27FC236}">
                <a16:creationId xmlns:a16="http://schemas.microsoft.com/office/drawing/2014/main" id="{6F2EFD62-B57C-3203-F4B2-29284BAB5D91}"/>
              </a:ext>
            </a:extLst>
          </p:cNvPr>
          <p:cNvCxnSpPr/>
          <p:nvPr/>
        </p:nvCxnSpPr>
        <p:spPr>
          <a:xfrm>
            <a:off x="5117373" y="1395427"/>
            <a:ext cx="1563427" cy="1243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E8E2A6D-A724-39EE-1B3F-D186266A9F7A}"/>
              </a:ext>
            </a:extLst>
          </p:cNvPr>
          <p:cNvCxnSpPr/>
          <p:nvPr/>
        </p:nvCxnSpPr>
        <p:spPr>
          <a:xfrm>
            <a:off x="5117373" y="2068686"/>
            <a:ext cx="1563427" cy="570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14E6A9-6FC9-1415-F72D-6F556B27571B}"/>
              </a:ext>
            </a:extLst>
          </p:cNvPr>
          <p:cNvCxnSpPr/>
          <p:nvPr/>
        </p:nvCxnSpPr>
        <p:spPr>
          <a:xfrm flipV="1">
            <a:off x="5117373" y="2638976"/>
            <a:ext cx="1563427" cy="142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EA6F0A1-2AD1-21D1-888F-0CFDC764EE01}"/>
              </a:ext>
            </a:extLst>
          </p:cNvPr>
          <p:cNvCxnSpPr/>
          <p:nvPr/>
        </p:nvCxnSpPr>
        <p:spPr>
          <a:xfrm flipV="1">
            <a:off x="5117373" y="2638976"/>
            <a:ext cx="1563427" cy="855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570D3C8-8F75-811F-8383-C1A17165FBCC}"/>
              </a:ext>
            </a:extLst>
          </p:cNvPr>
          <p:cNvCxnSpPr/>
          <p:nvPr/>
        </p:nvCxnSpPr>
        <p:spPr>
          <a:xfrm flipV="1">
            <a:off x="5117373" y="2638976"/>
            <a:ext cx="1563427" cy="1520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8203790-90B9-635C-3166-05C8CDD87492}"/>
              </a:ext>
            </a:extLst>
          </p:cNvPr>
          <p:cNvSpPr txBox="1"/>
          <p:nvPr/>
        </p:nvSpPr>
        <p:spPr>
          <a:xfrm>
            <a:off x="5028581" y="2479430"/>
            <a:ext cx="148495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Score each dimension</a:t>
            </a:r>
            <a:endParaRPr kumimoji="0" lang="en-GB" sz="9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3" name="Rectangle 62">
            <a:extLst>
              <a:ext uri="{FF2B5EF4-FFF2-40B4-BE49-F238E27FC236}">
                <a16:creationId xmlns:a16="http://schemas.microsoft.com/office/drawing/2014/main" id="{9EA4BD1D-5764-33B9-52CB-881A9F4D6819}"/>
              </a:ext>
            </a:extLst>
          </p:cNvPr>
          <p:cNvSpPr/>
          <p:nvPr/>
        </p:nvSpPr>
        <p:spPr>
          <a:xfrm rot="16200000">
            <a:off x="-1284874" y="2678367"/>
            <a:ext cx="3421741" cy="2063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Dimensions</a:t>
            </a:r>
            <a:endPar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29859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FB84EF3-D7DB-D64B-E327-4BE12BF9B984}"/>
              </a:ext>
            </a:extLst>
          </p:cNvPr>
          <p:cNvSpPr>
            <a:spLocks noGrp="1"/>
          </p:cNvSpPr>
          <p:nvPr>
            <p:ph type="title"/>
          </p:nvPr>
        </p:nvSpPr>
        <p:spPr>
          <a:xfrm>
            <a:off x="258574" y="703478"/>
            <a:ext cx="7886700" cy="364333"/>
          </a:xfrm>
        </p:spPr>
        <p:txBody>
          <a:bodyPr/>
          <a:lstStyle/>
          <a:p>
            <a:r>
              <a:rPr lang="sr-Latn-RS"/>
              <a:t>Scoring principle – ...and finish with Level 5 </a:t>
            </a:r>
            <a:endParaRPr lang="en-GB"/>
          </a:p>
        </p:txBody>
      </p:sp>
      <p:grpSp>
        <p:nvGrpSpPr>
          <p:cNvPr id="30" name="Group 29">
            <a:extLst>
              <a:ext uri="{FF2B5EF4-FFF2-40B4-BE49-F238E27FC236}">
                <a16:creationId xmlns:a16="http://schemas.microsoft.com/office/drawing/2014/main" id="{F9847EEB-4974-E669-61E2-BED4E1A5F5C5}"/>
              </a:ext>
            </a:extLst>
          </p:cNvPr>
          <p:cNvGrpSpPr/>
          <p:nvPr/>
        </p:nvGrpSpPr>
        <p:grpSpPr>
          <a:xfrm>
            <a:off x="646811" y="1067811"/>
            <a:ext cx="5857687" cy="3372211"/>
            <a:chOff x="1785937" y="1339453"/>
            <a:chExt cx="5572125" cy="4179093"/>
          </a:xfrm>
        </p:grpSpPr>
        <p:sp>
          <p:nvSpPr>
            <p:cNvPr id="5" name="Rounded Rectangle 1">
              <a:extLst>
                <a:ext uri="{FF2B5EF4-FFF2-40B4-BE49-F238E27FC236}">
                  <a16:creationId xmlns:a16="http://schemas.microsoft.com/office/drawing/2014/main" id="{C2A1CA2E-0DEC-9AB2-7999-07AD4B169411}"/>
                </a:ext>
              </a:extLst>
            </p:cNvPr>
            <p:cNvSpPr/>
            <p:nvPr/>
          </p:nvSpPr>
          <p:spPr>
            <a:xfrm>
              <a:off x="1785937" y="3614737"/>
              <a:ext cx="5467647" cy="1067990"/>
            </a:xfrm>
            <a:custGeom>
              <a:avLst/>
              <a:gdLst/>
              <a:ahLst/>
              <a:cxnLst/>
              <a:rect l="0" t="0" r="0" b="0"/>
              <a:pathLst>
                <a:path w="5467647" h="1067990">
                  <a:moveTo>
                    <a:pt x="3086407" y="232171"/>
                  </a:moveTo>
                  <a:lnTo>
                    <a:pt x="4021673" y="0"/>
                  </a:lnTo>
                  <a:lnTo>
                    <a:pt x="5467647" y="0"/>
                  </a:lnTo>
                  <a:lnTo>
                    <a:pt x="5237696" y="371475"/>
                  </a:lnTo>
                  <a:lnTo>
                    <a:pt x="3990717" y="371475"/>
                  </a:lnTo>
                  <a:lnTo>
                    <a:pt x="3086407" y="1067990"/>
                  </a:lnTo>
                  <a:lnTo>
                    <a:pt x="0" y="1067990"/>
                  </a:lnTo>
                  <a:lnTo>
                    <a:pt x="0" y="232171"/>
                  </a:lnTo>
                  <a:lnTo>
                    <a:pt x="3086407" y="232171"/>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6" name="Rounded Rectangle 2">
              <a:extLst>
                <a:ext uri="{FF2B5EF4-FFF2-40B4-BE49-F238E27FC236}">
                  <a16:creationId xmlns:a16="http://schemas.microsoft.com/office/drawing/2014/main" id="{20B4A3E2-A51C-9CAA-EB99-EF34170183EF}"/>
                </a:ext>
              </a:extLst>
            </p:cNvPr>
            <p:cNvSpPr/>
            <p:nvPr/>
          </p:nvSpPr>
          <p:spPr>
            <a:xfrm>
              <a:off x="1785937" y="3614737"/>
              <a:ext cx="5467647" cy="1067990"/>
            </a:xfrm>
            <a:custGeom>
              <a:avLst/>
              <a:gdLst/>
              <a:ahLst/>
              <a:cxnLst/>
              <a:rect l="0" t="0" r="0" b="0"/>
              <a:pathLst>
                <a:path w="5467647" h="1067990">
                  <a:moveTo>
                    <a:pt x="3086403" y="232171"/>
                  </a:moveTo>
                  <a:lnTo>
                    <a:pt x="4021677" y="0"/>
                  </a:lnTo>
                  <a:lnTo>
                    <a:pt x="5467647" y="0"/>
                  </a:lnTo>
                  <a:lnTo>
                    <a:pt x="5237698" y="371475"/>
                  </a:lnTo>
                  <a:lnTo>
                    <a:pt x="3990721" y="371475"/>
                  </a:lnTo>
                  <a:lnTo>
                    <a:pt x="3086403" y="1067990"/>
                  </a:lnTo>
                  <a:lnTo>
                    <a:pt x="0" y="1067990"/>
                  </a:lnTo>
                  <a:lnTo>
                    <a:pt x="0" y="232171"/>
                  </a:lnTo>
                  <a:lnTo>
                    <a:pt x="3086403" y="232171"/>
                  </a:ln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7" name="Rounded Rectangle 3">
              <a:extLst>
                <a:ext uri="{FF2B5EF4-FFF2-40B4-BE49-F238E27FC236}">
                  <a16:creationId xmlns:a16="http://schemas.microsoft.com/office/drawing/2014/main" id="{0C17532A-D4D0-4984-5F36-16722FAEECBB}"/>
                </a:ext>
              </a:extLst>
            </p:cNvPr>
            <p:cNvSpPr/>
            <p:nvPr/>
          </p:nvSpPr>
          <p:spPr>
            <a:xfrm>
              <a:off x="1785937" y="3986212"/>
              <a:ext cx="5237751" cy="1532334"/>
            </a:xfrm>
            <a:custGeom>
              <a:avLst/>
              <a:gdLst/>
              <a:ahLst/>
              <a:cxnLst/>
              <a:rect l="0" t="0" r="0" b="0"/>
              <a:pathLst>
                <a:path w="5237751" h="1532334">
                  <a:moveTo>
                    <a:pt x="3087885" y="696515"/>
                  </a:moveTo>
                  <a:lnTo>
                    <a:pt x="3993356" y="0"/>
                  </a:lnTo>
                  <a:lnTo>
                    <a:pt x="5237751" y="0"/>
                  </a:lnTo>
                  <a:lnTo>
                    <a:pt x="4488857" y="1207293"/>
                  </a:lnTo>
                  <a:lnTo>
                    <a:pt x="4488857" y="371475"/>
                  </a:lnTo>
                  <a:lnTo>
                    <a:pt x="3993356" y="371475"/>
                  </a:lnTo>
                  <a:lnTo>
                    <a:pt x="3064668" y="1532334"/>
                  </a:lnTo>
                  <a:lnTo>
                    <a:pt x="0" y="1532334"/>
                  </a:lnTo>
                  <a:lnTo>
                    <a:pt x="0" y="696515"/>
                  </a:lnTo>
                  <a:lnTo>
                    <a:pt x="3087885" y="696515"/>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8" name="Rounded Rectangle 4">
              <a:extLst>
                <a:ext uri="{FF2B5EF4-FFF2-40B4-BE49-F238E27FC236}">
                  <a16:creationId xmlns:a16="http://schemas.microsoft.com/office/drawing/2014/main" id="{59A8F445-C029-65AA-C101-7761B063AF37}"/>
                </a:ext>
              </a:extLst>
            </p:cNvPr>
            <p:cNvSpPr/>
            <p:nvPr/>
          </p:nvSpPr>
          <p:spPr>
            <a:xfrm>
              <a:off x="1785937" y="3986212"/>
              <a:ext cx="5237748" cy="1532334"/>
            </a:xfrm>
            <a:custGeom>
              <a:avLst/>
              <a:gdLst/>
              <a:ahLst/>
              <a:cxnLst/>
              <a:rect l="0" t="0" r="0" b="0"/>
              <a:pathLst>
                <a:path w="5237748" h="1532334">
                  <a:moveTo>
                    <a:pt x="3087885" y="696515"/>
                  </a:moveTo>
                  <a:lnTo>
                    <a:pt x="3993356" y="0"/>
                  </a:lnTo>
                  <a:lnTo>
                    <a:pt x="5237748" y="0"/>
                  </a:lnTo>
                  <a:lnTo>
                    <a:pt x="4488856" y="1207293"/>
                  </a:lnTo>
                  <a:lnTo>
                    <a:pt x="4488856" y="371475"/>
                  </a:lnTo>
                  <a:lnTo>
                    <a:pt x="3993356" y="371475"/>
                  </a:lnTo>
                  <a:lnTo>
                    <a:pt x="3064668" y="1532334"/>
                  </a:lnTo>
                  <a:lnTo>
                    <a:pt x="0" y="1532334"/>
                  </a:lnTo>
                  <a:lnTo>
                    <a:pt x="0" y="696515"/>
                  </a:lnTo>
                  <a:lnTo>
                    <a:pt x="3087885" y="696515"/>
                  </a:ln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9" name="Rounded Rectangle 5">
              <a:extLst>
                <a:ext uri="{FF2B5EF4-FFF2-40B4-BE49-F238E27FC236}">
                  <a16:creationId xmlns:a16="http://schemas.microsoft.com/office/drawing/2014/main" id="{22116D5F-3C98-EA21-98ED-243384029526}"/>
                </a:ext>
              </a:extLst>
            </p:cNvPr>
            <p:cNvSpPr/>
            <p:nvPr/>
          </p:nvSpPr>
          <p:spPr>
            <a:xfrm>
              <a:off x="1785937" y="1339453"/>
              <a:ext cx="5235413" cy="1532334"/>
            </a:xfrm>
            <a:custGeom>
              <a:avLst/>
              <a:gdLst/>
              <a:ahLst/>
              <a:cxnLst/>
              <a:rect l="0" t="0" r="0" b="0"/>
              <a:pathLst>
                <a:path w="5235413" h="1532334">
                  <a:moveTo>
                    <a:pt x="3102683" y="835818"/>
                  </a:moveTo>
                  <a:lnTo>
                    <a:pt x="4038196" y="1532334"/>
                  </a:lnTo>
                  <a:lnTo>
                    <a:pt x="5235413" y="1532334"/>
                  </a:lnTo>
                  <a:lnTo>
                    <a:pt x="4488594" y="325040"/>
                  </a:lnTo>
                  <a:lnTo>
                    <a:pt x="4488594" y="1160859"/>
                  </a:lnTo>
                  <a:lnTo>
                    <a:pt x="4038196" y="1160859"/>
                  </a:lnTo>
                  <a:lnTo>
                    <a:pt x="3102683" y="0"/>
                  </a:lnTo>
                  <a:lnTo>
                    <a:pt x="0" y="0"/>
                  </a:lnTo>
                  <a:lnTo>
                    <a:pt x="0" y="835818"/>
                  </a:lnTo>
                  <a:lnTo>
                    <a:pt x="3102683" y="835818"/>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0" name="Rounded Rectangle 6">
              <a:extLst>
                <a:ext uri="{FF2B5EF4-FFF2-40B4-BE49-F238E27FC236}">
                  <a16:creationId xmlns:a16="http://schemas.microsoft.com/office/drawing/2014/main" id="{D06C235A-3ECA-82B6-8863-8A5657A5E465}"/>
                </a:ext>
              </a:extLst>
            </p:cNvPr>
            <p:cNvSpPr/>
            <p:nvPr/>
          </p:nvSpPr>
          <p:spPr>
            <a:xfrm>
              <a:off x="1785937" y="1339453"/>
              <a:ext cx="5235415" cy="1532334"/>
            </a:xfrm>
            <a:custGeom>
              <a:avLst/>
              <a:gdLst/>
              <a:ahLst/>
              <a:cxnLst/>
              <a:rect l="0" t="0" r="0" b="0"/>
              <a:pathLst>
                <a:path w="5235415" h="1532334">
                  <a:moveTo>
                    <a:pt x="3102681" y="835818"/>
                  </a:moveTo>
                  <a:lnTo>
                    <a:pt x="4038197" y="1532334"/>
                  </a:lnTo>
                  <a:lnTo>
                    <a:pt x="5235415" y="1532334"/>
                  </a:lnTo>
                  <a:lnTo>
                    <a:pt x="4488595" y="325040"/>
                  </a:lnTo>
                  <a:lnTo>
                    <a:pt x="4488595" y="1160859"/>
                  </a:lnTo>
                  <a:lnTo>
                    <a:pt x="4038197" y="1160859"/>
                  </a:lnTo>
                  <a:lnTo>
                    <a:pt x="3102681" y="0"/>
                  </a:lnTo>
                  <a:lnTo>
                    <a:pt x="0" y="0"/>
                  </a:lnTo>
                  <a:lnTo>
                    <a:pt x="0" y="835818"/>
                  </a:lnTo>
                  <a:lnTo>
                    <a:pt x="3102681" y="835818"/>
                  </a:ln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1" name="Rounded Rectangle 7">
              <a:extLst>
                <a:ext uri="{FF2B5EF4-FFF2-40B4-BE49-F238E27FC236}">
                  <a16:creationId xmlns:a16="http://schemas.microsoft.com/office/drawing/2014/main" id="{81EFF0E0-E4A4-81A4-BEF3-DEB285B3BF98}"/>
                </a:ext>
              </a:extLst>
            </p:cNvPr>
            <p:cNvSpPr/>
            <p:nvPr/>
          </p:nvSpPr>
          <p:spPr>
            <a:xfrm>
              <a:off x="1785937" y="2175272"/>
              <a:ext cx="5467585" cy="1067990"/>
            </a:xfrm>
            <a:custGeom>
              <a:avLst/>
              <a:gdLst/>
              <a:ahLst/>
              <a:cxnLst/>
              <a:rect l="0" t="0" r="0" b="0"/>
              <a:pathLst>
                <a:path w="5467585" h="1067990">
                  <a:moveTo>
                    <a:pt x="0" y="0"/>
                  </a:moveTo>
                  <a:lnTo>
                    <a:pt x="3101885" y="0"/>
                  </a:lnTo>
                  <a:lnTo>
                    <a:pt x="4037151" y="696515"/>
                  </a:lnTo>
                  <a:lnTo>
                    <a:pt x="5235413" y="696515"/>
                  </a:lnTo>
                  <a:lnTo>
                    <a:pt x="5467585" y="1067990"/>
                  </a:lnTo>
                  <a:lnTo>
                    <a:pt x="4021673" y="1067990"/>
                  </a:lnTo>
                  <a:lnTo>
                    <a:pt x="3086407" y="835818"/>
                  </a:lnTo>
                  <a:lnTo>
                    <a:pt x="0" y="835818"/>
                  </a:lnTo>
                  <a:lnTo>
                    <a:pt x="0" y="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2" name="Rounded Rectangle 8">
              <a:extLst>
                <a:ext uri="{FF2B5EF4-FFF2-40B4-BE49-F238E27FC236}">
                  <a16:creationId xmlns:a16="http://schemas.microsoft.com/office/drawing/2014/main" id="{66DBFDC6-1563-0BD5-531B-7BDC4AAD3BDE}"/>
                </a:ext>
              </a:extLst>
            </p:cNvPr>
            <p:cNvSpPr/>
            <p:nvPr/>
          </p:nvSpPr>
          <p:spPr>
            <a:xfrm>
              <a:off x="1785937" y="2175272"/>
              <a:ext cx="5467588" cy="1067990"/>
            </a:xfrm>
            <a:custGeom>
              <a:avLst/>
              <a:gdLst/>
              <a:ahLst/>
              <a:cxnLst/>
              <a:rect l="0" t="0" r="0" b="0"/>
              <a:pathLst>
                <a:path w="5467588" h="1067990">
                  <a:moveTo>
                    <a:pt x="0" y="0"/>
                  </a:moveTo>
                  <a:lnTo>
                    <a:pt x="3101882" y="0"/>
                  </a:lnTo>
                  <a:lnTo>
                    <a:pt x="4037155" y="696515"/>
                  </a:lnTo>
                  <a:lnTo>
                    <a:pt x="5235416" y="696515"/>
                  </a:lnTo>
                  <a:lnTo>
                    <a:pt x="5467588" y="1067990"/>
                  </a:lnTo>
                  <a:lnTo>
                    <a:pt x="4021677" y="1067990"/>
                  </a:lnTo>
                  <a:lnTo>
                    <a:pt x="3086403" y="835818"/>
                  </a:lnTo>
                  <a:lnTo>
                    <a:pt x="0" y="835818"/>
                  </a:lnTo>
                  <a:lnTo>
                    <a:pt x="0" y="0"/>
                  </a:ln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C5C73ABC-4F6F-0337-3E84-4181AE94DA08}"/>
                </a:ext>
              </a:extLst>
            </p:cNvPr>
            <p:cNvSpPr/>
            <p:nvPr/>
          </p:nvSpPr>
          <p:spPr>
            <a:xfrm>
              <a:off x="1785937" y="3011090"/>
              <a:ext cx="5572125" cy="835818"/>
            </a:xfrm>
            <a:custGeom>
              <a:avLst/>
              <a:gdLst/>
              <a:ahLst/>
              <a:cxnLst/>
              <a:rect l="0" t="0" r="0" b="0"/>
              <a:pathLst>
                <a:path w="5572125" h="835818">
                  <a:moveTo>
                    <a:pt x="0" y="0"/>
                  </a:moveTo>
                  <a:lnTo>
                    <a:pt x="3086098" y="0"/>
                  </a:lnTo>
                  <a:lnTo>
                    <a:pt x="4021278" y="232171"/>
                  </a:lnTo>
                  <a:lnTo>
                    <a:pt x="5467647" y="232171"/>
                  </a:lnTo>
                  <a:lnTo>
                    <a:pt x="5572125" y="417909"/>
                  </a:lnTo>
                  <a:lnTo>
                    <a:pt x="5467647" y="603646"/>
                  </a:lnTo>
                  <a:lnTo>
                    <a:pt x="4021278" y="603646"/>
                  </a:lnTo>
                  <a:lnTo>
                    <a:pt x="3086098" y="835818"/>
                  </a:lnTo>
                  <a:lnTo>
                    <a:pt x="0" y="835818"/>
                  </a:lnTo>
                  <a:lnTo>
                    <a:pt x="0" y="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4" name="Rounded Rectangle 10">
              <a:extLst>
                <a:ext uri="{FF2B5EF4-FFF2-40B4-BE49-F238E27FC236}">
                  <a16:creationId xmlns:a16="http://schemas.microsoft.com/office/drawing/2014/main" id="{7355EB20-3C61-F7C8-D996-84F0B42F504B}"/>
                </a:ext>
              </a:extLst>
            </p:cNvPr>
            <p:cNvSpPr/>
            <p:nvPr/>
          </p:nvSpPr>
          <p:spPr>
            <a:xfrm>
              <a:off x="1785937" y="3011090"/>
              <a:ext cx="5572125" cy="835818"/>
            </a:xfrm>
            <a:custGeom>
              <a:avLst/>
              <a:gdLst/>
              <a:ahLst/>
              <a:cxnLst/>
              <a:rect l="0" t="0" r="0" b="0"/>
              <a:pathLst>
                <a:path w="5572125" h="835818">
                  <a:moveTo>
                    <a:pt x="0" y="0"/>
                  </a:moveTo>
                  <a:lnTo>
                    <a:pt x="3086099" y="0"/>
                  </a:lnTo>
                  <a:lnTo>
                    <a:pt x="4021281" y="232171"/>
                  </a:lnTo>
                  <a:lnTo>
                    <a:pt x="5467648" y="232171"/>
                  </a:lnTo>
                  <a:lnTo>
                    <a:pt x="5572125" y="417909"/>
                  </a:lnTo>
                  <a:lnTo>
                    <a:pt x="5467648" y="603646"/>
                  </a:lnTo>
                  <a:lnTo>
                    <a:pt x="4021281" y="603646"/>
                  </a:lnTo>
                  <a:lnTo>
                    <a:pt x="3086099" y="835818"/>
                  </a:lnTo>
                  <a:lnTo>
                    <a:pt x="0" y="835818"/>
                  </a:lnTo>
                  <a:lnTo>
                    <a:pt x="0" y="0"/>
                  </a:ln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425C8D8-4AB2-EF02-A942-80E90530A6C0}"/>
                </a:ext>
              </a:extLst>
            </p:cNvPr>
            <p:cNvSpPr txBox="1"/>
            <p:nvPr/>
          </p:nvSpPr>
          <p:spPr>
            <a:xfrm>
              <a:off x="2451497" y="1494235"/>
              <a:ext cx="1394714" cy="22885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Roboto"/>
                  <a:ea typeface="+mn-ea"/>
                  <a:cs typeface="+mn-cs"/>
                </a:rPr>
                <a:t>New </a:t>
              </a:r>
              <a:r>
                <a:rPr kumimoji="0" lang="sr-Latn-RS" sz="1200" b="1" i="0" u="none" strike="noStrike" kern="1200" cap="none" spc="0" normalizeH="0" baseline="0" noProof="0">
                  <a:ln>
                    <a:noFill/>
                  </a:ln>
                  <a:solidFill>
                    <a:srgbClr val="FFFFFF"/>
                  </a:solidFill>
                  <a:effectLst/>
                  <a:uLnTx/>
                  <a:uFillTx/>
                  <a:latin typeface="Roboto"/>
                  <a:ea typeface="+mn-ea"/>
                  <a:cs typeface="+mn-cs"/>
                </a:rPr>
                <a:t>d</a:t>
              </a:r>
              <a:r>
                <a:rPr kumimoji="0" sz="1200" b="1" i="0" u="none" strike="noStrike" kern="1200" cap="none" spc="0" normalizeH="0" baseline="0" noProof="0" err="1">
                  <a:ln>
                    <a:noFill/>
                  </a:ln>
                  <a:solidFill>
                    <a:srgbClr val="FFFFFF"/>
                  </a:solidFill>
                  <a:effectLst/>
                  <a:uLnTx/>
                  <a:uFillTx/>
                  <a:latin typeface="Roboto"/>
                  <a:ea typeface="+mn-ea"/>
                  <a:cs typeface="+mn-cs"/>
                </a:rPr>
                <a:t>igital</a:t>
              </a:r>
              <a:r>
                <a:rPr kumimoji="0" sz="1200" b="1" i="0" u="none" strike="noStrike" kern="1200" cap="none" spc="0" normalizeH="0" baseline="0" noProof="0">
                  <a:ln>
                    <a:noFill/>
                  </a:ln>
                  <a:solidFill>
                    <a:srgbClr val="FFFFFF"/>
                  </a:solidFill>
                  <a:effectLst/>
                  <a:uLnTx/>
                  <a:uFillTx/>
                  <a:latin typeface="Roboto"/>
                  <a:ea typeface="+mn-ea"/>
                  <a:cs typeface="+mn-cs"/>
                </a:rPr>
                <a:t> </a:t>
              </a:r>
              <a:r>
                <a:rPr kumimoji="0" lang="sr-Latn-RS" sz="1200" b="1" i="0" u="none" strike="noStrike" kern="1200" cap="none" spc="0" normalizeH="0" baseline="0" noProof="0">
                  <a:ln>
                    <a:noFill/>
                  </a:ln>
                  <a:solidFill>
                    <a:srgbClr val="FFFFFF"/>
                  </a:solidFill>
                  <a:effectLst/>
                  <a:uLnTx/>
                  <a:uFillTx/>
                  <a:latin typeface="Roboto"/>
                  <a:ea typeface="+mn-ea"/>
                  <a:cs typeface="+mn-cs"/>
                </a:rPr>
                <a:t>s</a:t>
              </a:r>
              <a:r>
                <a:rPr kumimoji="0" sz="1200" b="1" i="0" u="none" strike="noStrike" kern="1200" cap="none" spc="0" normalizeH="0" baseline="0" noProof="0" err="1">
                  <a:ln>
                    <a:noFill/>
                  </a:ln>
                  <a:solidFill>
                    <a:srgbClr val="FFFFFF"/>
                  </a:solidFill>
                  <a:effectLst/>
                  <a:uLnTx/>
                  <a:uFillTx/>
                  <a:latin typeface="Roboto"/>
                  <a:ea typeface="+mn-ea"/>
                  <a:cs typeface="+mn-cs"/>
                </a:rPr>
                <a:t>ervices</a:t>
              </a:r>
              <a:endParaRPr kumimoji="0" sz="1200" b="1" i="0" u="none" strike="noStrike" kern="1200" cap="none" spc="0" normalizeH="0" baseline="0" noProof="0">
                <a:ln>
                  <a:noFill/>
                </a:ln>
                <a:solidFill>
                  <a:srgbClr val="FFFFFF"/>
                </a:solidFill>
                <a:effectLst/>
                <a:uLnTx/>
                <a:uFillTx/>
                <a:latin typeface="Roboto"/>
                <a:ea typeface="+mn-ea"/>
                <a:cs typeface="+mn-cs"/>
              </a:endParaRPr>
            </a:p>
          </p:txBody>
        </p:sp>
        <p:sp>
          <p:nvSpPr>
            <p:cNvPr id="16" name="TextBox 15">
              <a:extLst>
                <a:ext uri="{FF2B5EF4-FFF2-40B4-BE49-F238E27FC236}">
                  <a16:creationId xmlns:a16="http://schemas.microsoft.com/office/drawing/2014/main" id="{6E1DB27E-5368-93E2-486B-0CA9D7F25B0D}"/>
                </a:ext>
              </a:extLst>
            </p:cNvPr>
            <p:cNvSpPr txBox="1"/>
            <p:nvPr/>
          </p:nvSpPr>
          <p:spPr>
            <a:xfrm>
              <a:off x="2451497" y="1765875"/>
              <a:ext cx="2198280" cy="32504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Roboto"/>
                  <a:ea typeface="+mn-ea"/>
                  <a:cs typeface="+mn-cs"/>
                </a:rPr>
                <a:t>Development of innovative digital services
and solutions.</a:t>
              </a:r>
            </a:p>
          </p:txBody>
        </p:sp>
        <p:sp>
          <p:nvSpPr>
            <p:cNvPr id="17" name="TextBox 16">
              <a:extLst>
                <a:ext uri="{FF2B5EF4-FFF2-40B4-BE49-F238E27FC236}">
                  <a16:creationId xmlns:a16="http://schemas.microsoft.com/office/drawing/2014/main" id="{AB69A7CC-100A-2DDE-69E3-250FB4079214}"/>
                </a:ext>
              </a:extLst>
            </p:cNvPr>
            <p:cNvSpPr txBox="1"/>
            <p:nvPr/>
          </p:nvSpPr>
          <p:spPr>
            <a:xfrm>
              <a:off x="2451497" y="2330053"/>
              <a:ext cx="2105744" cy="22885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FFFFFF"/>
                  </a:solidFill>
                  <a:effectLst/>
                  <a:uLnTx/>
                  <a:uFillTx/>
                  <a:latin typeface="Roboto"/>
                  <a:ea typeface="+mn-ea"/>
                  <a:cs typeface="+mn-cs"/>
                </a:rPr>
                <a:t>Innovation in business models</a:t>
              </a:r>
              <a:endParaRPr kumimoji="0" sz="1200" b="1" i="0" u="none" strike="noStrike" kern="1200" cap="none" spc="0" normalizeH="0" baseline="0" noProof="0">
                <a:ln>
                  <a:noFill/>
                </a:ln>
                <a:solidFill>
                  <a:srgbClr val="FFFFFF"/>
                </a:solidFill>
                <a:effectLst/>
                <a:uLnTx/>
                <a:uFillTx/>
                <a:latin typeface="Roboto"/>
                <a:ea typeface="+mn-ea"/>
                <a:cs typeface="+mn-cs"/>
              </a:endParaRPr>
            </a:p>
          </p:txBody>
        </p:sp>
        <p:sp>
          <p:nvSpPr>
            <p:cNvPr id="18" name="TextBox 17">
              <a:extLst>
                <a:ext uri="{FF2B5EF4-FFF2-40B4-BE49-F238E27FC236}">
                  <a16:creationId xmlns:a16="http://schemas.microsoft.com/office/drawing/2014/main" id="{6DA64E11-DC7B-D04B-06D1-B4EAB5CB33CE}"/>
                </a:ext>
              </a:extLst>
            </p:cNvPr>
            <p:cNvSpPr txBox="1"/>
            <p:nvPr/>
          </p:nvSpPr>
          <p:spPr>
            <a:xfrm>
              <a:off x="2451497" y="2601694"/>
              <a:ext cx="2021636" cy="32504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Roboto"/>
                  <a:ea typeface="+mn-ea"/>
                  <a:cs typeface="+mn-cs"/>
                </a:rPr>
                <a:t>Implementation of innovative business
models and pricing strategies.</a:t>
              </a:r>
            </a:p>
          </p:txBody>
        </p:sp>
        <p:sp>
          <p:nvSpPr>
            <p:cNvPr id="19" name="TextBox 18">
              <a:extLst>
                <a:ext uri="{FF2B5EF4-FFF2-40B4-BE49-F238E27FC236}">
                  <a16:creationId xmlns:a16="http://schemas.microsoft.com/office/drawing/2014/main" id="{2A77E190-C963-9340-896E-C2737E46DAE7}"/>
                </a:ext>
              </a:extLst>
            </p:cNvPr>
            <p:cNvSpPr txBox="1"/>
            <p:nvPr/>
          </p:nvSpPr>
          <p:spPr>
            <a:xfrm>
              <a:off x="2451497" y="3165873"/>
              <a:ext cx="2076788" cy="22885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FFFFFF"/>
                  </a:solidFill>
                  <a:effectLst/>
                  <a:uLnTx/>
                  <a:uFillTx/>
                  <a:latin typeface="Roboto"/>
                  <a:ea typeface="+mn-ea"/>
                  <a:cs typeface="+mn-cs"/>
                </a:rPr>
                <a:t>Use of e</a:t>
              </a:r>
              <a:r>
                <a:rPr kumimoji="0" sz="1200" b="1" i="0" u="none" strike="noStrike" kern="1200" cap="none" spc="0" normalizeH="0" baseline="0" noProof="0">
                  <a:ln>
                    <a:noFill/>
                  </a:ln>
                  <a:solidFill>
                    <a:srgbClr val="FFFFFF"/>
                  </a:solidFill>
                  <a:effectLst/>
                  <a:uLnTx/>
                  <a:uFillTx/>
                  <a:latin typeface="Roboto"/>
                  <a:ea typeface="+mn-ea"/>
                  <a:cs typeface="+mn-cs"/>
                </a:rPr>
                <a:t>merging </a:t>
              </a:r>
              <a:r>
                <a:rPr kumimoji="0" lang="sr-Latn-RS" sz="1200" b="1" i="0" u="none" strike="noStrike" kern="1200" cap="none" spc="0" normalizeH="0" baseline="0" noProof="0">
                  <a:ln>
                    <a:noFill/>
                  </a:ln>
                  <a:solidFill>
                    <a:srgbClr val="FFFFFF"/>
                  </a:solidFill>
                  <a:effectLst/>
                  <a:uLnTx/>
                  <a:uFillTx/>
                  <a:latin typeface="Roboto"/>
                  <a:ea typeface="+mn-ea"/>
                  <a:cs typeface="+mn-cs"/>
                </a:rPr>
                <a:t>t</a:t>
              </a:r>
              <a:r>
                <a:rPr kumimoji="0" sz="1200" b="1" i="0" u="none" strike="noStrike" kern="1200" cap="none" spc="0" normalizeH="0" baseline="0" noProof="0" err="1">
                  <a:ln>
                    <a:noFill/>
                  </a:ln>
                  <a:solidFill>
                    <a:srgbClr val="FFFFFF"/>
                  </a:solidFill>
                  <a:effectLst/>
                  <a:uLnTx/>
                  <a:uFillTx/>
                  <a:latin typeface="Roboto"/>
                  <a:ea typeface="+mn-ea"/>
                  <a:cs typeface="+mn-cs"/>
                </a:rPr>
                <a:t>echnologies</a:t>
              </a:r>
              <a:endParaRPr kumimoji="0" sz="1200" b="1" i="0" u="none" strike="noStrike" kern="1200" cap="none" spc="0" normalizeH="0" baseline="0" noProof="0">
                <a:ln>
                  <a:noFill/>
                </a:ln>
                <a:solidFill>
                  <a:srgbClr val="FFFFFF"/>
                </a:solidFill>
                <a:effectLst/>
                <a:uLnTx/>
                <a:uFillTx/>
                <a:latin typeface="Roboto"/>
                <a:ea typeface="+mn-ea"/>
                <a:cs typeface="+mn-cs"/>
              </a:endParaRPr>
            </a:p>
          </p:txBody>
        </p:sp>
        <p:sp>
          <p:nvSpPr>
            <p:cNvPr id="20" name="TextBox 19">
              <a:extLst>
                <a:ext uri="{FF2B5EF4-FFF2-40B4-BE49-F238E27FC236}">
                  <a16:creationId xmlns:a16="http://schemas.microsoft.com/office/drawing/2014/main" id="{6E5D67D4-8190-25E4-04A3-5C4CA4E877BE}"/>
                </a:ext>
              </a:extLst>
            </p:cNvPr>
            <p:cNvSpPr txBox="1"/>
            <p:nvPr/>
          </p:nvSpPr>
          <p:spPr>
            <a:xfrm>
              <a:off x="2451497" y="3437513"/>
              <a:ext cx="2061492" cy="32504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Roboto"/>
                  <a:ea typeface="+mn-ea"/>
                  <a:cs typeface="+mn-cs"/>
                </a:rPr>
                <a:t>Utilization of emerging technologies for
advanced solutions.</a:t>
              </a:r>
            </a:p>
          </p:txBody>
        </p:sp>
        <p:sp>
          <p:nvSpPr>
            <p:cNvPr id="21" name="TextBox 20">
              <a:extLst>
                <a:ext uri="{FF2B5EF4-FFF2-40B4-BE49-F238E27FC236}">
                  <a16:creationId xmlns:a16="http://schemas.microsoft.com/office/drawing/2014/main" id="{F3922FCE-3586-24D5-9DC1-D33CFFE61D4E}"/>
                </a:ext>
              </a:extLst>
            </p:cNvPr>
            <p:cNvSpPr txBox="1"/>
            <p:nvPr/>
          </p:nvSpPr>
          <p:spPr>
            <a:xfrm>
              <a:off x="2451497" y="4001690"/>
              <a:ext cx="2893990" cy="22885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1200" b="1" i="0" u="none" strike="noStrike" kern="1200" cap="none" spc="0" normalizeH="0" baseline="0" noProof="0">
                  <a:ln>
                    <a:noFill/>
                  </a:ln>
                  <a:solidFill>
                    <a:srgbClr val="FFFFFF"/>
                  </a:solidFill>
                  <a:effectLst/>
                  <a:uLnTx/>
                  <a:uFillTx/>
                  <a:latin typeface="Roboto"/>
                  <a:ea typeface="+mn-ea"/>
                  <a:cs typeface="+mn-cs"/>
                </a:rPr>
                <a:t>Integration with global digital ecosystems</a:t>
              </a:r>
              <a:endParaRPr kumimoji="0" sz="1200" b="1" i="0" u="none" strike="noStrike" kern="1200" cap="none" spc="0" normalizeH="0" baseline="0" noProof="0">
                <a:ln>
                  <a:noFill/>
                </a:ln>
                <a:solidFill>
                  <a:srgbClr val="FFFFFF"/>
                </a:solidFill>
                <a:effectLst/>
                <a:uLnTx/>
                <a:uFillTx/>
                <a:latin typeface="Roboto"/>
                <a:ea typeface="+mn-ea"/>
                <a:cs typeface="+mn-cs"/>
              </a:endParaRPr>
            </a:p>
          </p:txBody>
        </p:sp>
        <p:sp>
          <p:nvSpPr>
            <p:cNvPr id="22" name="TextBox 21">
              <a:extLst>
                <a:ext uri="{FF2B5EF4-FFF2-40B4-BE49-F238E27FC236}">
                  <a16:creationId xmlns:a16="http://schemas.microsoft.com/office/drawing/2014/main" id="{79BD63DC-CCE2-A272-8BDA-682177DDD746}"/>
                </a:ext>
              </a:extLst>
            </p:cNvPr>
            <p:cNvSpPr txBox="1"/>
            <p:nvPr/>
          </p:nvSpPr>
          <p:spPr>
            <a:xfrm>
              <a:off x="2451497" y="4273331"/>
              <a:ext cx="2397275" cy="32504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Roboto"/>
                  <a:ea typeface="+mn-ea"/>
                  <a:cs typeface="+mn-cs"/>
                </a:rPr>
                <a:t>Integration with global digital ecosystems and
networks.</a:t>
              </a:r>
            </a:p>
          </p:txBody>
        </p:sp>
        <p:sp>
          <p:nvSpPr>
            <p:cNvPr id="23" name="TextBox 22">
              <a:extLst>
                <a:ext uri="{FF2B5EF4-FFF2-40B4-BE49-F238E27FC236}">
                  <a16:creationId xmlns:a16="http://schemas.microsoft.com/office/drawing/2014/main" id="{A61EADEA-425E-3FE9-AFFD-2283B2D30817}"/>
                </a:ext>
              </a:extLst>
            </p:cNvPr>
            <p:cNvSpPr txBox="1"/>
            <p:nvPr/>
          </p:nvSpPr>
          <p:spPr>
            <a:xfrm>
              <a:off x="2451497" y="4837509"/>
              <a:ext cx="2813557" cy="22885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a:ln>
                    <a:noFill/>
                  </a:ln>
                  <a:solidFill>
                    <a:srgbClr val="FFFFFF"/>
                  </a:solidFill>
                  <a:effectLst/>
                  <a:uLnTx/>
                  <a:uFillTx/>
                  <a:latin typeface="Roboto"/>
                  <a:ea typeface="+mn-ea"/>
                  <a:cs typeface="+mn-cs"/>
                </a:rPr>
                <a:t>Continuous </a:t>
              </a:r>
              <a:r>
                <a:rPr kumimoji="0" lang="sr-Latn-RS" sz="1200" b="1" i="0" u="none" strike="noStrike" kern="1200" cap="none" spc="0" normalizeH="0" baseline="0" noProof="0">
                  <a:ln>
                    <a:noFill/>
                  </a:ln>
                  <a:solidFill>
                    <a:srgbClr val="FFFFFF"/>
                  </a:solidFill>
                  <a:effectLst/>
                  <a:uLnTx/>
                  <a:uFillTx/>
                  <a:latin typeface="Roboto"/>
                  <a:ea typeface="+mn-ea"/>
                  <a:cs typeface="+mn-cs"/>
                </a:rPr>
                <a:t>i</a:t>
              </a:r>
              <a:r>
                <a:rPr kumimoji="0" sz="1200" b="1" i="0" u="none" strike="noStrike" kern="1200" cap="none" spc="0" normalizeH="0" baseline="0" noProof="0" err="1">
                  <a:ln>
                    <a:noFill/>
                  </a:ln>
                  <a:solidFill>
                    <a:srgbClr val="FFFFFF"/>
                  </a:solidFill>
                  <a:effectLst/>
                  <a:uLnTx/>
                  <a:uFillTx/>
                  <a:latin typeface="Roboto"/>
                  <a:ea typeface="+mn-ea"/>
                  <a:cs typeface="+mn-cs"/>
                </a:rPr>
                <a:t>mprovement</a:t>
              </a:r>
              <a:r>
                <a:rPr kumimoji="0" lang="sr-Latn-RS" sz="1200" b="1" i="0" u="none" strike="noStrike" kern="1200" cap="none" spc="0" normalizeH="0" baseline="0" noProof="0">
                  <a:ln>
                    <a:noFill/>
                  </a:ln>
                  <a:solidFill>
                    <a:srgbClr val="FFFFFF"/>
                  </a:solidFill>
                  <a:effectLst/>
                  <a:uLnTx/>
                  <a:uFillTx/>
                  <a:latin typeface="Roboto"/>
                  <a:ea typeface="+mn-ea"/>
                  <a:cs typeface="+mn-cs"/>
                </a:rPr>
                <a:t> and innovation</a:t>
              </a:r>
              <a:endParaRPr kumimoji="0" sz="1200" b="1" i="0" u="none" strike="noStrike" kern="1200" cap="none" spc="0" normalizeH="0" baseline="0" noProof="0">
                <a:ln>
                  <a:noFill/>
                </a:ln>
                <a:solidFill>
                  <a:srgbClr val="FFFFFF"/>
                </a:solidFill>
                <a:effectLst/>
                <a:uLnTx/>
                <a:uFillTx/>
                <a:latin typeface="Roboto"/>
                <a:ea typeface="+mn-ea"/>
                <a:cs typeface="+mn-cs"/>
              </a:endParaRPr>
            </a:p>
          </p:txBody>
        </p:sp>
        <p:sp>
          <p:nvSpPr>
            <p:cNvPr id="24" name="TextBox 23">
              <a:extLst>
                <a:ext uri="{FF2B5EF4-FFF2-40B4-BE49-F238E27FC236}">
                  <a16:creationId xmlns:a16="http://schemas.microsoft.com/office/drawing/2014/main" id="{1142C032-34D3-5201-0D29-91B4307A84F0}"/>
                </a:ext>
              </a:extLst>
            </p:cNvPr>
            <p:cNvSpPr txBox="1"/>
            <p:nvPr/>
          </p:nvSpPr>
          <p:spPr>
            <a:xfrm>
              <a:off x="2451497" y="5109150"/>
              <a:ext cx="2299376" cy="325040"/>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srgbClr val="FFFFFF"/>
                  </a:solidFill>
                  <a:effectLst/>
                  <a:uLnTx/>
                  <a:uFillTx/>
                  <a:latin typeface="Roboto"/>
                  <a:ea typeface="+mn-ea"/>
                  <a:cs typeface="+mn-cs"/>
                </a:rPr>
                <a:t>Ongoing refinement and innovation in digital
services.</a:t>
              </a:r>
            </a:p>
          </p:txBody>
        </p:sp>
        <p:sp>
          <p:nvSpPr>
            <p:cNvPr id="25" name="Rounded Rectangle 21">
              <a:extLst>
                <a:ext uri="{FF2B5EF4-FFF2-40B4-BE49-F238E27FC236}">
                  <a16:creationId xmlns:a16="http://schemas.microsoft.com/office/drawing/2014/main" id="{9DC0E70D-7EDF-0C0E-7088-2802A1CC6DC7}"/>
                </a:ext>
              </a:extLst>
            </p:cNvPr>
            <p:cNvSpPr/>
            <p:nvPr/>
          </p:nvSpPr>
          <p:spPr>
            <a:xfrm>
              <a:off x="1979414" y="1579364"/>
              <a:ext cx="355996" cy="361978"/>
            </a:xfrm>
            <a:custGeom>
              <a:avLst/>
              <a:gdLst/>
              <a:ahLst/>
              <a:cxnLst/>
              <a:rect l="0" t="0" r="0" b="0"/>
              <a:pathLst>
                <a:path w="355996" h="361978">
                  <a:moveTo>
                    <a:pt x="309562" y="309562"/>
                  </a:moveTo>
                  <a:lnTo>
                    <a:pt x="309562" y="325040"/>
                  </a:lnTo>
                  <a:moveTo>
                    <a:pt x="309562" y="232171"/>
                  </a:moveTo>
                  <a:lnTo>
                    <a:pt x="309562" y="247650"/>
                  </a:lnTo>
                  <a:moveTo>
                    <a:pt x="278606" y="278606"/>
                  </a:moveTo>
                  <a:lnTo>
                    <a:pt x="263128" y="278606"/>
                  </a:lnTo>
                  <a:moveTo>
                    <a:pt x="355996" y="278606"/>
                  </a:moveTo>
                  <a:lnTo>
                    <a:pt x="340518" y="278606"/>
                  </a:lnTo>
                  <a:moveTo>
                    <a:pt x="61912" y="77390"/>
                  </a:moveTo>
                  <a:lnTo>
                    <a:pt x="61912" y="92868"/>
                  </a:lnTo>
                  <a:moveTo>
                    <a:pt x="61912" y="0"/>
                  </a:moveTo>
                  <a:lnTo>
                    <a:pt x="61912" y="15478"/>
                  </a:lnTo>
                  <a:moveTo>
                    <a:pt x="30956" y="46434"/>
                  </a:moveTo>
                  <a:lnTo>
                    <a:pt x="15478" y="46434"/>
                  </a:lnTo>
                  <a:moveTo>
                    <a:pt x="108346" y="46434"/>
                  </a:moveTo>
                  <a:lnTo>
                    <a:pt x="92868" y="46434"/>
                  </a:lnTo>
                  <a:moveTo>
                    <a:pt x="294084" y="154781"/>
                  </a:moveTo>
                  <a:cubicBezTo>
                    <a:pt x="294084" y="163329"/>
                    <a:pt x="301014" y="170259"/>
                    <a:pt x="309562" y="170259"/>
                  </a:cubicBezTo>
                  <a:cubicBezTo>
                    <a:pt x="318110" y="170259"/>
                    <a:pt x="325040" y="163329"/>
                    <a:pt x="325040" y="154781"/>
                  </a:cubicBezTo>
                  <a:cubicBezTo>
                    <a:pt x="325040" y="146232"/>
                    <a:pt x="318110" y="139303"/>
                    <a:pt x="309562" y="139303"/>
                  </a:cubicBezTo>
                  <a:cubicBezTo>
                    <a:pt x="301014" y="139303"/>
                    <a:pt x="294084" y="146232"/>
                    <a:pt x="294084" y="154781"/>
                  </a:cubicBezTo>
                  <a:moveTo>
                    <a:pt x="232171" y="154781"/>
                  </a:moveTo>
                  <a:cubicBezTo>
                    <a:pt x="232171" y="163329"/>
                    <a:pt x="239101" y="170259"/>
                    <a:pt x="247650" y="170259"/>
                  </a:cubicBezTo>
                  <a:cubicBezTo>
                    <a:pt x="256198" y="170259"/>
                    <a:pt x="263128" y="163329"/>
                    <a:pt x="263128" y="154781"/>
                  </a:cubicBezTo>
                  <a:cubicBezTo>
                    <a:pt x="263128" y="146232"/>
                    <a:pt x="256198" y="139303"/>
                    <a:pt x="247650" y="139303"/>
                  </a:cubicBezTo>
                  <a:cubicBezTo>
                    <a:pt x="239101" y="139303"/>
                    <a:pt x="232171" y="146232"/>
                    <a:pt x="232171" y="154781"/>
                  </a:cubicBezTo>
                  <a:moveTo>
                    <a:pt x="355996" y="7739"/>
                  </a:moveTo>
                  <a:lnTo>
                    <a:pt x="317301" y="123825"/>
                  </a:lnTo>
                  <a:lnTo>
                    <a:pt x="239910" y="123825"/>
                  </a:lnTo>
                  <a:lnTo>
                    <a:pt x="216693" y="46434"/>
                  </a:lnTo>
                  <a:lnTo>
                    <a:pt x="343103" y="46434"/>
                  </a:lnTo>
                  <a:moveTo>
                    <a:pt x="195922" y="201215"/>
                  </a:moveTo>
                  <a:cubicBezTo>
                    <a:pt x="182824" y="164072"/>
                    <a:pt x="147723" y="139230"/>
                    <a:pt x="108339" y="139230"/>
                  </a:cubicBezTo>
                  <a:cubicBezTo>
                    <a:pt x="68954" y="139230"/>
                    <a:pt x="33853" y="164072"/>
                    <a:pt x="20756" y="201215"/>
                  </a:cubicBezTo>
                  <a:moveTo>
                    <a:pt x="216693" y="216693"/>
                  </a:moveTo>
                  <a:lnTo>
                    <a:pt x="216693" y="265790"/>
                  </a:lnTo>
                  <a:cubicBezTo>
                    <a:pt x="216691" y="273999"/>
                    <a:pt x="213429" y="281872"/>
                    <a:pt x="207623" y="287676"/>
                  </a:cubicBezTo>
                  <a:lnTo>
                    <a:pt x="200178" y="295121"/>
                  </a:lnTo>
                  <a:cubicBezTo>
                    <a:pt x="191423" y="303879"/>
                    <a:pt x="178290" y="306576"/>
                    <a:pt x="166792" y="301978"/>
                  </a:cubicBezTo>
                  <a:lnTo>
                    <a:pt x="108346" y="278606"/>
                  </a:lnTo>
                  <a:lnTo>
                    <a:pt x="49901" y="301978"/>
                  </a:lnTo>
                  <a:cubicBezTo>
                    <a:pt x="38403" y="306576"/>
                    <a:pt x="25270" y="303879"/>
                    <a:pt x="16515" y="295121"/>
                  </a:cubicBezTo>
                  <a:lnTo>
                    <a:pt x="9070" y="287676"/>
                  </a:lnTo>
                  <a:cubicBezTo>
                    <a:pt x="3264" y="281872"/>
                    <a:pt x="1" y="273999"/>
                    <a:pt x="0" y="265790"/>
                  </a:cubicBezTo>
                  <a:lnTo>
                    <a:pt x="0" y="216693"/>
                  </a:lnTo>
                  <a:cubicBezTo>
                    <a:pt x="0" y="208145"/>
                    <a:pt x="6929" y="201215"/>
                    <a:pt x="15478" y="201215"/>
                  </a:cubicBezTo>
                  <a:lnTo>
                    <a:pt x="201215" y="201215"/>
                  </a:lnTo>
                  <a:cubicBezTo>
                    <a:pt x="209763" y="201215"/>
                    <a:pt x="216693" y="208145"/>
                    <a:pt x="216693" y="216693"/>
                  </a:cubicBezTo>
                  <a:close/>
                  <a:moveTo>
                    <a:pt x="53647" y="338181"/>
                  </a:moveTo>
                  <a:cubicBezTo>
                    <a:pt x="85504" y="361401"/>
                    <a:pt x="128550" y="361978"/>
                    <a:pt x="161018" y="339621"/>
                  </a:cubicBezTo>
                  <a:moveTo>
                    <a:pt x="108346" y="123825"/>
                  </a:moveTo>
                  <a:lnTo>
                    <a:pt x="108346" y="201215"/>
                  </a:lnTo>
                  <a:moveTo>
                    <a:pt x="131564" y="317301"/>
                  </a:moveTo>
                  <a:cubicBezTo>
                    <a:pt x="117805" y="327620"/>
                    <a:pt x="98888" y="327620"/>
                    <a:pt x="85129" y="317301"/>
                  </a:cubicBezTo>
                  <a:moveTo>
                    <a:pt x="85129" y="232171"/>
                  </a:moveTo>
                  <a:lnTo>
                    <a:pt x="139303" y="232171"/>
                  </a:lnTo>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6" name="Rounded Rectangle 22">
              <a:extLst>
                <a:ext uri="{FF2B5EF4-FFF2-40B4-BE49-F238E27FC236}">
                  <a16:creationId xmlns:a16="http://schemas.microsoft.com/office/drawing/2014/main" id="{CF63A404-2DD0-B651-6F20-BE59B294BEAF}"/>
                </a:ext>
              </a:extLst>
            </p:cNvPr>
            <p:cNvSpPr/>
            <p:nvPr/>
          </p:nvSpPr>
          <p:spPr>
            <a:xfrm>
              <a:off x="1971675" y="2407443"/>
              <a:ext cx="360036" cy="361538"/>
            </a:xfrm>
            <a:custGeom>
              <a:avLst/>
              <a:gdLst/>
              <a:ahLst/>
              <a:cxnLst/>
              <a:rect l="0" t="0" r="0" b="0"/>
              <a:pathLst>
                <a:path w="360036" h="361538">
                  <a:moveTo>
                    <a:pt x="84526" y="276439"/>
                  </a:moveTo>
                  <a:cubicBezTo>
                    <a:pt x="100251" y="304497"/>
                    <a:pt x="130000" y="321773"/>
                    <a:pt x="162164" y="321527"/>
                  </a:cubicBezTo>
                  <a:lnTo>
                    <a:pt x="195101" y="321527"/>
                  </a:lnTo>
                  <a:moveTo>
                    <a:pt x="0" y="0"/>
                  </a:moveTo>
                  <a:moveTo>
                    <a:pt x="167241" y="361538"/>
                  </a:moveTo>
                  <a:lnTo>
                    <a:pt x="199141" y="320644"/>
                  </a:lnTo>
                  <a:lnTo>
                    <a:pt x="168061" y="282243"/>
                  </a:lnTo>
                  <a:moveTo>
                    <a:pt x="359881" y="95964"/>
                  </a:moveTo>
                  <a:cubicBezTo>
                    <a:pt x="344307" y="67376"/>
                    <a:pt x="314255" y="49687"/>
                    <a:pt x="281701" y="49947"/>
                  </a:cubicBezTo>
                  <a:lnTo>
                    <a:pt x="248779" y="49947"/>
                  </a:lnTo>
                  <a:moveTo>
                    <a:pt x="0" y="0"/>
                  </a:moveTo>
                  <a:moveTo>
                    <a:pt x="276640" y="9936"/>
                  </a:moveTo>
                  <a:lnTo>
                    <a:pt x="244724" y="50830"/>
                  </a:lnTo>
                  <a:lnTo>
                    <a:pt x="275820" y="89231"/>
                  </a:lnTo>
                  <a:moveTo>
                    <a:pt x="286469" y="325783"/>
                  </a:moveTo>
                  <a:cubicBezTo>
                    <a:pt x="294717" y="336618"/>
                    <a:pt x="307735" y="342743"/>
                    <a:pt x="321341" y="342190"/>
                  </a:cubicBezTo>
                  <a:cubicBezTo>
                    <a:pt x="342685" y="342190"/>
                    <a:pt x="360036" y="329188"/>
                    <a:pt x="360036" y="313168"/>
                  </a:cubicBezTo>
                  <a:cubicBezTo>
                    <a:pt x="360036" y="297149"/>
                    <a:pt x="342701" y="284162"/>
                    <a:pt x="321341" y="284162"/>
                  </a:cubicBezTo>
                  <a:cubicBezTo>
                    <a:pt x="299981" y="284162"/>
                    <a:pt x="282646" y="271161"/>
                    <a:pt x="282646" y="255064"/>
                  </a:cubicBezTo>
                  <a:cubicBezTo>
                    <a:pt x="282646" y="238966"/>
                    <a:pt x="299981" y="226042"/>
                    <a:pt x="321341" y="226042"/>
                  </a:cubicBezTo>
                  <a:cubicBezTo>
                    <a:pt x="334941" y="225514"/>
                    <a:pt x="347946" y="231641"/>
                    <a:pt x="356198" y="242464"/>
                  </a:cubicBezTo>
                  <a:moveTo>
                    <a:pt x="321341" y="342190"/>
                  </a:moveTo>
                  <a:lnTo>
                    <a:pt x="321341" y="361538"/>
                  </a:lnTo>
                  <a:moveTo>
                    <a:pt x="321341" y="206756"/>
                  </a:moveTo>
                  <a:lnTo>
                    <a:pt x="321341" y="226104"/>
                  </a:lnTo>
                  <a:moveTo>
                    <a:pt x="21483" y="163727"/>
                  </a:moveTo>
                  <a:lnTo>
                    <a:pt x="32906" y="186078"/>
                  </a:lnTo>
                  <a:cubicBezTo>
                    <a:pt x="38201" y="196426"/>
                    <a:pt x="48848" y="202936"/>
                    <a:pt x="60473" y="202933"/>
                  </a:cubicBezTo>
                  <a:lnTo>
                    <a:pt x="193120" y="202933"/>
                  </a:lnTo>
                  <a:cubicBezTo>
                    <a:pt x="204739" y="202930"/>
                    <a:pt x="215379" y="196421"/>
                    <a:pt x="220671" y="186078"/>
                  </a:cubicBezTo>
                  <a:lnTo>
                    <a:pt x="232171" y="163727"/>
                  </a:lnTo>
                  <a:moveTo>
                    <a:pt x="11453" y="163727"/>
                  </a:moveTo>
                  <a:lnTo>
                    <a:pt x="242139" y="163727"/>
                  </a:lnTo>
                  <a:moveTo>
                    <a:pt x="111752" y="58414"/>
                  </a:moveTo>
                  <a:cubicBezTo>
                    <a:pt x="111750" y="66724"/>
                    <a:pt x="118486" y="73461"/>
                    <a:pt x="126796" y="73461"/>
                  </a:cubicBezTo>
                  <a:cubicBezTo>
                    <a:pt x="135106" y="73461"/>
                    <a:pt x="141843" y="66724"/>
                    <a:pt x="141841" y="58414"/>
                  </a:cubicBezTo>
                  <a:cubicBezTo>
                    <a:pt x="141843" y="50104"/>
                    <a:pt x="135106" y="43366"/>
                    <a:pt x="126796" y="43366"/>
                  </a:cubicBezTo>
                  <a:cubicBezTo>
                    <a:pt x="118486" y="43366"/>
                    <a:pt x="111750" y="50104"/>
                    <a:pt x="111752" y="58414"/>
                  </a:cubicBezTo>
                  <a:moveTo>
                    <a:pt x="36528" y="163727"/>
                  </a:moveTo>
                  <a:cubicBezTo>
                    <a:pt x="36528" y="113873"/>
                    <a:pt x="76942" y="73459"/>
                    <a:pt x="126796" y="73459"/>
                  </a:cubicBezTo>
                  <a:cubicBezTo>
                    <a:pt x="176650" y="73459"/>
                    <a:pt x="217065" y="113873"/>
                    <a:pt x="217065" y="163727"/>
                  </a:cubicBezTo>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7" name="Rounded Rectangle 23">
              <a:extLst>
                <a:ext uri="{FF2B5EF4-FFF2-40B4-BE49-F238E27FC236}">
                  <a16:creationId xmlns:a16="http://schemas.microsoft.com/office/drawing/2014/main" id="{0E96D978-1F3B-25B7-6036-67591B6CF12A}"/>
                </a:ext>
              </a:extLst>
            </p:cNvPr>
            <p:cNvSpPr/>
            <p:nvPr/>
          </p:nvSpPr>
          <p:spPr>
            <a:xfrm>
              <a:off x="1971675" y="3243262"/>
              <a:ext cx="366405" cy="359866"/>
            </a:xfrm>
            <a:custGeom>
              <a:avLst/>
              <a:gdLst/>
              <a:ahLst/>
              <a:cxnLst/>
              <a:rect l="0" t="0" r="0" b="0"/>
              <a:pathLst>
                <a:path w="366405" h="359866">
                  <a:moveTo>
                    <a:pt x="34654" y="305692"/>
                  </a:moveTo>
                  <a:cubicBezTo>
                    <a:pt x="47477" y="305692"/>
                    <a:pt x="57871" y="295297"/>
                    <a:pt x="57871" y="282475"/>
                  </a:cubicBezTo>
                  <a:cubicBezTo>
                    <a:pt x="57871" y="269653"/>
                    <a:pt x="47477" y="259258"/>
                    <a:pt x="34654" y="259258"/>
                  </a:cubicBezTo>
                  <a:cubicBezTo>
                    <a:pt x="21832" y="259258"/>
                    <a:pt x="11437" y="269653"/>
                    <a:pt x="11437" y="282475"/>
                  </a:cubicBezTo>
                  <a:cubicBezTo>
                    <a:pt x="11437" y="295297"/>
                    <a:pt x="21832" y="305692"/>
                    <a:pt x="34654" y="305692"/>
                  </a:cubicBezTo>
                  <a:close/>
                  <a:moveTo>
                    <a:pt x="136811" y="233747"/>
                  </a:moveTo>
                  <a:cubicBezTo>
                    <a:pt x="149634" y="233747"/>
                    <a:pt x="160029" y="223352"/>
                    <a:pt x="160029" y="210530"/>
                  </a:cubicBezTo>
                  <a:cubicBezTo>
                    <a:pt x="160029" y="197708"/>
                    <a:pt x="149634" y="187313"/>
                    <a:pt x="136811" y="187313"/>
                  </a:cubicBezTo>
                  <a:cubicBezTo>
                    <a:pt x="123989" y="187313"/>
                    <a:pt x="113594" y="197708"/>
                    <a:pt x="113594" y="210530"/>
                  </a:cubicBezTo>
                  <a:cubicBezTo>
                    <a:pt x="113594" y="223352"/>
                    <a:pt x="123989" y="233747"/>
                    <a:pt x="136811" y="233747"/>
                  </a:cubicBezTo>
                  <a:close/>
                  <a:moveTo>
                    <a:pt x="0" y="0"/>
                  </a:moveTo>
                  <a:moveTo>
                    <a:pt x="136811" y="233747"/>
                  </a:moveTo>
                  <a:lnTo>
                    <a:pt x="136811" y="359866"/>
                  </a:lnTo>
                  <a:moveTo>
                    <a:pt x="57871" y="282475"/>
                  </a:moveTo>
                  <a:lnTo>
                    <a:pt x="70943" y="282475"/>
                  </a:lnTo>
                  <a:cubicBezTo>
                    <a:pt x="80746" y="282475"/>
                    <a:pt x="87281" y="288667"/>
                    <a:pt x="87281" y="297953"/>
                  </a:cubicBezTo>
                  <a:lnTo>
                    <a:pt x="87281" y="359866"/>
                  </a:lnTo>
                  <a:moveTo>
                    <a:pt x="237418" y="305692"/>
                  </a:moveTo>
                  <a:cubicBezTo>
                    <a:pt x="250241" y="305692"/>
                    <a:pt x="260636" y="295297"/>
                    <a:pt x="260636" y="282475"/>
                  </a:cubicBezTo>
                  <a:cubicBezTo>
                    <a:pt x="260636" y="269653"/>
                    <a:pt x="250241" y="259258"/>
                    <a:pt x="237418" y="259258"/>
                  </a:cubicBezTo>
                  <a:cubicBezTo>
                    <a:pt x="224596" y="259258"/>
                    <a:pt x="214201" y="269653"/>
                    <a:pt x="214201" y="282475"/>
                  </a:cubicBezTo>
                  <a:cubicBezTo>
                    <a:pt x="214201" y="295297"/>
                    <a:pt x="224596" y="305692"/>
                    <a:pt x="237418" y="305692"/>
                  </a:cubicBezTo>
                  <a:close/>
                  <a:moveTo>
                    <a:pt x="214201" y="282475"/>
                  </a:moveTo>
                  <a:lnTo>
                    <a:pt x="201819" y="282475"/>
                  </a:lnTo>
                  <a:cubicBezTo>
                    <a:pt x="192532" y="282475"/>
                    <a:pt x="186341" y="288667"/>
                    <a:pt x="186341" y="297953"/>
                  </a:cubicBezTo>
                  <a:lnTo>
                    <a:pt x="186341" y="359866"/>
                  </a:lnTo>
                  <a:moveTo>
                    <a:pt x="0" y="0"/>
                  </a:moveTo>
                  <a:moveTo>
                    <a:pt x="95019" y="155555"/>
                  </a:moveTo>
                  <a:lnTo>
                    <a:pt x="88827" y="147815"/>
                  </a:lnTo>
                  <a:cubicBezTo>
                    <a:pt x="85732" y="143171"/>
                    <a:pt x="77993" y="141623"/>
                    <a:pt x="73349" y="144719"/>
                  </a:cubicBezTo>
                  <a:lnTo>
                    <a:pt x="57871" y="154006"/>
                  </a:lnTo>
                  <a:cubicBezTo>
                    <a:pt x="45489" y="161744"/>
                    <a:pt x="30010" y="147815"/>
                    <a:pt x="36202" y="133884"/>
                  </a:cubicBezTo>
                  <a:lnTo>
                    <a:pt x="43941" y="118406"/>
                  </a:lnTo>
                  <a:cubicBezTo>
                    <a:pt x="47036" y="112215"/>
                    <a:pt x="43941" y="106024"/>
                    <a:pt x="39297" y="102928"/>
                  </a:cubicBezTo>
                  <a:lnTo>
                    <a:pt x="23819" y="95189"/>
                  </a:lnTo>
                  <a:cubicBezTo>
                    <a:pt x="9889" y="87450"/>
                    <a:pt x="14532" y="67329"/>
                    <a:pt x="30011" y="65781"/>
                  </a:cubicBezTo>
                  <a:lnTo>
                    <a:pt x="47036" y="64233"/>
                  </a:lnTo>
                  <a:cubicBezTo>
                    <a:pt x="53228" y="64233"/>
                    <a:pt x="57871" y="58042"/>
                    <a:pt x="57871" y="51850"/>
                  </a:cubicBezTo>
                  <a:lnTo>
                    <a:pt x="57871" y="34825"/>
                  </a:lnTo>
                  <a:cubicBezTo>
                    <a:pt x="57871" y="19346"/>
                    <a:pt x="76445" y="13155"/>
                    <a:pt x="85732" y="25537"/>
                  </a:cubicBezTo>
                  <a:lnTo>
                    <a:pt x="96566" y="39468"/>
                  </a:lnTo>
                  <a:cubicBezTo>
                    <a:pt x="99662" y="44111"/>
                    <a:pt x="107401" y="45659"/>
                    <a:pt x="112045" y="42564"/>
                  </a:cubicBezTo>
                  <a:lnTo>
                    <a:pt x="127523" y="33277"/>
                  </a:lnTo>
                  <a:cubicBezTo>
                    <a:pt x="139905" y="25537"/>
                    <a:pt x="155383" y="39468"/>
                    <a:pt x="149192" y="53398"/>
                  </a:cubicBezTo>
                  <a:lnTo>
                    <a:pt x="141453" y="68876"/>
                  </a:lnTo>
                  <a:cubicBezTo>
                    <a:pt x="138357" y="75067"/>
                    <a:pt x="141453" y="81259"/>
                    <a:pt x="146096" y="84354"/>
                  </a:cubicBezTo>
                  <a:lnTo>
                    <a:pt x="161574" y="92093"/>
                  </a:lnTo>
                  <a:cubicBezTo>
                    <a:pt x="175504" y="99832"/>
                    <a:pt x="170861" y="119954"/>
                    <a:pt x="155383" y="121502"/>
                  </a:cubicBezTo>
                  <a:lnTo>
                    <a:pt x="138357" y="123050"/>
                  </a:lnTo>
                  <a:cubicBezTo>
                    <a:pt x="132166" y="123050"/>
                    <a:pt x="127523" y="129241"/>
                    <a:pt x="127523" y="135432"/>
                  </a:cubicBezTo>
                  <a:lnTo>
                    <a:pt x="127523" y="144719"/>
                  </a:lnTo>
                  <a:moveTo>
                    <a:pt x="0" y="0"/>
                  </a:moveTo>
                  <a:moveTo>
                    <a:pt x="302444" y="36732"/>
                  </a:moveTo>
                  <a:lnTo>
                    <a:pt x="307773" y="54056"/>
                  </a:lnTo>
                  <a:cubicBezTo>
                    <a:pt x="309105" y="60718"/>
                    <a:pt x="315769" y="63384"/>
                    <a:pt x="322431" y="62051"/>
                  </a:cubicBezTo>
                  <a:lnTo>
                    <a:pt x="339755" y="58053"/>
                  </a:lnTo>
                  <a:cubicBezTo>
                    <a:pt x="355746" y="54056"/>
                    <a:pt x="366405" y="72712"/>
                    <a:pt x="355746" y="84704"/>
                  </a:cubicBezTo>
                  <a:lnTo>
                    <a:pt x="343752" y="98030"/>
                  </a:lnTo>
                  <a:cubicBezTo>
                    <a:pt x="339755" y="103360"/>
                    <a:pt x="339755" y="110023"/>
                    <a:pt x="343752" y="114021"/>
                  </a:cubicBezTo>
                  <a:lnTo>
                    <a:pt x="355746" y="127346"/>
                  </a:lnTo>
                  <a:cubicBezTo>
                    <a:pt x="366405" y="139339"/>
                    <a:pt x="355746" y="157994"/>
                    <a:pt x="339755" y="153997"/>
                  </a:cubicBezTo>
                  <a:lnTo>
                    <a:pt x="322431" y="149999"/>
                  </a:lnTo>
                  <a:cubicBezTo>
                    <a:pt x="315769" y="148667"/>
                    <a:pt x="310438" y="152665"/>
                    <a:pt x="307773" y="157996"/>
                  </a:cubicBezTo>
                  <a:lnTo>
                    <a:pt x="302444" y="175319"/>
                  </a:lnTo>
                  <a:cubicBezTo>
                    <a:pt x="297113" y="191309"/>
                    <a:pt x="275792" y="191309"/>
                    <a:pt x="271794" y="175319"/>
                  </a:cubicBezTo>
                  <a:lnTo>
                    <a:pt x="266465" y="157996"/>
                  </a:lnTo>
                  <a:cubicBezTo>
                    <a:pt x="265132" y="151332"/>
                    <a:pt x="258469" y="148667"/>
                    <a:pt x="251805" y="149999"/>
                  </a:cubicBezTo>
                  <a:lnTo>
                    <a:pt x="234482" y="153997"/>
                  </a:lnTo>
                  <a:cubicBezTo>
                    <a:pt x="218492" y="157994"/>
                    <a:pt x="207832" y="139339"/>
                    <a:pt x="218492" y="127346"/>
                  </a:cubicBezTo>
                  <a:lnTo>
                    <a:pt x="230486" y="114021"/>
                  </a:lnTo>
                  <a:cubicBezTo>
                    <a:pt x="234482" y="108690"/>
                    <a:pt x="234482" y="102028"/>
                    <a:pt x="230486" y="98030"/>
                  </a:cubicBezTo>
                  <a:lnTo>
                    <a:pt x="218492" y="84704"/>
                  </a:lnTo>
                  <a:cubicBezTo>
                    <a:pt x="207832" y="72712"/>
                    <a:pt x="218492" y="54056"/>
                    <a:pt x="234482" y="58053"/>
                  </a:cubicBezTo>
                  <a:lnTo>
                    <a:pt x="251805" y="62051"/>
                  </a:lnTo>
                  <a:cubicBezTo>
                    <a:pt x="258469" y="63384"/>
                    <a:pt x="263799" y="59386"/>
                    <a:pt x="266465" y="54056"/>
                  </a:cubicBezTo>
                  <a:lnTo>
                    <a:pt x="271794" y="36732"/>
                  </a:lnTo>
                  <a:cubicBezTo>
                    <a:pt x="275792" y="20742"/>
                    <a:pt x="298446" y="20742"/>
                    <a:pt x="302444" y="36732"/>
                  </a:cubicBezTo>
                  <a:close/>
                  <a:moveTo>
                    <a:pt x="92697" y="111365"/>
                  </a:moveTo>
                  <a:cubicBezTo>
                    <a:pt x="102003" y="111365"/>
                    <a:pt x="109546" y="103821"/>
                    <a:pt x="109546" y="94515"/>
                  </a:cubicBezTo>
                  <a:cubicBezTo>
                    <a:pt x="109546" y="85210"/>
                    <a:pt x="102003" y="77666"/>
                    <a:pt x="92697" y="77666"/>
                  </a:cubicBezTo>
                  <a:cubicBezTo>
                    <a:pt x="83391" y="77666"/>
                    <a:pt x="75847" y="85210"/>
                    <a:pt x="75847" y="94515"/>
                  </a:cubicBezTo>
                  <a:cubicBezTo>
                    <a:pt x="75847" y="103821"/>
                    <a:pt x="83391" y="111365"/>
                    <a:pt x="92697" y="111365"/>
                  </a:cubicBezTo>
                  <a:close/>
                  <a:moveTo>
                    <a:pt x="287119" y="122875"/>
                  </a:moveTo>
                  <a:cubicBezTo>
                    <a:pt x="296424" y="122875"/>
                    <a:pt x="303968" y="115331"/>
                    <a:pt x="303968" y="106026"/>
                  </a:cubicBezTo>
                  <a:cubicBezTo>
                    <a:pt x="303968" y="96720"/>
                    <a:pt x="296424" y="89176"/>
                    <a:pt x="287119" y="89176"/>
                  </a:cubicBezTo>
                  <a:cubicBezTo>
                    <a:pt x="277812" y="89176"/>
                    <a:pt x="270269" y="96720"/>
                    <a:pt x="270269" y="106026"/>
                  </a:cubicBezTo>
                  <a:cubicBezTo>
                    <a:pt x="270269" y="115331"/>
                    <a:pt x="277812" y="122875"/>
                    <a:pt x="287119" y="122875"/>
                  </a:cubicBez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8" name="Rounded Rectangle 24">
              <a:extLst>
                <a:ext uri="{FF2B5EF4-FFF2-40B4-BE49-F238E27FC236}">
                  <a16:creationId xmlns:a16="http://schemas.microsoft.com/office/drawing/2014/main" id="{FAD9AFD6-4FCB-20C8-EBE7-C0020EE09A17}"/>
                </a:ext>
              </a:extLst>
            </p:cNvPr>
            <p:cNvSpPr/>
            <p:nvPr/>
          </p:nvSpPr>
          <p:spPr>
            <a:xfrm>
              <a:off x="1970442" y="4084426"/>
              <a:ext cx="364983" cy="362563"/>
            </a:xfrm>
            <a:custGeom>
              <a:avLst/>
              <a:gdLst/>
              <a:ahLst/>
              <a:cxnLst/>
              <a:rect l="0" t="0" r="0" b="0"/>
              <a:pathLst>
                <a:path w="364983" h="362563">
                  <a:moveTo>
                    <a:pt x="148290" y="265506"/>
                  </a:moveTo>
                  <a:lnTo>
                    <a:pt x="30609" y="265491"/>
                  </a:lnTo>
                  <a:moveTo>
                    <a:pt x="333950" y="79753"/>
                  </a:moveTo>
                  <a:lnTo>
                    <a:pt x="40113" y="79753"/>
                  </a:lnTo>
                  <a:moveTo>
                    <a:pt x="163768" y="172622"/>
                  </a:moveTo>
                  <a:lnTo>
                    <a:pt x="9141" y="172622"/>
                  </a:lnTo>
                  <a:moveTo>
                    <a:pt x="140535" y="352199"/>
                  </a:moveTo>
                  <a:cubicBezTo>
                    <a:pt x="55363" y="329071"/>
                    <a:pt x="0" y="247026"/>
                    <a:pt x="10428" y="159388"/>
                  </a:cubicBezTo>
                  <a:cubicBezTo>
                    <a:pt x="20857" y="71750"/>
                    <a:pt x="93929" y="4988"/>
                    <a:pt x="182150" y="2494"/>
                  </a:cubicBezTo>
                  <a:cubicBezTo>
                    <a:pt x="270370" y="0"/>
                    <a:pt x="347097" y="62527"/>
                    <a:pt x="362460" y="149436"/>
                  </a:cubicBezTo>
                  <a:moveTo>
                    <a:pt x="175655" y="2765"/>
                  </a:moveTo>
                  <a:cubicBezTo>
                    <a:pt x="92367" y="93018"/>
                    <a:pt x="85123" y="207633"/>
                    <a:pt x="151540" y="319695"/>
                  </a:cubicBezTo>
                  <a:moveTo>
                    <a:pt x="265382" y="141697"/>
                  </a:moveTo>
                  <a:cubicBezTo>
                    <a:pt x="258357" y="89427"/>
                    <a:pt x="234847" y="40758"/>
                    <a:pt x="198268" y="2765"/>
                  </a:cubicBezTo>
                  <a:moveTo>
                    <a:pt x="233419" y="281000"/>
                  </a:moveTo>
                  <a:lnTo>
                    <a:pt x="179246" y="281000"/>
                  </a:lnTo>
                  <a:lnTo>
                    <a:pt x="179246" y="335173"/>
                  </a:lnTo>
                  <a:moveTo>
                    <a:pt x="355960" y="300084"/>
                  </a:moveTo>
                  <a:cubicBezTo>
                    <a:pt x="342888" y="338469"/>
                    <a:pt x="304842" y="362563"/>
                    <a:pt x="264553" y="357971"/>
                  </a:cubicBezTo>
                  <a:cubicBezTo>
                    <a:pt x="224264" y="353379"/>
                    <a:pt x="192616" y="321341"/>
                    <a:pt x="188517" y="281000"/>
                  </a:cubicBezTo>
                  <a:moveTo>
                    <a:pt x="310810" y="250043"/>
                  </a:moveTo>
                  <a:lnTo>
                    <a:pt x="364983" y="250043"/>
                  </a:lnTo>
                  <a:lnTo>
                    <a:pt x="364983" y="195870"/>
                  </a:lnTo>
                  <a:moveTo>
                    <a:pt x="355681" y="250043"/>
                  </a:moveTo>
                  <a:cubicBezTo>
                    <a:pt x="351552" y="209732"/>
                    <a:pt x="319916" y="177732"/>
                    <a:pt x="279654" y="173142"/>
                  </a:cubicBezTo>
                  <a:cubicBezTo>
                    <a:pt x="239392" y="168552"/>
                    <a:pt x="201366" y="192611"/>
                    <a:pt x="188270" y="230959"/>
                  </a:cubicBezTo>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9" name="Rounded Rectangle 25">
              <a:extLst>
                <a:ext uri="{FF2B5EF4-FFF2-40B4-BE49-F238E27FC236}">
                  <a16:creationId xmlns:a16="http://schemas.microsoft.com/office/drawing/2014/main" id="{8F097826-32BB-BDA2-86B8-AEDA19A4DA34}"/>
                </a:ext>
              </a:extLst>
            </p:cNvPr>
            <p:cNvSpPr/>
            <p:nvPr/>
          </p:nvSpPr>
          <p:spPr>
            <a:xfrm>
              <a:off x="1971675" y="4914900"/>
              <a:ext cx="359866" cy="338197"/>
            </a:xfrm>
            <a:custGeom>
              <a:avLst/>
              <a:gdLst/>
              <a:ahLst/>
              <a:cxnLst/>
              <a:rect l="0" t="0" r="0" b="0"/>
              <a:pathLst>
                <a:path w="359866" h="338197">
                  <a:moveTo>
                    <a:pt x="81260" y="220563"/>
                  </a:moveTo>
                  <a:lnTo>
                    <a:pt x="81260" y="290214"/>
                  </a:lnTo>
                  <a:lnTo>
                    <a:pt x="11608" y="290214"/>
                  </a:lnTo>
                  <a:moveTo>
                    <a:pt x="290214" y="150911"/>
                  </a:moveTo>
                  <a:lnTo>
                    <a:pt x="290214" y="81260"/>
                  </a:lnTo>
                  <a:lnTo>
                    <a:pt x="359866" y="81260"/>
                  </a:lnTo>
                  <a:moveTo>
                    <a:pt x="294858" y="81260"/>
                  </a:moveTo>
                  <a:cubicBezTo>
                    <a:pt x="321171" y="109120"/>
                    <a:pt x="336649" y="144720"/>
                    <a:pt x="336649" y="186511"/>
                  </a:cubicBezTo>
                  <a:cubicBezTo>
                    <a:pt x="336649" y="270093"/>
                    <a:pt x="268545" y="338197"/>
                    <a:pt x="184963" y="338197"/>
                  </a:cubicBezTo>
                  <a:cubicBezTo>
                    <a:pt x="164842" y="338197"/>
                    <a:pt x="144720" y="333553"/>
                    <a:pt x="126147" y="327362"/>
                  </a:cubicBezTo>
                  <a:moveTo>
                    <a:pt x="76616" y="290214"/>
                  </a:moveTo>
                  <a:cubicBezTo>
                    <a:pt x="50303" y="262354"/>
                    <a:pt x="34825" y="226754"/>
                    <a:pt x="34825" y="184963"/>
                  </a:cubicBezTo>
                  <a:cubicBezTo>
                    <a:pt x="34825" y="101382"/>
                    <a:pt x="102929" y="33278"/>
                    <a:pt x="186511" y="33278"/>
                  </a:cubicBezTo>
                  <a:cubicBezTo>
                    <a:pt x="206632" y="33278"/>
                    <a:pt x="226754" y="37921"/>
                    <a:pt x="245328" y="44112"/>
                  </a:cubicBezTo>
                  <a:moveTo>
                    <a:pt x="184963" y="178772"/>
                  </a:moveTo>
                  <a:cubicBezTo>
                    <a:pt x="180690" y="178772"/>
                    <a:pt x="177224" y="182237"/>
                    <a:pt x="177224" y="186511"/>
                  </a:cubicBezTo>
                  <a:cubicBezTo>
                    <a:pt x="177224" y="190786"/>
                    <a:pt x="180690" y="194250"/>
                    <a:pt x="184963" y="194250"/>
                  </a:cubicBezTo>
                  <a:moveTo>
                    <a:pt x="184962" y="194250"/>
                  </a:moveTo>
                  <a:cubicBezTo>
                    <a:pt x="189235" y="194250"/>
                    <a:pt x="192701" y="190786"/>
                    <a:pt x="192701" y="186511"/>
                  </a:cubicBezTo>
                  <a:cubicBezTo>
                    <a:pt x="192701" y="182237"/>
                    <a:pt x="189235" y="178772"/>
                    <a:pt x="184962" y="178772"/>
                  </a:cubicBezTo>
                  <a:moveTo>
                    <a:pt x="0" y="0"/>
                  </a:moveTo>
                  <a:moveTo>
                    <a:pt x="198893" y="121504"/>
                  </a:moveTo>
                  <a:lnTo>
                    <a:pt x="203537" y="136982"/>
                  </a:lnTo>
                  <a:cubicBezTo>
                    <a:pt x="205085" y="143173"/>
                    <a:pt x="211276" y="146269"/>
                    <a:pt x="215919" y="144721"/>
                  </a:cubicBezTo>
                  <a:lnTo>
                    <a:pt x="231397" y="141625"/>
                  </a:lnTo>
                  <a:cubicBezTo>
                    <a:pt x="245328" y="138530"/>
                    <a:pt x="254615" y="155555"/>
                    <a:pt x="245328" y="166389"/>
                  </a:cubicBezTo>
                  <a:lnTo>
                    <a:pt x="234493" y="178772"/>
                  </a:lnTo>
                  <a:cubicBezTo>
                    <a:pt x="229850" y="183415"/>
                    <a:pt x="229850" y="189607"/>
                    <a:pt x="234493" y="194250"/>
                  </a:cubicBezTo>
                  <a:lnTo>
                    <a:pt x="245328" y="206632"/>
                  </a:lnTo>
                  <a:cubicBezTo>
                    <a:pt x="254615" y="217467"/>
                    <a:pt x="245328" y="234493"/>
                    <a:pt x="231397" y="231397"/>
                  </a:cubicBezTo>
                  <a:lnTo>
                    <a:pt x="215919" y="228302"/>
                  </a:lnTo>
                  <a:cubicBezTo>
                    <a:pt x="209728" y="226754"/>
                    <a:pt x="205085" y="229850"/>
                    <a:pt x="203537" y="236041"/>
                  </a:cubicBezTo>
                  <a:lnTo>
                    <a:pt x="198893" y="251519"/>
                  </a:lnTo>
                  <a:cubicBezTo>
                    <a:pt x="194250" y="265449"/>
                    <a:pt x="175676" y="265449"/>
                    <a:pt x="171033" y="251519"/>
                  </a:cubicBezTo>
                  <a:lnTo>
                    <a:pt x="166389" y="236041"/>
                  </a:lnTo>
                  <a:cubicBezTo>
                    <a:pt x="164842" y="229850"/>
                    <a:pt x="158650" y="226754"/>
                    <a:pt x="154007" y="228302"/>
                  </a:cubicBezTo>
                  <a:lnTo>
                    <a:pt x="138529" y="231397"/>
                  </a:lnTo>
                  <a:cubicBezTo>
                    <a:pt x="124598" y="234493"/>
                    <a:pt x="115311" y="217467"/>
                    <a:pt x="124598" y="206632"/>
                  </a:cubicBezTo>
                  <a:lnTo>
                    <a:pt x="135433" y="194250"/>
                  </a:lnTo>
                  <a:cubicBezTo>
                    <a:pt x="140076" y="189607"/>
                    <a:pt x="140076" y="183415"/>
                    <a:pt x="135433" y="178772"/>
                  </a:cubicBezTo>
                  <a:lnTo>
                    <a:pt x="124598" y="166389"/>
                  </a:lnTo>
                  <a:cubicBezTo>
                    <a:pt x="115311" y="155555"/>
                    <a:pt x="124598" y="138530"/>
                    <a:pt x="138529" y="141625"/>
                  </a:cubicBezTo>
                  <a:lnTo>
                    <a:pt x="154007" y="144721"/>
                  </a:lnTo>
                  <a:cubicBezTo>
                    <a:pt x="160198" y="146269"/>
                    <a:pt x="164842" y="143173"/>
                    <a:pt x="166389" y="136982"/>
                  </a:cubicBezTo>
                  <a:lnTo>
                    <a:pt x="171033" y="121504"/>
                  </a:lnTo>
                  <a:cubicBezTo>
                    <a:pt x="175676" y="107573"/>
                    <a:pt x="195798" y="107573"/>
                    <a:pt x="198893" y="121504"/>
                  </a:cubicBezTo>
                  <a:close/>
                </a:path>
              </a:pathLst>
            </a:custGeom>
            <a:noFill/>
            <a:ln w="5804">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AFFEF2E0-3252-9AEF-4F68-3261988E41F0}"/>
              </a:ext>
            </a:extLst>
          </p:cNvPr>
          <p:cNvSpPr txBox="1"/>
          <p:nvPr/>
        </p:nvSpPr>
        <p:spPr>
          <a:xfrm>
            <a:off x="5114439" y="2063146"/>
            <a:ext cx="4881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Score</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71BE2A67-3AAF-FF0F-60F6-7B36A3C075C1}"/>
              </a:ext>
            </a:extLst>
          </p:cNvPr>
          <p:cNvSpPr txBox="1"/>
          <p:nvPr/>
        </p:nvSpPr>
        <p:spPr>
          <a:xfrm>
            <a:off x="5114439" y="2338610"/>
            <a:ext cx="4881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Score</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BE0DD376-5EC2-442A-748C-B11DE4924BFA}"/>
              </a:ext>
            </a:extLst>
          </p:cNvPr>
          <p:cNvSpPr txBox="1"/>
          <p:nvPr/>
        </p:nvSpPr>
        <p:spPr>
          <a:xfrm>
            <a:off x="5114439" y="2648754"/>
            <a:ext cx="4881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Score</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0914DB93-D513-D76B-C19F-B218271CEABA}"/>
              </a:ext>
            </a:extLst>
          </p:cNvPr>
          <p:cNvSpPr txBox="1"/>
          <p:nvPr/>
        </p:nvSpPr>
        <p:spPr>
          <a:xfrm>
            <a:off x="5114439" y="2941124"/>
            <a:ext cx="4881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Score</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CCF313D2-897B-50B1-8E21-EE78E8B171C1}"/>
              </a:ext>
            </a:extLst>
          </p:cNvPr>
          <p:cNvSpPr txBox="1"/>
          <p:nvPr/>
        </p:nvSpPr>
        <p:spPr>
          <a:xfrm>
            <a:off x="5114439" y="3216034"/>
            <a:ext cx="4881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Score</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 name="Rounded Rectangle 1">
            <a:extLst>
              <a:ext uri="{FF2B5EF4-FFF2-40B4-BE49-F238E27FC236}">
                <a16:creationId xmlns:a16="http://schemas.microsoft.com/office/drawing/2014/main" id="{02263B27-B898-DA66-0698-A45566A356C6}"/>
              </a:ext>
            </a:extLst>
          </p:cNvPr>
          <p:cNvSpPr/>
          <p:nvPr/>
        </p:nvSpPr>
        <p:spPr>
          <a:xfrm>
            <a:off x="6705708" y="878946"/>
            <a:ext cx="894334" cy="3987242"/>
          </a:xfrm>
          <a:custGeom>
            <a:avLst/>
            <a:gdLst/>
            <a:ahLst/>
            <a:cxnLst/>
            <a:rect l="0" t="0" r="0" b="0"/>
            <a:pathLst>
              <a:path w="894334" h="3987242">
                <a:moveTo>
                  <a:pt x="633487" y="260847"/>
                </a:moveTo>
                <a:lnTo>
                  <a:pt x="633487" y="3173646"/>
                </a:lnTo>
                <a:lnTo>
                  <a:pt x="708015" y="3173646"/>
                </a:lnTo>
                <a:lnTo>
                  <a:pt x="708015" y="260847"/>
                </a:lnTo>
                <a:cubicBezTo>
                  <a:pt x="708015" y="116785"/>
                  <a:pt x="591229" y="0"/>
                  <a:pt x="447167" y="0"/>
                </a:cubicBezTo>
                <a:cubicBezTo>
                  <a:pt x="303104" y="0"/>
                  <a:pt x="186319" y="116785"/>
                  <a:pt x="186319" y="260847"/>
                </a:cubicBezTo>
                <a:lnTo>
                  <a:pt x="186319" y="3176832"/>
                </a:lnTo>
                <a:cubicBezTo>
                  <a:pt x="73478" y="3258005"/>
                  <a:pt x="0" y="3390460"/>
                  <a:pt x="0" y="3540075"/>
                </a:cubicBezTo>
                <a:cubicBezTo>
                  <a:pt x="0" y="3787042"/>
                  <a:pt x="200206" y="3987242"/>
                  <a:pt x="447167" y="3987242"/>
                </a:cubicBezTo>
                <a:cubicBezTo>
                  <a:pt x="694134" y="3987242"/>
                  <a:pt x="894334" y="3787042"/>
                  <a:pt x="894334" y="3540075"/>
                </a:cubicBezTo>
                <a:cubicBezTo>
                  <a:pt x="894334" y="3390460"/>
                  <a:pt x="820856" y="3258005"/>
                  <a:pt x="708015" y="3176832"/>
                </a:cubicBezTo>
                <a:lnTo>
                  <a:pt x="708015" y="3173646"/>
                </a:lnTo>
                <a:lnTo>
                  <a:pt x="633487" y="3173646"/>
                </a:lnTo>
                <a:lnTo>
                  <a:pt x="633487" y="3217288"/>
                </a:lnTo>
                <a:cubicBezTo>
                  <a:pt x="744869" y="3281718"/>
                  <a:pt x="819806" y="3402148"/>
                  <a:pt x="819806" y="3540075"/>
                </a:cubicBezTo>
                <a:cubicBezTo>
                  <a:pt x="819806" y="3745877"/>
                  <a:pt x="652969" y="3912714"/>
                  <a:pt x="447167" y="3912714"/>
                </a:cubicBezTo>
                <a:cubicBezTo>
                  <a:pt x="241364" y="3912714"/>
                  <a:pt x="74527" y="3745877"/>
                  <a:pt x="74527" y="3540075"/>
                </a:cubicBezTo>
                <a:cubicBezTo>
                  <a:pt x="74527" y="3402148"/>
                  <a:pt x="149465" y="3281718"/>
                  <a:pt x="260847" y="3217288"/>
                </a:cubicBezTo>
                <a:lnTo>
                  <a:pt x="260847" y="260847"/>
                </a:lnTo>
                <a:cubicBezTo>
                  <a:pt x="260847" y="157943"/>
                  <a:pt x="344269" y="74527"/>
                  <a:pt x="447167" y="74527"/>
                </a:cubicBezTo>
                <a:cubicBezTo>
                  <a:pt x="550065" y="74527"/>
                  <a:pt x="633487" y="157943"/>
                  <a:pt x="633487" y="260847"/>
                </a:cubicBezTo>
              </a:path>
            </a:pathLst>
          </a:custGeom>
          <a:solidFill>
            <a:srgbClr val="969696"/>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5" name="Rounded Rectangle 2">
            <a:extLst>
              <a:ext uri="{FF2B5EF4-FFF2-40B4-BE49-F238E27FC236}">
                <a16:creationId xmlns:a16="http://schemas.microsoft.com/office/drawing/2014/main" id="{2E666586-4546-0054-52A6-839071F69039}"/>
              </a:ext>
            </a:extLst>
          </p:cNvPr>
          <p:cNvSpPr/>
          <p:nvPr/>
        </p:nvSpPr>
        <p:spPr>
          <a:xfrm>
            <a:off x="6705708" y="878946"/>
            <a:ext cx="894334" cy="3987243"/>
          </a:xfrm>
          <a:custGeom>
            <a:avLst/>
            <a:gdLst/>
            <a:ahLst/>
            <a:cxnLst/>
            <a:rect l="0" t="0" r="0" b="0"/>
            <a:pathLst>
              <a:path w="894334" h="3987243">
                <a:moveTo>
                  <a:pt x="186319" y="260847"/>
                </a:moveTo>
                <a:lnTo>
                  <a:pt x="186319" y="3173646"/>
                </a:lnTo>
                <a:moveTo>
                  <a:pt x="708015" y="260847"/>
                </a:moveTo>
                <a:lnTo>
                  <a:pt x="708015" y="3173646"/>
                </a:lnTo>
                <a:moveTo>
                  <a:pt x="708015" y="260847"/>
                </a:moveTo>
                <a:cubicBezTo>
                  <a:pt x="708015" y="116785"/>
                  <a:pt x="591229" y="0"/>
                  <a:pt x="447167" y="0"/>
                </a:cubicBezTo>
                <a:cubicBezTo>
                  <a:pt x="303104" y="0"/>
                  <a:pt x="186319" y="116785"/>
                  <a:pt x="186319" y="260847"/>
                </a:cubicBezTo>
                <a:moveTo>
                  <a:pt x="186319" y="3173646"/>
                </a:moveTo>
                <a:lnTo>
                  <a:pt x="186319" y="3176830"/>
                </a:lnTo>
                <a:cubicBezTo>
                  <a:pt x="73479" y="3258004"/>
                  <a:pt x="0" y="3390458"/>
                  <a:pt x="0" y="3540075"/>
                </a:cubicBezTo>
                <a:cubicBezTo>
                  <a:pt x="0" y="3787039"/>
                  <a:pt x="200203" y="3987243"/>
                  <a:pt x="447167" y="3987243"/>
                </a:cubicBezTo>
                <a:cubicBezTo>
                  <a:pt x="694131" y="3987243"/>
                  <a:pt x="894334" y="3787039"/>
                  <a:pt x="894334" y="3540075"/>
                </a:cubicBezTo>
                <a:cubicBezTo>
                  <a:pt x="894334" y="3390458"/>
                  <a:pt x="820855" y="3258004"/>
                  <a:pt x="708015" y="3176830"/>
                </a:cubicBezTo>
                <a:lnTo>
                  <a:pt x="708015" y="3173646"/>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6" name="Rounded Rectangle 3">
            <a:extLst>
              <a:ext uri="{FF2B5EF4-FFF2-40B4-BE49-F238E27FC236}">
                <a16:creationId xmlns:a16="http://schemas.microsoft.com/office/drawing/2014/main" id="{0CF1A915-794E-7D37-2E19-29BBDC282359}"/>
              </a:ext>
            </a:extLst>
          </p:cNvPr>
          <p:cNvSpPr/>
          <p:nvPr/>
        </p:nvSpPr>
        <p:spPr>
          <a:xfrm>
            <a:off x="6966556" y="953475"/>
            <a:ext cx="372639" cy="782542"/>
          </a:xfrm>
          <a:custGeom>
            <a:avLst/>
            <a:gdLst/>
            <a:ahLst/>
            <a:cxnLst/>
            <a:rect l="0" t="0" r="0" b="0"/>
            <a:pathLst>
              <a:path w="372639" h="782542">
                <a:moveTo>
                  <a:pt x="0" y="186319"/>
                </a:moveTo>
                <a:cubicBezTo>
                  <a:pt x="0" y="83415"/>
                  <a:pt x="83415" y="0"/>
                  <a:pt x="186319" y="0"/>
                </a:cubicBezTo>
                <a:cubicBezTo>
                  <a:pt x="289224" y="0"/>
                  <a:pt x="372639" y="83415"/>
                  <a:pt x="372639" y="186319"/>
                </a:cubicBezTo>
                <a:lnTo>
                  <a:pt x="372639" y="782542"/>
                </a:lnTo>
                <a:lnTo>
                  <a:pt x="0" y="782542"/>
                </a:lnTo>
                <a:lnTo>
                  <a:pt x="0" y="186319"/>
                </a:lnTo>
              </a:path>
            </a:pathLst>
          </a:custGeom>
          <a:solidFill>
            <a:srgbClr val="3CC58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7" name="Rounded Rectangle 4">
            <a:extLst>
              <a:ext uri="{FF2B5EF4-FFF2-40B4-BE49-F238E27FC236}">
                <a16:creationId xmlns:a16="http://schemas.microsoft.com/office/drawing/2014/main" id="{796A1897-D560-6539-6D6E-8F9B1EE4A607}"/>
              </a:ext>
            </a:extLst>
          </p:cNvPr>
          <p:cNvSpPr/>
          <p:nvPr/>
        </p:nvSpPr>
        <p:spPr>
          <a:xfrm>
            <a:off x="6966556" y="953475"/>
            <a:ext cx="372639" cy="782542"/>
          </a:xfrm>
          <a:custGeom>
            <a:avLst/>
            <a:gdLst/>
            <a:ahLst/>
            <a:cxnLst/>
            <a:rect l="0" t="0" r="0" b="0"/>
            <a:pathLst>
              <a:path w="372639" h="782542">
                <a:moveTo>
                  <a:pt x="0" y="186319"/>
                </a:moveTo>
                <a:lnTo>
                  <a:pt x="0" y="782542"/>
                </a:lnTo>
                <a:lnTo>
                  <a:pt x="372639" y="782542"/>
                </a:lnTo>
                <a:lnTo>
                  <a:pt x="372639" y="186319"/>
                </a:lnTo>
                <a:moveTo>
                  <a:pt x="372639" y="186319"/>
                </a:moveTo>
                <a:cubicBezTo>
                  <a:pt x="372639" y="83418"/>
                  <a:pt x="289221" y="0"/>
                  <a:pt x="186319" y="0"/>
                </a:cubicBezTo>
                <a:cubicBezTo>
                  <a:pt x="83418" y="0"/>
                  <a:pt x="0" y="83418"/>
                  <a:pt x="0" y="186319"/>
                </a:cubicBez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8" name="Rounded Rectangle 5">
            <a:extLst>
              <a:ext uri="{FF2B5EF4-FFF2-40B4-BE49-F238E27FC236}">
                <a16:creationId xmlns:a16="http://schemas.microsoft.com/office/drawing/2014/main" id="{351FA433-4CA0-D3AE-3C6D-C41399116FE5}"/>
              </a:ext>
            </a:extLst>
          </p:cNvPr>
          <p:cNvSpPr/>
          <p:nvPr/>
        </p:nvSpPr>
        <p:spPr>
          <a:xfrm>
            <a:off x="6966556" y="1736018"/>
            <a:ext cx="372639" cy="745278"/>
          </a:xfrm>
          <a:custGeom>
            <a:avLst/>
            <a:gdLst/>
            <a:ahLst/>
            <a:cxnLst/>
            <a:rect l="0" t="0" r="0" b="0"/>
            <a:pathLst>
              <a:path w="372639" h="745278">
                <a:moveTo>
                  <a:pt x="0" y="0"/>
                </a:moveTo>
                <a:lnTo>
                  <a:pt x="372639" y="0"/>
                </a:lnTo>
                <a:lnTo>
                  <a:pt x="372639" y="745278"/>
                </a:lnTo>
                <a:lnTo>
                  <a:pt x="0" y="745278"/>
                </a:lnTo>
                <a:lnTo>
                  <a:pt x="0" y="0"/>
                </a:lnTo>
              </a:path>
            </a:pathLst>
          </a:custGeom>
          <a:solidFill>
            <a:srgbClr val="92BD39"/>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59" name="Rounded Rectangle 6">
            <a:extLst>
              <a:ext uri="{FF2B5EF4-FFF2-40B4-BE49-F238E27FC236}">
                <a16:creationId xmlns:a16="http://schemas.microsoft.com/office/drawing/2014/main" id="{35A8FA5E-FA84-20E6-0B92-31850602D1D5}"/>
              </a:ext>
            </a:extLst>
          </p:cNvPr>
          <p:cNvSpPr/>
          <p:nvPr/>
        </p:nvSpPr>
        <p:spPr>
          <a:xfrm>
            <a:off x="6966556" y="1736018"/>
            <a:ext cx="372639" cy="745278"/>
          </a:xfrm>
          <a:custGeom>
            <a:avLst/>
            <a:gdLst/>
            <a:ahLst/>
            <a:cxnLst/>
            <a:rect l="0" t="0" r="0" b="0"/>
            <a:pathLst>
              <a:path w="372639" h="745278">
                <a:moveTo>
                  <a:pt x="0" y="0"/>
                </a:moveTo>
                <a:lnTo>
                  <a:pt x="372639" y="0"/>
                </a:lnTo>
                <a:lnTo>
                  <a:pt x="372639" y="745278"/>
                </a:lnTo>
                <a:lnTo>
                  <a:pt x="0" y="745278"/>
                </a:lnTo>
                <a:close/>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0" name="Rounded Rectangle 7">
            <a:extLst>
              <a:ext uri="{FF2B5EF4-FFF2-40B4-BE49-F238E27FC236}">
                <a16:creationId xmlns:a16="http://schemas.microsoft.com/office/drawing/2014/main" id="{F0E1E4D4-5A69-E3FE-6482-ACCDDC29AB5E}"/>
              </a:ext>
            </a:extLst>
          </p:cNvPr>
          <p:cNvSpPr/>
          <p:nvPr/>
        </p:nvSpPr>
        <p:spPr>
          <a:xfrm>
            <a:off x="6966556" y="2481297"/>
            <a:ext cx="372639" cy="745278"/>
          </a:xfrm>
          <a:custGeom>
            <a:avLst/>
            <a:gdLst/>
            <a:ahLst/>
            <a:cxnLst/>
            <a:rect l="0" t="0" r="0" b="0"/>
            <a:pathLst>
              <a:path w="372639" h="745278">
                <a:moveTo>
                  <a:pt x="0" y="0"/>
                </a:moveTo>
                <a:lnTo>
                  <a:pt x="372639" y="0"/>
                </a:lnTo>
                <a:lnTo>
                  <a:pt x="372639" y="745278"/>
                </a:lnTo>
                <a:lnTo>
                  <a:pt x="0" y="745278"/>
                </a:lnTo>
                <a:lnTo>
                  <a:pt x="0" y="0"/>
                </a:lnTo>
              </a:path>
            </a:pathLst>
          </a:custGeom>
          <a:solidFill>
            <a:srgbClr val="E0CB15"/>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1" name="Rounded Rectangle 8">
            <a:extLst>
              <a:ext uri="{FF2B5EF4-FFF2-40B4-BE49-F238E27FC236}">
                <a16:creationId xmlns:a16="http://schemas.microsoft.com/office/drawing/2014/main" id="{0D840D1F-7ADF-A3A9-855A-76DA0FA8076B}"/>
              </a:ext>
            </a:extLst>
          </p:cNvPr>
          <p:cNvSpPr/>
          <p:nvPr/>
        </p:nvSpPr>
        <p:spPr>
          <a:xfrm>
            <a:off x="6966556" y="2481297"/>
            <a:ext cx="372639" cy="745278"/>
          </a:xfrm>
          <a:custGeom>
            <a:avLst/>
            <a:gdLst/>
            <a:ahLst/>
            <a:cxnLst/>
            <a:rect l="0" t="0" r="0" b="0"/>
            <a:pathLst>
              <a:path w="372639" h="745278">
                <a:moveTo>
                  <a:pt x="0" y="0"/>
                </a:moveTo>
                <a:lnTo>
                  <a:pt x="372639" y="0"/>
                </a:lnTo>
                <a:lnTo>
                  <a:pt x="372639" y="745278"/>
                </a:lnTo>
                <a:lnTo>
                  <a:pt x="0" y="745278"/>
                </a:lnTo>
                <a:close/>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2" name="Rounded Rectangle 9">
            <a:extLst>
              <a:ext uri="{FF2B5EF4-FFF2-40B4-BE49-F238E27FC236}">
                <a16:creationId xmlns:a16="http://schemas.microsoft.com/office/drawing/2014/main" id="{9036E6D0-F240-767F-1CB6-BF377EF10B8B}"/>
              </a:ext>
            </a:extLst>
          </p:cNvPr>
          <p:cNvSpPr/>
          <p:nvPr/>
        </p:nvSpPr>
        <p:spPr>
          <a:xfrm>
            <a:off x="6966556" y="3226576"/>
            <a:ext cx="372639" cy="596223"/>
          </a:xfrm>
          <a:custGeom>
            <a:avLst/>
            <a:gdLst/>
            <a:ahLst/>
            <a:cxnLst/>
            <a:rect l="0" t="0" r="0" b="0"/>
            <a:pathLst>
              <a:path w="372639" h="596223">
                <a:moveTo>
                  <a:pt x="0" y="0"/>
                </a:moveTo>
                <a:lnTo>
                  <a:pt x="372639" y="0"/>
                </a:lnTo>
                <a:lnTo>
                  <a:pt x="372639" y="596223"/>
                </a:lnTo>
                <a:lnTo>
                  <a:pt x="0" y="596223"/>
                </a:lnTo>
                <a:lnTo>
                  <a:pt x="0" y="0"/>
                </a:lnTo>
              </a:path>
            </a:pathLst>
          </a:custGeom>
          <a:solidFill>
            <a:srgbClr val="DE8431"/>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3" name="Rounded Rectangle 10">
            <a:extLst>
              <a:ext uri="{FF2B5EF4-FFF2-40B4-BE49-F238E27FC236}">
                <a16:creationId xmlns:a16="http://schemas.microsoft.com/office/drawing/2014/main" id="{A69E1074-368E-403D-E841-DE0EDBCD381C}"/>
              </a:ext>
            </a:extLst>
          </p:cNvPr>
          <p:cNvSpPr/>
          <p:nvPr/>
        </p:nvSpPr>
        <p:spPr>
          <a:xfrm>
            <a:off x="6966556" y="3226576"/>
            <a:ext cx="372639" cy="596223"/>
          </a:xfrm>
          <a:custGeom>
            <a:avLst/>
            <a:gdLst/>
            <a:ahLst/>
            <a:cxnLst/>
            <a:rect l="0" t="0" r="0" b="0"/>
            <a:pathLst>
              <a:path w="372639" h="596223">
                <a:moveTo>
                  <a:pt x="0" y="0"/>
                </a:moveTo>
                <a:lnTo>
                  <a:pt x="372639" y="0"/>
                </a:lnTo>
                <a:lnTo>
                  <a:pt x="372639" y="596223"/>
                </a:lnTo>
                <a:lnTo>
                  <a:pt x="0" y="596223"/>
                </a:lnTo>
                <a:close/>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4" name="Rounded Rectangle 11">
            <a:extLst>
              <a:ext uri="{FF2B5EF4-FFF2-40B4-BE49-F238E27FC236}">
                <a16:creationId xmlns:a16="http://schemas.microsoft.com/office/drawing/2014/main" id="{B4B90B1B-3515-728E-319D-A6C2B9B97314}"/>
              </a:ext>
            </a:extLst>
          </p:cNvPr>
          <p:cNvSpPr/>
          <p:nvPr/>
        </p:nvSpPr>
        <p:spPr>
          <a:xfrm>
            <a:off x="6780236" y="3822799"/>
            <a:ext cx="745278" cy="968862"/>
          </a:xfrm>
          <a:custGeom>
            <a:avLst/>
            <a:gdLst/>
            <a:ahLst/>
            <a:cxnLst/>
            <a:rect l="0" t="0" r="0" b="0"/>
            <a:pathLst>
              <a:path w="745278" h="968862">
                <a:moveTo>
                  <a:pt x="558959" y="0"/>
                </a:moveTo>
                <a:lnTo>
                  <a:pt x="186319" y="0"/>
                </a:lnTo>
                <a:lnTo>
                  <a:pt x="186319" y="273436"/>
                </a:lnTo>
                <a:cubicBezTo>
                  <a:pt x="74937" y="337866"/>
                  <a:pt x="0" y="458290"/>
                  <a:pt x="0" y="596223"/>
                </a:cubicBezTo>
                <a:cubicBezTo>
                  <a:pt x="0" y="802025"/>
                  <a:pt x="166836" y="968862"/>
                  <a:pt x="372639" y="968862"/>
                </a:cubicBezTo>
                <a:cubicBezTo>
                  <a:pt x="578442" y="968862"/>
                  <a:pt x="745278" y="802025"/>
                  <a:pt x="745278" y="596223"/>
                </a:cubicBezTo>
                <a:cubicBezTo>
                  <a:pt x="745278" y="458290"/>
                  <a:pt x="670341" y="337866"/>
                  <a:pt x="558959" y="273436"/>
                </a:cubicBezTo>
                <a:lnTo>
                  <a:pt x="558959" y="0"/>
                </a:lnTo>
              </a:path>
            </a:pathLst>
          </a:custGeom>
          <a:solidFill>
            <a:srgbClr val="E55753"/>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5" name="Rounded Rectangle 12">
            <a:extLst>
              <a:ext uri="{FF2B5EF4-FFF2-40B4-BE49-F238E27FC236}">
                <a16:creationId xmlns:a16="http://schemas.microsoft.com/office/drawing/2014/main" id="{0B99E6DC-C49F-B6DB-88C8-4719A4ED020D}"/>
              </a:ext>
            </a:extLst>
          </p:cNvPr>
          <p:cNvSpPr/>
          <p:nvPr/>
        </p:nvSpPr>
        <p:spPr>
          <a:xfrm>
            <a:off x="6780236" y="3822799"/>
            <a:ext cx="745278" cy="968862"/>
          </a:xfrm>
          <a:custGeom>
            <a:avLst/>
            <a:gdLst/>
            <a:ahLst/>
            <a:cxnLst/>
            <a:rect l="0" t="0" r="0" b="0"/>
            <a:pathLst>
              <a:path w="745278" h="968862">
                <a:moveTo>
                  <a:pt x="558959" y="223583"/>
                </a:moveTo>
                <a:lnTo>
                  <a:pt x="558959" y="273436"/>
                </a:lnTo>
                <a:cubicBezTo>
                  <a:pt x="670341" y="337867"/>
                  <a:pt x="745278" y="458293"/>
                  <a:pt x="745278" y="596223"/>
                </a:cubicBezTo>
                <a:cubicBezTo>
                  <a:pt x="745278" y="802026"/>
                  <a:pt x="578442" y="968862"/>
                  <a:pt x="372639" y="968862"/>
                </a:cubicBezTo>
                <a:cubicBezTo>
                  <a:pt x="166836" y="968862"/>
                  <a:pt x="0" y="802026"/>
                  <a:pt x="0" y="596223"/>
                </a:cubicBezTo>
                <a:cubicBezTo>
                  <a:pt x="0" y="458293"/>
                  <a:pt x="74937" y="337867"/>
                  <a:pt x="186319" y="273436"/>
                </a:cubicBezTo>
                <a:lnTo>
                  <a:pt x="186319" y="223583"/>
                </a:lnTo>
                <a:moveTo>
                  <a:pt x="558959" y="223583"/>
                </a:moveTo>
                <a:lnTo>
                  <a:pt x="558959" y="0"/>
                </a:lnTo>
                <a:lnTo>
                  <a:pt x="186319" y="0"/>
                </a:lnTo>
                <a:lnTo>
                  <a:pt x="186319" y="223583"/>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EFE59641-67F1-D055-D910-BAA9257FB543}"/>
              </a:ext>
            </a:extLst>
          </p:cNvPr>
          <p:cNvSpPr txBox="1"/>
          <p:nvPr/>
        </p:nvSpPr>
        <p:spPr>
          <a:xfrm>
            <a:off x="7686992" y="1338536"/>
            <a:ext cx="1013098"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44E095"/>
                </a:solidFill>
                <a:effectLst/>
                <a:uLnTx/>
                <a:uFillTx/>
                <a:latin typeface="Arial" panose="020B0604020202020204" pitchFamily="34" charset="0"/>
                <a:ea typeface="+mn-ea"/>
                <a:cs typeface="Arial" panose="020B0604020202020204" pitchFamily="34" charset="0"/>
              </a:rPr>
              <a:t>Fully implemented
and optimised</a:t>
            </a:r>
          </a:p>
        </p:txBody>
      </p:sp>
      <p:sp>
        <p:nvSpPr>
          <p:cNvPr id="67" name="TextBox 66">
            <a:extLst>
              <a:ext uri="{FF2B5EF4-FFF2-40B4-BE49-F238E27FC236}">
                <a16:creationId xmlns:a16="http://schemas.microsoft.com/office/drawing/2014/main" id="{2153283C-B934-F5EC-9A99-469F8B9E3375}"/>
              </a:ext>
            </a:extLst>
          </p:cNvPr>
          <p:cNvSpPr txBox="1"/>
          <p:nvPr/>
        </p:nvSpPr>
        <p:spPr>
          <a:xfrm>
            <a:off x="7686992" y="2083815"/>
            <a:ext cx="1070806"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A8DD38"/>
                </a:solidFill>
                <a:effectLst/>
                <a:uLnTx/>
                <a:uFillTx/>
                <a:latin typeface="Arial" panose="020B0604020202020204" pitchFamily="34" charset="0"/>
                <a:ea typeface="+mn-ea"/>
                <a:cs typeface="Arial" panose="020B0604020202020204" pitchFamily="34" charset="0"/>
              </a:rPr>
              <a:t>Advanced or nearly
complete</a:t>
            </a:r>
          </a:p>
        </p:txBody>
      </p:sp>
      <p:sp>
        <p:nvSpPr>
          <p:cNvPr id="68" name="TextBox 67">
            <a:extLst>
              <a:ext uri="{FF2B5EF4-FFF2-40B4-BE49-F238E27FC236}">
                <a16:creationId xmlns:a16="http://schemas.microsoft.com/office/drawing/2014/main" id="{4B2148B2-741D-83FE-7612-EFCA605E71CE}"/>
              </a:ext>
            </a:extLst>
          </p:cNvPr>
          <p:cNvSpPr txBox="1"/>
          <p:nvPr/>
        </p:nvSpPr>
        <p:spPr>
          <a:xfrm>
            <a:off x="7686992" y="2829094"/>
            <a:ext cx="1134926"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FE60A"/>
                </a:solidFill>
                <a:effectLst/>
                <a:uLnTx/>
                <a:uFillTx/>
                <a:latin typeface="Arial" panose="020B0604020202020204" pitchFamily="34" charset="0"/>
                <a:ea typeface="+mn-ea"/>
                <a:cs typeface="Arial" panose="020B0604020202020204" pitchFamily="34" charset="0"/>
              </a:rPr>
              <a:t>Moderate or partially
implemented</a:t>
            </a:r>
          </a:p>
        </p:txBody>
      </p:sp>
      <p:sp>
        <p:nvSpPr>
          <p:cNvPr id="69" name="TextBox 68">
            <a:extLst>
              <a:ext uri="{FF2B5EF4-FFF2-40B4-BE49-F238E27FC236}">
                <a16:creationId xmlns:a16="http://schemas.microsoft.com/office/drawing/2014/main" id="{D36C4078-B13D-5DB7-CED7-81E785C2EA2F}"/>
              </a:ext>
            </a:extLst>
          </p:cNvPr>
          <p:cNvSpPr txBox="1"/>
          <p:nvPr/>
        </p:nvSpPr>
        <p:spPr>
          <a:xfrm>
            <a:off x="7686992" y="3686165"/>
            <a:ext cx="1179810" cy="1384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99539"/>
                </a:solidFill>
                <a:effectLst/>
                <a:uLnTx/>
                <a:uFillTx/>
                <a:latin typeface="Arial" panose="020B0604020202020204" pitchFamily="34" charset="0"/>
                <a:ea typeface="+mn-ea"/>
                <a:cs typeface="Arial" panose="020B0604020202020204" pitchFamily="34" charset="0"/>
              </a:rPr>
              <a:t>Basic or initial efforts</a:t>
            </a:r>
          </a:p>
        </p:txBody>
      </p:sp>
      <p:sp>
        <p:nvSpPr>
          <p:cNvPr id="70" name="TextBox 69">
            <a:extLst>
              <a:ext uri="{FF2B5EF4-FFF2-40B4-BE49-F238E27FC236}">
                <a16:creationId xmlns:a16="http://schemas.microsoft.com/office/drawing/2014/main" id="{738D71D6-A94E-B789-07C4-59A508A2D204}"/>
              </a:ext>
            </a:extLst>
          </p:cNvPr>
          <p:cNvSpPr txBox="1"/>
          <p:nvPr/>
        </p:nvSpPr>
        <p:spPr>
          <a:xfrm>
            <a:off x="7686992" y="4170596"/>
            <a:ext cx="1115690" cy="276999"/>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D6A65"/>
                </a:solidFill>
                <a:effectLst/>
                <a:uLnTx/>
                <a:uFillTx/>
                <a:latin typeface="Arial" panose="020B0604020202020204" pitchFamily="34" charset="0"/>
                <a:ea typeface="+mn-ea"/>
                <a:cs typeface="Arial" panose="020B0604020202020204" pitchFamily="34" charset="0"/>
              </a:rPr>
              <a:t>Non-existent or very
minimal</a:t>
            </a:r>
          </a:p>
        </p:txBody>
      </p:sp>
      <p:sp>
        <p:nvSpPr>
          <p:cNvPr id="71" name="Rounded Rectangle 20">
            <a:extLst>
              <a:ext uri="{FF2B5EF4-FFF2-40B4-BE49-F238E27FC236}">
                <a16:creationId xmlns:a16="http://schemas.microsoft.com/office/drawing/2014/main" id="{8D535E78-D9BB-8977-3F87-A8B11F7FFAAE}"/>
              </a:ext>
            </a:extLst>
          </p:cNvPr>
          <p:cNvSpPr/>
          <p:nvPr/>
        </p:nvSpPr>
        <p:spPr>
          <a:xfrm>
            <a:off x="7059716" y="1223638"/>
            <a:ext cx="186319" cy="279479"/>
          </a:xfrm>
          <a:custGeom>
            <a:avLst/>
            <a:gdLst/>
            <a:ahLst/>
            <a:cxnLst/>
            <a:rect l="0" t="0" r="0" b="0"/>
            <a:pathLst>
              <a:path w="186319" h="279479">
                <a:moveTo>
                  <a:pt x="186319" y="209609"/>
                </a:moveTo>
                <a:lnTo>
                  <a:pt x="0" y="209609"/>
                </a:lnTo>
                <a:lnTo>
                  <a:pt x="139739" y="0"/>
                </a:lnTo>
                <a:lnTo>
                  <a:pt x="139739" y="279479"/>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72" name="Rounded Rectangle 21">
            <a:extLst>
              <a:ext uri="{FF2B5EF4-FFF2-40B4-BE49-F238E27FC236}">
                <a16:creationId xmlns:a16="http://schemas.microsoft.com/office/drawing/2014/main" id="{9DAF5892-DA8D-181B-C948-27D66F315951}"/>
              </a:ext>
            </a:extLst>
          </p:cNvPr>
          <p:cNvSpPr/>
          <p:nvPr/>
        </p:nvSpPr>
        <p:spPr>
          <a:xfrm>
            <a:off x="7083006" y="1963969"/>
            <a:ext cx="139739" cy="284427"/>
          </a:xfrm>
          <a:custGeom>
            <a:avLst/>
            <a:gdLst/>
            <a:ahLst/>
            <a:cxnLst/>
            <a:rect l="0" t="0" r="0" b="0"/>
            <a:pathLst>
              <a:path w="139739" h="284427">
                <a:moveTo>
                  <a:pt x="0" y="237847"/>
                </a:moveTo>
                <a:cubicBezTo>
                  <a:pt x="9589" y="264988"/>
                  <a:pt x="39450" y="284427"/>
                  <a:pt x="69869" y="284427"/>
                </a:cubicBezTo>
                <a:cubicBezTo>
                  <a:pt x="108457" y="284427"/>
                  <a:pt x="139739" y="253145"/>
                  <a:pt x="139739" y="214557"/>
                </a:cubicBezTo>
                <a:lnTo>
                  <a:pt x="139739" y="202906"/>
                </a:lnTo>
                <a:cubicBezTo>
                  <a:pt x="139732" y="164323"/>
                  <a:pt x="108453" y="133049"/>
                  <a:pt x="69869" y="133049"/>
                </a:cubicBezTo>
                <a:lnTo>
                  <a:pt x="67534" y="133049"/>
                </a:lnTo>
                <a:cubicBezTo>
                  <a:pt x="100977" y="133056"/>
                  <a:pt x="128094" y="105950"/>
                  <a:pt x="128101" y="72507"/>
                </a:cubicBezTo>
                <a:lnTo>
                  <a:pt x="128101" y="63191"/>
                </a:lnTo>
                <a:cubicBezTo>
                  <a:pt x="128109" y="38125"/>
                  <a:pt x="112076" y="15865"/>
                  <a:pt x="88297" y="7932"/>
                </a:cubicBezTo>
                <a:cubicBezTo>
                  <a:pt x="64519" y="0"/>
                  <a:pt x="38332" y="8174"/>
                  <a:pt x="23289" y="28225"/>
                </a:cubicBez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73" name="Rounded Rectangle 22">
            <a:extLst>
              <a:ext uri="{FF2B5EF4-FFF2-40B4-BE49-F238E27FC236}">
                <a16:creationId xmlns:a16="http://schemas.microsoft.com/office/drawing/2014/main" id="{44608F15-20AA-12F5-3FD5-58ECE640FBED}"/>
              </a:ext>
            </a:extLst>
          </p:cNvPr>
          <p:cNvSpPr/>
          <p:nvPr/>
        </p:nvSpPr>
        <p:spPr>
          <a:xfrm>
            <a:off x="7083006" y="2714196"/>
            <a:ext cx="139739" cy="279479"/>
          </a:xfrm>
          <a:custGeom>
            <a:avLst/>
            <a:gdLst/>
            <a:ahLst/>
            <a:cxnLst/>
            <a:rect l="0" t="0" r="0" b="0"/>
            <a:pathLst>
              <a:path w="139739" h="279479">
                <a:moveTo>
                  <a:pt x="139739" y="279479"/>
                </a:moveTo>
                <a:lnTo>
                  <a:pt x="0" y="279479"/>
                </a:lnTo>
                <a:lnTo>
                  <a:pt x="0" y="234216"/>
                </a:lnTo>
                <a:cubicBezTo>
                  <a:pt x="0" y="209373"/>
                  <a:pt x="13203" y="186394"/>
                  <a:pt x="34655" y="173861"/>
                </a:cubicBezTo>
                <a:lnTo>
                  <a:pt x="105084" y="132783"/>
                </a:lnTo>
                <a:cubicBezTo>
                  <a:pt x="126543" y="120261"/>
                  <a:pt x="139738" y="97286"/>
                  <a:pt x="139739" y="72441"/>
                </a:cubicBezTo>
                <a:lnTo>
                  <a:pt x="139739" y="69869"/>
                </a:lnTo>
                <a:cubicBezTo>
                  <a:pt x="139739" y="31281"/>
                  <a:pt x="108457" y="0"/>
                  <a:pt x="69869" y="0"/>
                </a:cubicBezTo>
                <a:cubicBezTo>
                  <a:pt x="39437" y="0"/>
                  <a:pt x="9589" y="19439"/>
                  <a:pt x="0" y="46579"/>
                </a:cubicBez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74" name="Rounded Rectangle 23">
            <a:extLst>
              <a:ext uri="{FF2B5EF4-FFF2-40B4-BE49-F238E27FC236}">
                <a16:creationId xmlns:a16="http://schemas.microsoft.com/office/drawing/2014/main" id="{5C838B4B-08DE-47B2-29E2-03CE90172C94}"/>
              </a:ext>
            </a:extLst>
          </p:cNvPr>
          <p:cNvSpPr/>
          <p:nvPr/>
        </p:nvSpPr>
        <p:spPr>
          <a:xfrm>
            <a:off x="7081453" y="3384948"/>
            <a:ext cx="142845" cy="279479"/>
          </a:xfrm>
          <a:custGeom>
            <a:avLst/>
            <a:gdLst/>
            <a:ahLst/>
            <a:cxnLst/>
            <a:rect l="0" t="0" r="0" b="0"/>
            <a:pathLst>
              <a:path w="142845" h="279479">
                <a:moveTo>
                  <a:pt x="71422" y="279479"/>
                </a:moveTo>
                <a:lnTo>
                  <a:pt x="71422" y="0"/>
                </a:lnTo>
                <a:lnTo>
                  <a:pt x="71422" y="23811"/>
                </a:lnTo>
                <a:cubicBezTo>
                  <a:pt x="71422" y="50106"/>
                  <a:pt x="50106" y="71422"/>
                  <a:pt x="23811" y="71422"/>
                </a:cubicBezTo>
                <a:lnTo>
                  <a:pt x="0" y="71422"/>
                </a:lnTo>
                <a:moveTo>
                  <a:pt x="142845" y="279479"/>
                </a:moveTo>
                <a:lnTo>
                  <a:pt x="0" y="279479"/>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75" name="Rounded Rectangle 24">
            <a:extLst>
              <a:ext uri="{FF2B5EF4-FFF2-40B4-BE49-F238E27FC236}">
                <a16:creationId xmlns:a16="http://schemas.microsoft.com/office/drawing/2014/main" id="{D4D64DE6-1DBC-B361-0813-C2D1BEAA94AD}"/>
              </a:ext>
            </a:extLst>
          </p:cNvPr>
          <p:cNvSpPr/>
          <p:nvPr/>
        </p:nvSpPr>
        <p:spPr>
          <a:xfrm>
            <a:off x="6981446" y="4247592"/>
            <a:ext cx="342859" cy="342859"/>
          </a:xfrm>
          <a:custGeom>
            <a:avLst/>
            <a:gdLst/>
            <a:ahLst/>
            <a:cxnLst/>
            <a:rect l="0" t="0" r="0" b="0"/>
            <a:pathLst>
              <a:path w="342859" h="342859">
                <a:moveTo>
                  <a:pt x="0" y="171429"/>
                </a:moveTo>
                <a:cubicBezTo>
                  <a:pt x="0" y="266107"/>
                  <a:pt x="76751" y="342859"/>
                  <a:pt x="171429" y="342859"/>
                </a:cubicBezTo>
                <a:cubicBezTo>
                  <a:pt x="266107" y="342859"/>
                  <a:pt x="342859" y="266107"/>
                  <a:pt x="342859" y="171429"/>
                </a:cubicBezTo>
                <a:cubicBezTo>
                  <a:pt x="342859" y="76751"/>
                  <a:pt x="266107" y="0"/>
                  <a:pt x="171429" y="0"/>
                </a:cubicBezTo>
                <a:cubicBezTo>
                  <a:pt x="76751" y="0"/>
                  <a:pt x="0" y="76751"/>
                  <a:pt x="0" y="171429"/>
                </a:cubicBezTo>
                <a:moveTo>
                  <a:pt x="124849" y="123555"/>
                </a:moveTo>
                <a:cubicBezTo>
                  <a:pt x="124849" y="98545"/>
                  <a:pt x="145124" y="78269"/>
                  <a:pt x="170136" y="78269"/>
                </a:cubicBezTo>
                <a:lnTo>
                  <a:pt x="172723" y="78269"/>
                </a:lnTo>
                <a:cubicBezTo>
                  <a:pt x="197734" y="78269"/>
                  <a:pt x="218009" y="98545"/>
                  <a:pt x="218009" y="123555"/>
                </a:cubicBezTo>
                <a:lnTo>
                  <a:pt x="218009" y="219302"/>
                </a:lnTo>
                <a:cubicBezTo>
                  <a:pt x="218009" y="244314"/>
                  <a:pt x="197734" y="264589"/>
                  <a:pt x="172723" y="264589"/>
                </a:cubicBezTo>
                <a:lnTo>
                  <a:pt x="170136" y="264589"/>
                </a:lnTo>
                <a:cubicBezTo>
                  <a:pt x="145124" y="264589"/>
                  <a:pt x="124849" y="244314"/>
                  <a:pt x="124849" y="219302"/>
                </a:cubicBezTo>
                <a:close/>
                <a:moveTo>
                  <a:pt x="207821" y="95737"/>
                </a:moveTo>
                <a:lnTo>
                  <a:pt x="134553" y="246879"/>
                </a:lnTo>
              </a:path>
            </a:pathLst>
          </a:custGeom>
          <a:noFill/>
          <a:ln w="9315">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76" name="Rectangle 75">
            <a:extLst>
              <a:ext uri="{FF2B5EF4-FFF2-40B4-BE49-F238E27FC236}">
                <a16:creationId xmlns:a16="http://schemas.microsoft.com/office/drawing/2014/main" id="{680B41A4-4D88-93F2-5BF8-55DBF36803C7}"/>
              </a:ext>
            </a:extLst>
          </p:cNvPr>
          <p:cNvSpPr/>
          <p:nvPr/>
        </p:nvSpPr>
        <p:spPr>
          <a:xfrm rot="16200000">
            <a:off x="-1284874" y="2678367"/>
            <a:ext cx="3421741" cy="2063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Dimensions</a:t>
            </a:r>
            <a:endPar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1125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7D9094-F492-FFEC-E031-A174B429A44A}"/>
              </a:ext>
            </a:extLst>
          </p:cNvPr>
          <p:cNvSpPr>
            <a:spLocks noGrp="1"/>
          </p:cNvSpPr>
          <p:nvPr>
            <p:ph type="title"/>
          </p:nvPr>
        </p:nvSpPr>
        <p:spPr>
          <a:xfrm>
            <a:off x="251520" y="696324"/>
            <a:ext cx="8636758" cy="380808"/>
          </a:xfrm>
        </p:spPr>
        <p:txBody>
          <a:bodyPr/>
          <a:lstStyle/>
          <a:p>
            <a:r>
              <a:rPr lang="sr-Latn-RS"/>
              <a:t>Digital Maturity Self-assessment Tool (DMAT) – The result</a:t>
            </a:r>
            <a:endParaRPr lang="en-GB"/>
          </a:p>
        </p:txBody>
      </p:sp>
      <p:grpSp>
        <p:nvGrpSpPr>
          <p:cNvPr id="137" name="Group 136">
            <a:extLst>
              <a:ext uri="{FF2B5EF4-FFF2-40B4-BE49-F238E27FC236}">
                <a16:creationId xmlns:a16="http://schemas.microsoft.com/office/drawing/2014/main" id="{EDE32C43-8112-36E5-9D35-89E757D27783}"/>
              </a:ext>
            </a:extLst>
          </p:cNvPr>
          <p:cNvGrpSpPr/>
          <p:nvPr/>
        </p:nvGrpSpPr>
        <p:grpSpPr>
          <a:xfrm>
            <a:off x="1340603" y="1077132"/>
            <a:ext cx="6486041" cy="3456121"/>
            <a:chOff x="3763319" y="1309606"/>
            <a:chExt cx="5323467" cy="2805194"/>
          </a:xfrm>
        </p:grpSpPr>
        <p:pic>
          <p:nvPicPr>
            <p:cNvPr id="120" name="Picture 119">
              <a:extLst>
                <a:ext uri="{FF2B5EF4-FFF2-40B4-BE49-F238E27FC236}">
                  <a16:creationId xmlns:a16="http://schemas.microsoft.com/office/drawing/2014/main" id="{643A4869-A11D-9226-44FB-5B98BCF93026}"/>
                </a:ext>
              </a:extLst>
            </p:cNvPr>
            <p:cNvPicPr>
              <a:picLocks noChangeAspect="1"/>
            </p:cNvPicPr>
            <p:nvPr/>
          </p:nvPicPr>
          <p:blipFill>
            <a:blip r:embed="rId2"/>
            <a:stretch>
              <a:fillRect/>
            </a:stretch>
          </p:blipFill>
          <p:spPr>
            <a:xfrm>
              <a:off x="3763319" y="3161654"/>
              <a:ext cx="5323467" cy="953146"/>
            </a:xfrm>
            <a:prstGeom prst="rect">
              <a:avLst/>
            </a:prstGeom>
          </p:spPr>
        </p:pic>
        <mc:AlternateContent xmlns:mc="http://schemas.openxmlformats.org/markup-compatibility/2006" xmlns:a14="http://schemas.microsoft.com/office/drawing/2010/main">
          <mc:Choice Requires="a14">
            <p:sp>
              <p:nvSpPr>
                <p:cNvPr id="122" name="Rectangle: Rounded Corners 121">
                  <a:extLst>
                    <a:ext uri="{FF2B5EF4-FFF2-40B4-BE49-F238E27FC236}">
                      <a16:creationId xmlns:a16="http://schemas.microsoft.com/office/drawing/2014/main" id="{491E1DBE-C857-EB6F-1334-3B5FC45EC088}"/>
                    </a:ext>
                  </a:extLst>
                </p:cNvPr>
                <p:cNvSpPr/>
                <p:nvPr/>
              </p:nvSpPr>
              <p:spPr>
                <a:xfrm>
                  <a:off x="5220059" y="1309606"/>
                  <a:ext cx="2409986" cy="867905"/>
                </a:xfrm>
                <a:prstGeom prst="roundRect">
                  <a:avLst/>
                </a:prstGeom>
                <a:solidFill>
                  <a:schemeClr val="accent5">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800" b="0" i="0" u="none" strike="noStrike" kern="1200" cap="none" spc="0" normalizeH="0" baseline="0" noProof="0">
                      <a:ln>
                        <a:noFill/>
                      </a:ln>
                      <a:solidFill>
                        <a:srgbClr val="002060"/>
                      </a:solidFill>
                      <a:effectLst/>
                      <a:uLnTx/>
                      <a:uFillTx/>
                      <a:latin typeface="Calibri" panose="020F0502020204030204"/>
                      <a:ea typeface="+mn-ea"/>
                      <a:cs typeface="+mn-cs"/>
                    </a:rPr>
                    <a:t>DPI Score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8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800" b="0" i="1" u="none" strike="noStrike" kern="1200" cap="none" spc="0" normalizeH="0" baseline="0" noProof="0" smtClean="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𝐷𝑃𝐼</m:t>
                        </m:r>
                        <m:r>
                          <a:rPr kumimoji="0" lang="en-GB" sz="800" b="0" i="1" u="none" strike="noStrike" kern="1200" cap="none" spc="0" normalizeH="0" baseline="0" noProof="0" smtClean="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nary>
                              <m:naryPr>
                                <m:chr m:val="∑"/>
                                <m:limLoc m:val="undOvr"/>
                                <m:ctrlP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naryPr>
                              <m:sub>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𝑖</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up>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𝐿𝑒𝑣𝑒𝑙</m:t>
                                    </m:r>
                                  </m:e>
                                  <m:sub>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sub>
                                </m:sSub>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𝑠𝑐𝑜𝑟𝑒</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𝑜𝑏𝑡𝑎𝑖𝑛𝑒𝑑</m:t>
                                </m:r>
                              </m:e>
                            </m:nary>
                          </m:num>
                          <m:den>
                            <m:nary>
                              <m:naryPr>
                                <m:chr m:val="∑"/>
                                <m:limLoc m:val="undOvr"/>
                                <m:ctrlP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naryPr>
                              <m:sub>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𝑖</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up>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sup>
                              <m:e>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𝑀𝑎𝑥𝑖𝑚𝑢𝑚</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𝑠𝑐𝑜𝑟𝑒</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𝑓𝑜𝑟</m:t>
                                </m:r>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b>
                                  <m:sSubPr>
                                    <m:ctrlP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𝐿𝑒𝑣𝑒𝑙</m:t>
                                    </m:r>
                                  </m:e>
                                  <m:sub>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sub>
                                </m:sSub>
                              </m:e>
                            </m:nary>
                          </m:den>
                        </m:f>
                        <m:r>
                          <a:rPr kumimoji="0" lang="en-GB" sz="800" b="0" i="1" u="none" strike="noStrike" kern="1200" cap="none" spc="0" normalizeH="0" baseline="0" noProof="0">
                            <a:ln>
                              <a:noFill/>
                            </a:ln>
                            <a:solidFill>
                              <a:srgbClr val="00206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×100%</m:t>
                        </m:r>
                      </m:oMath>
                    </m:oMathPara>
                  </a14:m>
                  <a:endParaRPr kumimoji="0" lang="en-GB" sz="800" b="0" i="0" u="none" strike="noStrike" kern="120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22" name="Rectangle: Rounded Corners 121">
                  <a:extLst>
                    <a:ext uri="{FF2B5EF4-FFF2-40B4-BE49-F238E27FC236}">
                      <a16:creationId xmlns:a16="http://schemas.microsoft.com/office/drawing/2014/main" id="{491E1DBE-C857-EB6F-1334-3B5FC45EC088}"/>
                    </a:ext>
                  </a:extLst>
                </p:cNvPr>
                <p:cNvSpPr>
                  <a:spLocks noRot="1" noChangeAspect="1" noMove="1" noResize="1" noEditPoints="1" noAdjustHandles="1" noChangeArrowheads="1" noChangeShapeType="1" noTextEdit="1"/>
                </p:cNvSpPr>
                <p:nvPr/>
              </p:nvSpPr>
              <p:spPr>
                <a:xfrm>
                  <a:off x="5220059" y="1309606"/>
                  <a:ext cx="2409986" cy="867905"/>
                </a:xfrm>
                <a:prstGeom prst="roundRect">
                  <a:avLst/>
                </a:prstGeom>
                <a:blipFill>
                  <a:blip r:embed="rId3"/>
                  <a:stretch>
                    <a:fillRect b="-11299"/>
                  </a:stretch>
                </a:blipFill>
              </p:spPr>
              <p:txBody>
                <a:bodyPr/>
                <a:lstStyle/>
                <a:p>
                  <a:r>
                    <a:rPr lang="en-US">
                      <a:noFill/>
                    </a:rPr>
                    <a:t> </a:t>
                  </a:r>
                </a:p>
              </p:txBody>
            </p:sp>
          </mc:Fallback>
        </mc:AlternateContent>
        <p:cxnSp>
          <p:nvCxnSpPr>
            <p:cNvPr id="126" name="Straight Connector 125">
              <a:extLst>
                <a:ext uri="{FF2B5EF4-FFF2-40B4-BE49-F238E27FC236}">
                  <a16:creationId xmlns:a16="http://schemas.microsoft.com/office/drawing/2014/main" id="{386DDA86-8264-D56D-C4BC-6241E982A8C3}"/>
                </a:ext>
              </a:extLst>
            </p:cNvPr>
            <p:cNvCxnSpPr>
              <a:cxnSpLocks/>
              <a:stCxn id="122" idx="2"/>
            </p:cNvCxnSpPr>
            <p:nvPr/>
          </p:nvCxnSpPr>
          <p:spPr>
            <a:xfrm>
              <a:off x="6425052" y="2177511"/>
              <a:ext cx="0" cy="472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519A54-41D8-D498-7A96-74EE414F925B}"/>
                </a:ext>
              </a:extLst>
            </p:cNvPr>
            <p:cNvCxnSpPr/>
            <p:nvPr/>
          </p:nvCxnSpPr>
          <p:spPr>
            <a:xfrm flipH="1">
              <a:off x="4301784" y="2650210"/>
              <a:ext cx="424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28D2D241-F5E9-1FD1-C9EA-DF2D912ADE8E}"/>
                </a:ext>
              </a:extLst>
            </p:cNvPr>
            <p:cNvCxnSpPr/>
            <p:nvPr/>
          </p:nvCxnSpPr>
          <p:spPr>
            <a:xfrm>
              <a:off x="4301784" y="2650210"/>
              <a:ext cx="0" cy="511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F20B36FE-372C-5C86-8BF7-24682A47EE63}"/>
                </a:ext>
              </a:extLst>
            </p:cNvPr>
            <p:cNvCxnSpPr/>
            <p:nvPr/>
          </p:nvCxnSpPr>
          <p:spPr>
            <a:xfrm>
              <a:off x="5314340" y="2650210"/>
              <a:ext cx="0" cy="511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FEBAD5C9-2F09-64B3-02DA-918E6FE971CD}"/>
                </a:ext>
              </a:extLst>
            </p:cNvPr>
            <p:cNvCxnSpPr/>
            <p:nvPr/>
          </p:nvCxnSpPr>
          <p:spPr>
            <a:xfrm>
              <a:off x="6425051" y="2650210"/>
              <a:ext cx="0" cy="511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291CD6AC-61A7-2164-FF4A-F590806456CE}"/>
                </a:ext>
              </a:extLst>
            </p:cNvPr>
            <p:cNvCxnSpPr/>
            <p:nvPr/>
          </p:nvCxnSpPr>
          <p:spPr>
            <a:xfrm>
              <a:off x="7406611" y="2650210"/>
              <a:ext cx="0" cy="511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EA46FB66-C4D1-6BE5-564A-8FA7FDA687AB}"/>
                </a:ext>
              </a:extLst>
            </p:cNvPr>
            <p:cNvCxnSpPr/>
            <p:nvPr/>
          </p:nvCxnSpPr>
          <p:spPr>
            <a:xfrm>
              <a:off x="8548319" y="2650210"/>
              <a:ext cx="0" cy="511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35777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FED46-D24B-7C45-F3B5-FE7C4235C0D2}"/>
              </a:ext>
            </a:extLst>
          </p:cNvPr>
          <p:cNvSpPr>
            <a:spLocks noGrp="1"/>
          </p:cNvSpPr>
          <p:nvPr>
            <p:ph type="title"/>
          </p:nvPr>
        </p:nvSpPr>
        <p:spPr>
          <a:xfrm>
            <a:off x="267285" y="678020"/>
            <a:ext cx="7886700" cy="370387"/>
          </a:xfrm>
        </p:spPr>
        <p:txBody>
          <a:bodyPr/>
          <a:lstStyle/>
          <a:p>
            <a:r>
              <a:rPr lang="sr-Latn-RS"/>
              <a:t>Digitalisation guidelines</a:t>
            </a:r>
            <a:endParaRPr lang="en-GB"/>
          </a:p>
        </p:txBody>
      </p:sp>
      <p:grpSp>
        <p:nvGrpSpPr>
          <p:cNvPr id="7" name="Group 6">
            <a:extLst>
              <a:ext uri="{FF2B5EF4-FFF2-40B4-BE49-F238E27FC236}">
                <a16:creationId xmlns:a16="http://schemas.microsoft.com/office/drawing/2014/main" id="{CE4BC5AB-784B-2E1E-8952-211DA12FFE21}"/>
              </a:ext>
            </a:extLst>
          </p:cNvPr>
          <p:cNvGrpSpPr/>
          <p:nvPr/>
        </p:nvGrpSpPr>
        <p:grpSpPr>
          <a:xfrm>
            <a:off x="539996" y="599607"/>
            <a:ext cx="8077062" cy="4352101"/>
            <a:chOff x="539996" y="599607"/>
            <a:chExt cx="8064007" cy="4543893"/>
          </a:xfrm>
        </p:grpSpPr>
        <p:pic>
          <p:nvPicPr>
            <p:cNvPr id="5122" name="Picture 2">
              <a:extLst>
                <a:ext uri="{FF2B5EF4-FFF2-40B4-BE49-F238E27FC236}">
                  <a16:creationId xmlns:a16="http://schemas.microsoft.com/office/drawing/2014/main" id="{DE536974-A1C0-2417-F6DC-50C0CC8AEC7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9996" y="599607"/>
              <a:ext cx="8064007" cy="45438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922EDB-CF1F-5449-FBC1-A2A3094C851F}"/>
                </a:ext>
              </a:extLst>
            </p:cNvPr>
            <p:cNvSpPr/>
            <p:nvPr/>
          </p:nvSpPr>
          <p:spPr>
            <a:xfrm>
              <a:off x="2278117" y="3720662"/>
              <a:ext cx="2088931" cy="744818"/>
            </a:xfrm>
            <a:prstGeom prst="rect">
              <a:avLst/>
            </a:prstGeom>
            <a:solidFill>
              <a:srgbClr val="EDF4FF"/>
            </a:solidFill>
            <a:ln>
              <a:solidFill>
                <a:srgbClr val="4E8B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0" i="0" u="none" strike="noStrike" kern="1200" cap="none" spc="0" normalizeH="0" baseline="0" noProof="0">
                  <a:ln>
                    <a:noFill/>
                  </a:ln>
                  <a:solidFill>
                    <a:srgbClr val="4E88E7"/>
                  </a:solidFill>
                  <a:effectLst/>
                  <a:uLnTx/>
                  <a:uFillTx/>
                  <a:latin typeface="Arial" panose="020B0604020202020204" pitchFamily="34" charset="0"/>
                  <a:ea typeface="+mn-ea"/>
                  <a:cs typeface="Arial" panose="020B0604020202020204" pitchFamily="34" charset="0"/>
                </a:rPr>
                <a:t>Self-assessment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4E88E7"/>
                  </a:solidFill>
                  <a:effectLst/>
                  <a:uLnTx/>
                  <a:uFillTx/>
                  <a:latin typeface="Arial" panose="020B0604020202020204" pitchFamily="34" charset="0"/>
                  <a:ea typeface="+mn-ea"/>
                  <a:cs typeface="Arial" panose="020B0604020202020204" pitchFamily="34" charset="0"/>
                </a:rPr>
                <a:t>Conduct a self-assessment using DMAT to understand current capabilities</a:t>
              </a:r>
              <a:endParaRPr kumimoji="0" lang="en-GB" sz="1000" b="0" i="0" u="none" strike="noStrike" kern="1200" cap="none" spc="0" normalizeH="0" baseline="0" noProof="0">
                <a:ln>
                  <a:noFill/>
                </a:ln>
                <a:solidFill>
                  <a:srgbClr val="4E88E7"/>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26FA8D0-CDAD-54FD-9CDF-89BCD5877167}"/>
                </a:ext>
              </a:extLst>
            </p:cNvPr>
            <p:cNvSpPr/>
            <p:nvPr/>
          </p:nvSpPr>
          <p:spPr>
            <a:xfrm>
              <a:off x="3073697" y="2723544"/>
              <a:ext cx="2088931" cy="744818"/>
            </a:xfrm>
            <a:prstGeom prst="rect">
              <a:avLst/>
            </a:prstGeom>
            <a:solidFill>
              <a:srgbClr val="E3FFF2"/>
            </a:solidFill>
            <a:ln>
              <a:solidFill>
                <a:srgbClr val="64D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0" i="0" u="none" strike="noStrike" kern="1200" cap="none" spc="0" normalizeH="0" baseline="0" noProof="0">
                  <a:ln>
                    <a:noFill/>
                  </a:ln>
                  <a:solidFill>
                    <a:srgbClr val="3CC583"/>
                  </a:solidFill>
                  <a:effectLst/>
                  <a:uLnTx/>
                  <a:uFillTx/>
                  <a:latin typeface="Arial" panose="020B0604020202020204" pitchFamily="34" charset="0"/>
                  <a:ea typeface="+mn-ea"/>
                  <a:cs typeface="Arial" panose="020B0604020202020204" pitchFamily="34" charset="0"/>
                </a:rPr>
                <a:t>Determine maturity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3CC583"/>
                  </a:solidFill>
                  <a:effectLst/>
                  <a:uLnTx/>
                  <a:uFillTx/>
                  <a:latin typeface="Arial" panose="020B0604020202020204" pitchFamily="34" charset="0"/>
                  <a:ea typeface="+mn-ea"/>
                  <a:cs typeface="Arial" panose="020B0604020202020204" pitchFamily="34" charset="0"/>
                </a:rPr>
                <a:t>Assess the digital maturity level using the DPI framework</a:t>
              </a:r>
              <a:endParaRPr kumimoji="0" lang="en-GB" sz="1000" b="0" i="0" u="none" strike="noStrike" kern="1200" cap="none" spc="0" normalizeH="0" baseline="0" noProof="0">
                <a:ln>
                  <a:noFill/>
                </a:ln>
                <a:solidFill>
                  <a:srgbClr val="3CC583"/>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31D5E7CA-F9A4-6140-AEAB-6A03497F6CC0}"/>
                </a:ext>
              </a:extLst>
            </p:cNvPr>
            <p:cNvSpPr/>
            <p:nvPr/>
          </p:nvSpPr>
          <p:spPr>
            <a:xfrm>
              <a:off x="3848612" y="1726426"/>
              <a:ext cx="2088931" cy="744818"/>
            </a:xfrm>
            <a:prstGeom prst="rect">
              <a:avLst/>
            </a:prstGeom>
            <a:solidFill>
              <a:srgbClr val="F4FFDC"/>
            </a:solidFill>
            <a:ln>
              <a:solidFill>
                <a:srgbClr val="92BE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200" b="0" i="0" u="none" strike="noStrike" kern="1200" cap="none" spc="0" normalizeH="0" baseline="0" noProof="0">
                  <a:ln>
                    <a:noFill/>
                  </a:ln>
                  <a:solidFill>
                    <a:srgbClr val="90BD33"/>
                  </a:solidFill>
                  <a:effectLst/>
                  <a:uLnTx/>
                  <a:uFillTx/>
                  <a:latin typeface="Arial" panose="020B0604020202020204" pitchFamily="34" charset="0"/>
                  <a:ea typeface="+mn-ea"/>
                  <a:cs typeface="Arial" panose="020B0604020202020204" pitchFamily="34" charset="0"/>
                </a:rPr>
                <a:t>Apply guidelines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90BD33"/>
                  </a:solidFill>
                  <a:effectLst/>
                  <a:uLnTx/>
                  <a:uFillTx/>
                  <a:latin typeface="Arial" panose="020B0604020202020204" pitchFamily="34" charset="0"/>
                  <a:ea typeface="+mn-ea"/>
                  <a:cs typeface="Arial" panose="020B0604020202020204" pitchFamily="34" charset="0"/>
                </a:rPr>
                <a:t>Implement guidelines for the identified digital maturity level and higher</a:t>
              </a:r>
              <a:endParaRPr kumimoji="0" lang="en-GB" sz="1000" b="0" i="0" u="none" strike="noStrike" kern="1200" cap="none" spc="0" normalizeH="0" baseline="0" noProof="0">
                <a:ln>
                  <a:noFill/>
                </a:ln>
                <a:solidFill>
                  <a:srgbClr val="90BD33"/>
                </a:solidFill>
                <a:effectLst/>
                <a:uLnTx/>
                <a:uFillTx/>
                <a:latin typeface="Arial" panose="020B0604020202020204" pitchFamily="34" charset="0"/>
                <a:ea typeface="+mn-ea"/>
                <a:cs typeface="Arial" panose="020B0604020202020204" pitchFamily="34" charset="0"/>
              </a:endParaRPr>
            </a:p>
          </p:txBody>
        </p:sp>
      </p:grpSp>
      <p:sp>
        <p:nvSpPr>
          <p:cNvPr id="2" name="Oval 1">
            <a:extLst>
              <a:ext uri="{FF2B5EF4-FFF2-40B4-BE49-F238E27FC236}">
                <a16:creationId xmlns:a16="http://schemas.microsoft.com/office/drawing/2014/main" id="{8F7AE6C9-DCDF-9ADD-5305-53D31B1558BC}"/>
              </a:ext>
            </a:extLst>
          </p:cNvPr>
          <p:cNvSpPr/>
          <p:nvPr/>
        </p:nvSpPr>
        <p:spPr>
          <a:xfrm>
            <a:off x="198120" y="2633895"/>
            <a:ext cx="1485900" cy="713380"/>
          </a:xfrm>
          <a:prstGeom prst="ellipse">
            <a:avLst/>
          </a:prstGeom>
          <a:solidFill>
            <a:srgbClr val="FF0000">
              <a:alpha val="50000"/>
            </a:srgb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Inputs for the guidelines</a:t>
            </a:r>
            <a:endParaRPr kumimoji="0" lang="en-GB"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cxnSp>
        <p:nvCxnSpPr>
          <p:cNvPr id="9" name="Straight Arrow Connector 8">
            <a:extLst>
              <a:ext uri="{FF2B5EF4-FFF2-40B4-BE49-F238E27FC236}">
                <a16:creationId xmlns:a16="http://schemas.microsoft.com/office/drawing/2014/main" id="{92A34B84-7434-DF92-D29F-7B5AFBF6EA76}"/>
              </a:ext>
            </a:extLst>
          </p:cNvPr>
          <p:cNvCxnSpPr/>
          <p:nvPr/>
        </p:nvCxnSpPr>
        <p:spPr>
          <a:xfrm flipV="1">
            <a:off x="1684020" y="2895600"/>
            <a:ext cx="670560" cy="91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CB1BA03-C16D-4E29-F176-BCB9BA0824E6}"/>
              </a:ext>
            </a:extLst>
          </p:cNvPr>
          <p:cNvCxnSpPr/>
          <p:nvPr/>
        </p:nvCxnSpPr>
        <p:spPr>
          <a:xfrm>
            <a:off x="1684020" y="2987040"/>
            <a:ext cx="0" cy="693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6535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allout: Right Arrow 51">
            <a:extLst>
              <a:ext uri="{FF2B5EF4-FFF2-40B4-BE49-F238E27FC236}">
                <a16:creationId xmlns:a16="http://schemas.microsoft.com/office/drawing/2014/main" id="{95857B0C-D9B5-C756-A922-3F734344D5E0}"/>
              </a:ext>
            </a:extLst>
          </p:cNvPr>
          <p:cNvSpPr/>
          <p:nvPr/>
        </p:nvSpPr>
        <p:spPr>
          <a:xfrm>
            <a:off x="2511766" y="1057024"/>
            <a:ext cx="1488212" cy="3452979"/>
          </a:xfrm>
          <a:prstGeom prst="rightArrowCallout">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9546D57-1F66-7C6C-75B9-A7A99BCC2FAC}"/>
              </a:ext>
            </a:extLst>
          </p:cNvPr>
          <p:cNvSpPr>
            <a:spLocks noGrp="1"/>
          </p:cNvSpPr>
          <p:nvPr>
            <p:ph type="title"/>
          </p:nvPr>
        </p:nvSpPr>
        <p:spPr>
          <a:xfrm>
            <a:off x="267019" y="712726"/>
            <a:ext cx="7886700" cy="504056"/>
          </a:xfrm>
        </p:spPr>
        <p:txBody>
          <a:bodyPr/>
          <a:lstStyle/>
          <a:p>
            <a:r>
              <a:rPr lang="sr-Latn-RS"/>
              <a:t>Digitalisation </a:t>
            </a:r>
            <a:r>
              <a:rPr lang="en-GB"/>
              <a:t>guidelines</a:t>
            </a:r>
            <a:r>
              <a:rPr lang="sr-Latn-RS"/>
              <a:t> structure </a:t>
            </a:r>
            <a:endParaRPr lang="en-GB"/>
          </a:p>
        </p:txBody>
      </p:sp>
      <p:grpSp>
        <p:nvGrpSpPr>
          <p:cNvPr id="4" name="Group 3">
            <a:extLst>
              <a:ext uri="{FF2B5EF4-FFF2-40B4-BE49-F238E27FC236}">
                <a16:creationId xmlns:a16="http://schemas.microsoft.com/office/drawing/2014/main" id="{1C5863DC-114C-5B2A-BE80-9959DA2BC769}"/>
              </a:ext>
            </a:extLst>
          </p:cNvPr>
          <p:cNvGrpSpPr/>
          <p:nvPr/>
        </p:nvGrpSpPr>
        <p:grpSpPr>
          <a:xfrm>
            <a:off x="3904054" y="821410"/>
            <a:ext cx="4906732" cy="3541363"/>
            <a:chOff x="827723" y="0"/>
            <a:chExt cx="5009660" cy="4005977"/>
          </a:xfrm>
        </p:grpSpPr>
        <p:pic>
          <p:nvPicPr>
            <p:cNvPr id="5" name="Picture 4">
              <a:extLst>
                <a:ext uri="{FF2B5EF4-FFF2-40B4-BE49-F238E27FC236}">
                  <a16:creationId xmlns:a16="http://schemas.microsoft.com/office/drawing/2014/main" id="{02ACD5BC-C254-02FD-DC37-4EF94618F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3" y="516674"/>
              <a:ext cx="2170877" cy="3423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a:extLst>
                <a:ext uri="{FF2B5EF4-FFF2-40B4-BE49-F238E27FC236}">
                  <a16:creationId xmlns:a16="http://schemas.microsoft.com/office/drawing/2014/main" id="{5F4CDB94-F84B-E094-A7B3-37B8C34C7ECB}"/>
                </a:ext>
              </a:extLst>
            </p:cNvPr>
            <p:cNvSpPr txBox="1">
              <a:spLocks noChangeArrowheads="1"/>
            </p:cNvSpPr>
            <p:nvPr/>
          </p:nvSpPr>
          <p:spPr bwMode="auto">
            <a:xfrm>
              <a:off x="3110191" y="623287"/>
              <a:ext cx="979804" cy="513429"/>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Strategic </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focus</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03A91E43-0F13-C874-50F7-FFCE46B30369}"/>
                </a:ext>
              </a:extLst>
            </p:cNvPr>
            <p:cNvSpPr txBox="1">
              <a:spLocks noChangeArrowheads="1"/>
            </p:cNvSpPr>
            <p:nvPr/>
          </p:nvSpPr>
          <p:spPr bwMode="auto">
            <a:xfrm>
              <a:off x="3104794" y="1271881"/>
              <a:ext cx="979169" cy="513429"/>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Core actions and tools </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A7CFDE5B-7E59-93EA-E5E5-A2942AADA204}"/>
                </a:ext>
              </a:extLst>
            </p:cNvPr>
            <p:cNvSpPr txBox="1">
              <a:spLocks noChangeArrowheads="1"/>
            </p:cNvSpPr>
            <p:nvPr/>
          </p:nvSpPr>
          <p:spPr bwMode="auto">
            <a:xfrm>
              <a:off x="3104794" y="1890120"/>
              <a:ext cx="979169" cy="713374"/>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a:t>
              </a: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akeholder engagement and training </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6E3B2166-F34E-6AB7-CC35-74CD217A6661}"/>
                </a:ext>
              </a:extLst>
            </p:cNvPr>
            <p:cNvSpPr txBox="1">
              <a:spLocks noChangeArrowheads="1"/>
            </p:cNvSpPr>
            <p:nvPr/>
          </p:nvSpPr>
          <p:spPr bwMode="auto">
            <a:xfrm>
              <a:off x="3104794" y="2706372"/>
              <a:ext cx="979169" cy="513429"/>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t>
              </a: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ustainability integration</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397F1C1E-568D-13ED-454C-C45E2D4A7645}"/>
                </a:ext>
              </a:extLst>
            </p:cNvPr>
            <p:cNvSpPr txBox="1">
              <a:spLocks noChangeArrowheads="1"/>
            </p:cNvSpPr>
            <p:nvPr/>
          </p:nvSpPr>
          <p:spPr bwMode="auto">
            <a:xfrm>
              <a:off x="3086541" y="3492548"/>
              <a:ext cx="979169" cy="513429"/>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Monitoring and evaluation </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A0CDD9A1-032B-8E36-E579-EAA795D774B9}"/>
                </a:ext>
              </a:extLst>
            </p:cNvPr>
            <p:cNvSpPr txBox="1">
              <a:spLocks noChangeArrowheads="1"/>
            </p:cNvSpPr>
            <p:nvPr/>
          </p:nvSpPr>
          <p:spPr bwMode="auto">
            <a:xfrm>
              <a:off x="4317242" y="623346"/>
              <a:ext cx="1520141" cy="513371"/>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Alignment of objectives with the targeted maturity level</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AFD038FA-4A4A-2F63-9C5D-A54B04E68AFF}"/>
                </a:ext>
              </a:extLst>
            </p:cNvPr>
            <p:cNvSpPr txBox="1">
              <a:spLocks noChangeArrowheads="1"/>
            </p:cNvSpPr>
            <p:nvPr/>
          </p:nvSpPr>
          <p:spPr bwMode="auto">
            <a:xfrm>
              <a:off x="4311808" y="1272008"/>
              <a:ext cx="1519430" cy="513302"/>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Implementation of scalable and efficient digital tech</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Text Box 2">
              <a:extLst>
                <a:ext uri="{FF2B5EF4-FFF2-40B4-BE49-F238E27FC236}">
                  <a16:creationId xmlns:a16="http://schemas.microsoft.com/office/drawing/2014/main" id="{A7131F7A-FDA5-BBDC-28CA-7E933FC0D8BE}"/>
                </a:ext>
              </a:extLst>
            </p:cNvPr>
            <p:cNvSpPr txBox="1">
              <a:spLocks noChangeArrowheads="1"/>
            </p:cNvSpPr>
            <p:nvPr/>
          </p:nvSpPr>
          <p:spPr bwMode="auto">
            <a:xfrm>
              <a:off x="4311808" y="1890120"/>
              <a:ext cx="1519430" cy="702458"/>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Improvement of stakeholder collaboration and capacity building</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5" name="Text Box 2">
              <a:extLst>
                <a:ext uri="{FF2B5EF4-FFF2-40B4-BE49-F238E27FC236}">
                  <a16:creationId xmlns:a16="http://schemas.microsoft.com/office/drawing/2014/main" id="{FA9CCBA6-94CD-8F35-5564-8D4AC7F7C982}"/>
                </a:ext>
              </a:extLst>
            </p:cNvPr>
            <p:cNvSpPr txBox="1">
              <a:spLocks noChangeArrowheads="1"/>
            </p:cNvSpPr>
            <p:nvPr/>
          </p:nvSpPr>
          <p:spPr bwMode="auto">
            <a:xfrm>
              <a:off x="4311808" y="2706633"/>
              <a:ext cx="1519430" cy="693600"/>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Use of digital tools for measurable environmental benefits</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459DB1E4-28F6-A1B7-92FD-F1AC6488A9C9}"/>
                </a:ext>
              </a:extLst>
            </p:cNvPr>
            <p:cNvSpPr txBox="1">
              <a:spLocks noChangeArrowheads="1"/>
            </p:cNvSpPr>
            <p:nvPr/>
          </p:nvSpPr>
          <p:spPr bwMode="auto">
            <a:xfrm>
              <a:off x="4293555" y="3492877"/>
              <a:ext cx="1519430" cy="513100"/>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Progress tracking and relevant KPIs</a:t>
              </a:r>
              <a:endParaRPr kumimoji="0" lang="en-GB" sz="900" b="0" i="0" u="none" strike="noStrike" kern="1200" cap="none" spc="0" normalizeH="0" baseline="0" noProof="0">
                <a:ln>
                  <a:noFill/>
                </a:ln>
                <a:solidFill>
                  <a:srgbClr val="20202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E54D1F28-6D07-6DCB-BB28-2D336ED4FE48}"/>
                </a:ext>
              </a:extLst>
            </p:cNvPr>
            <p:cNvCxnSpPr/>
            <p:nvPr/>
          </p:nvCxnSpPr>
          <p:spPr>
            <a:xfrm>
              <a:off x="2875280" y="777241"/>
              <a:ext cx="235079" cy="1"/>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814F86E-107E-F2D8-ECCF-3902E4DCD6B3}"/>
                </a:ext>
              </a:extLst>
            </p:cNvPr>
            <p:cNvCxnSpPr/>
            <p:nvPr/>
          </p:nvCxnSpPr>
          <p:spPr>
            <a:xfrm>
              <a:off x="2861787" y="1498601"/>
              <a:ext cx="235079" cy="1"/>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77DC31-A740-471B-9F2E-E18DC8812C5F}"/>
                </a:ext>
              </a:extLst>
            </p:cNvPr>
            <p:cNvCxnSpPr/>
            <p:nvPr/>
          </p:nvCxnSpPr>
          <p:spPr>
            <a:xfrm>
              <a:off x="2875280" y="2228634"/>
              <a:ext cx="235079" cy="1"/>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20EC717-C670-7C10-1D5F-7A266EE42523}"/>
                </a:ext>
              </a:extLst>
            </p:cNvPr>
            <p:cNvCxnSpPr/>
            <p:nvPr/>
          </p:nvCxnSpPr>
          <p:spPr>
            <a:xfrm>
              <a:off x="2861787" y="2937730"/>
              <a:ext cx="235079" cy="1"/>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697A84F-E7AD-006C-C911-9B9E8E3CC4CC}"/>
                </a:ext>
              </a:extLst>
            </p:cNvPr>
            <p:cNvCxnSpPr/>
            <p:nvPr/>
          </p:nvCxnSpPr>
          <p:spPr>
            <a:xfrm>
              <a:off x="2861787" y="3661214"/>
              <a:ext cx="235079" cy="1"/>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7848D735-E535-05D0-E752-89C86BDFC8F3}"/>
                </a:ext>
              </a:extLst>
            </p:cNvPr>
            <p:cNvSpPr/>
            <p:nvPr/>
          </p:nvSpPr>
          <p:spPr>
            <a:xfrm>
              <a:off x="3086706" y="1"/>
              <a:ext cx="979356" cy="533053"/>
            </a:xfrm>
            <a:prstGeom prst="roundRect">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Structural elements</a:t>
              </a: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298CCB7C-1255-C8E0-9C12-004F46A63FB6}"/>
                </a:ext>
              </a:extLst>
            </p:cNvPr>
            <p:cNvSpPr/>
            <p:nvPr/>
          </p:nvSpPr>
          <p:spPr>
            <a:xfrm>
              <a:off x="4473964" y="0"/>
              <a:ext cx="979356" cy="533053"/>
            </a:xfrm>
            <a:prstGeom prst="roundRect">
              <a:avLst/>
            </a:prstGeom>
            <a:solidFill>
              <a:schemeClr val="tx2">
                <a:lumMod val="10000"/>
                <a:lumOff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000" b="0" i="0" u="none" strike="noStrike" kern="1200" cap="none" spc="0" normalizeH="0" baseline="0" noProof="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Focus</a:t>
              </a:r>
              <a:endParaRPr kumimoji="0" lang="en-GB" sz="10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DF63551F-2B52-A922-02A4-D900B784F6CD}"/>
                </a:ext>
              </a:extLst>
            </p:cNvPr>
            <p:cNvCxnSpPr>
              <a:stCxn id="7" idx="3"/>
              <a:endCxn id="12" idx="1"/>
            </p:cNvCxnSpPr>
            <p:nvPr/>
          </p:nvCxnSpPr>
          <p:spPr>
            <a:xfrm>
              <a:off x="4089995" y="880002"/>
              <a:ext cx="227247" cy="29"/>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D93A9EE-9FB9-9245-6CC5-1DA70B58757E}"/>
                </a:ext>
              </a:extLst>
            </p:cNvPr>
            <p:cNvCxnSpPr/>
            <p:nvPr/>
          </p:nvCxnSpPr>
          <p:spPr>
            <a:xfrm>
              <a:off x="4086383" y="1498601"/>
              <a:ext cx="216289" cy="1"/>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7FF34A0-1A9E-6F1C-EB2F-A646954A3977}"/>
                </a:ext>
              </a:extLst>
            </p:cNvPr>
            <p:cNvCxnSpPr/>
            <p:nvPr/>
          </p:nvCxnSpPr>
          <p:spPr>
            <a:xfrm>
              <a:off x="4086383" y="2283982"/>
              <a:ext cx="234560" cy="0"/>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2CFDAA6-D97A-3023-A40F-D4569E7C94E7}"/>
                </a:ext>
              </a:extLst>
            </p:cNvPr>
            <p:cNvCxnSpPr/>
            <p:nvPr/>
          </p:nvCxnSpPr>
          <p:spPr>
            <a:xfrm>
              <a:off x="4066062" y="2958050"/>
              <a:ext cx="245745" cy="0"/>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853833A-F2E2-E1B4-2FA7-B52A5A2522FA}"/>
                </a:ext>
              </a:extLst>
            </p:cNvPr>
            <p:cNvCxnSpPr/>
            <p:nvPr/>
          </p:nvCxnSpPr>
          <p:spPr>
            <a:xfrm>
              <a:off x="4066062" y="3646807"/>
              <a:ext cx="245745" cy="0"/>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E9FFAC7A-A192-C8C2-A5C4-0722BC3D677B}"/>
              </a:ext>
            </a:extLst>
          </p:cNvPr>
          <p:cNvGrpSpPr/>
          <p:nvPr/>
        </p:nvGrpSpPr>
        <p:grpSpPr>
          <a:xfrm>
            <a:off x="84135" y="1216782"/>
            <a:ext cx="3333241" cy="3137475"/>
            <a:chOff x="2339817" y="2463872"/>
            <a:chExt cx="3106750" cy="2705100"/>
          </a:xfrm>
        </p:grpSpPr>
        <p:sp>
          <p:nvSpPr>
            <p:cNvPr id="2" name="Rounded Rectangle 1">
              <a:extLst>
                <a:ext uri="{FF2B5EF4-FFF2-40B4-BE49-F238E27FC236}">
                  <a16:creationId xmlns:a16="http://schemas.microsoft.com/office/drawing/2014/main" id="{918088DE-06B0-25B0-BA1A-10F7F431D2FA}"/>
                </a:ext>
              </a:extLst>
            </p:cNvPr>
            <p:cNvSpPr/>
            <p:nvPr/>
          </p:nvSpPr>
          <p:spPr>
            <a:xfrm>
              <a:off x="2339817" y="3473522"/>
              <a:ext cx="1447800" cy="685800"/>
            </a:xfrm>
            <a:custGeom>
              <a:avLst/>
              <a:gdLst/>
              <a:ahLst/>
              <a:cxnLst/>
              <a:rect l="0" t="0" r="0" b="0"/>
              <a:pathLst>
                <a:path w="1447800" h="685800">
                  <a:moveTo>
                    <a:pt x="0" y="104775"/>
                  </a:moveTo>
                  <a:cubicBezTo>
                    <a:pt x="0" y="46910"/>
                    <a:pt x="46910" y="0"/>
                    <a:pt x="104775" y="0"/>
                  </a:cubicBezTo>
                  <a:lnTo>
                    <a:pt x="1343025" y="0"/>
                  </a:lnTo>
                  <a:cubicBezTo>
                    <a:pt x="1400889" y="0"/>
                    <a:pt x="1447800" y="46910"/>
                    <a:pt x="1447800" y="104775"/>
                  </a:cubicBezTo>
                  <a:lnTo>
                    <a:pt x="1447800" y="581025"/>
                  </a:lnTo>
                  <a:cubicBezTo>
                    <a:pt x="1447800" y="638889"/>
                    <a:pt x="1400889" y="685800"/>
                    <a:pt x="1343025" y="685800"/>
                  </a:cubicBezTo>
                  <a:lnTo>
                    <a:pt x="104775" y="685800"/>
                  </a:lnTo>
                  <a:cubicBezTo>
                    <a:pt x="46910" y="685800"/>
                    <a:pt x="0" y="638889"/>
                    <a:pt x="0" y="581025"/>
                  </a:cubicBezTo>
                  <a:lnTo>
                    <a:pt x="0" y="104775"/>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9" name="Rounded Rectangle 2">
              <a:extLst>
                <a:ext uri="{FF2B5EF4-FFF2-40B4-BE49-F238E27FC236}">
                  <a16:creationId xmlns:a16="http://schemas.microsoft.com/office/drawing/2014/main" id="{095CE68E-98CE-EE6D-6719-C24CE339F1B0}"/>
                </a:ext>
              </a:extLst>
            </p:cNvPr>
            <p:cNvSpPr/>
            <p:nvPr/>
          </p:nvSpPr>
          <p:spPr>
            <a:xfrm>
              <a:off x="4684567" y="2463872"/>
              <a:ext cx="762000" cy="419100"/>
            </a:xfrm>
            <a:custGeom>
              <a:avLst/>
              <a:gdLst/>
              <a:ahLst/>
              <a:cxnLst/>
              <a:rect l="0" t="0" r="0" b="0"/>
              <a:pathLst>
                <a:path w="762000" h="419100">
                  <a:moveTo>
                    <a:pt x="0" y="342900"/>
                  </a:moveTo>
                  <a:cubicBezTo>
                    <a:pt x="0" y="384981"/>
                    <a:pt x="34118" y="419100"/>
                    <a:pt x="76200" y="419100"/>
                  </a:cubicBezTo>
                  <a:lnTo>
                    <a:pt x="685800" y="419100"/>
                  </a:lnTo>
                  <a:cubicBezTo>
                    <a:pt x="727881" y="419100"/>
                    <a:pt x="762000" y="384981"/>
                    <a:pt x="762000" y="342900"/>
                  </a:cubicBezTo>
                  <a:lnTo>
                    <a:pt x="762000" y="76200"/>
                  </a:lnTo>
                  <a:cubicBezTo>
                    <a:pt x="762000" y="34118"/>
                    <a:pt x="727881" y="0"/>
                    <a:pt x="685800" y="0"/>
                  </a:cubicBezTo>
                  <a:lnTo>
                    <a:pt x="76200" y="0"/>
                  </a:lnTo>
                  <a:cubicBezTo>
                    <a:pt x="34118" y="0"/>
                    <a:pt x="0" y="34118"/>
                    <a:pt x="0" y="76200"/>
                  </a:cubicBezTo>
                  <a:lnTo>
                    <a:pt x="0" y="34290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0" name="Rounded Rectangle 3">
              <a:extLst>
                <a:ext uri="{FF2B5EF4-FFF2-40B4-BE49-F238E27FC236}">
                  <a16:creationId xmlns:a16="http://schemas.microsoft.com/office/drawing/2014/main" id="{2BBC3D28-89C9-8100-C2D4-41533DDEA407}"/>
                </a:ext>
              </a:extLst>
            </p:cNvPr>
            <p:cNvSpPr/>
            <p:nvPr/>
          </p:nvSpPr>
          <p:spPr>
            <a:xfrm>
              <a:off x="4684567" y="3225872"/>
              <a:ext cx="762000" cy="419100"/>
            </a:xfrm>
            <a:custGeom>
              <a:avLst/>
              <a:gdLst/>
              <a:ahLst/>
              <a:cxnLst/>
              <a:rect l="0" t="0" r="0" b="0"/>
              <a:pathLst>
                <a:path w="762000" h="419100">
                  <a:moveTo>
                    <a:pt x="0" y="342900"/>
                  </a:moveTo>
                  <a:cubicBezTo>
                    <a:pt x="0" y="384981"/>
                    <a:pt x="34118" y="419100"/>
                    <a:pt x="76200" y="419100"/>
                  </a:cubicBezTo>
                  <a:lnTo>
                    <a:pt x="685800" y="419100"/>
                  </a:lnTo>
                  <a:cubicBezTo>
                    <a:pt x="727881" y="419100"/>
                    <a:pt x="762000" y="384981"/>
                    <a:pt x="762000" y="342900"/>
                  </a:cubicBezTo>
                  <a:lnTo>
                    <a:pt x="762000" y="76200"/>
                  </a:lnTo>
                  <a:cubicBezTo>
                    <a:pt x="762000" y="34118"/>
                    <a:pt x="727881" y="0"/>
                    <a:pt x="685800" y="0"/>
                  </a:cubicBezTo>
                  <a:lnTo>
                    <a:pt x="76200" y="0"/>
                  </a:lnTo>
                  <a:cubicBezTo>
                    <a:pt x="34118" y="0"/>
                    <a:pt x="0" y="34118"/>
                    <a:pt x="0" y="76200"/>
                  </a:cubicBezTo>
                  <a:lnTo>
                    <a:pt x="0" y="34290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1" name="Rounded Rectangle 4">
              <a:extLst>
                <a:ext uri="{FF2B5EF4-FFF2-40B4-BE49-F238E27FC236}">
                  <a16:creationId xmlns:a16="http://schemas.microsoft.com/office/drawing/2014/main" id="{11C94CF8-BAF8-4303-A9CF-E1091038B69C}"/>
                </a:ext>
              </a:extLst>
            </p:cNvPr>
            <p:cNvSpPr/>
            <p:nvPr/>
          </p:nvSpPr>
          <p:spPr>
            <a:xfrm>
              <a:off x="4684567" y="3987872"/>
              <a:ext cx="762000" cy="419100"/>
            </a:xfrm>
            <a:custGeom>
              <a:avLst/>
              <a:gdLst/>
              <a:ahLst/>
              <a:cxnLst/>
              <a:rect l="0" t="0" r="0" b="0"/>
              <a:pathLst>
                <a:path w="762000" h="419100">
                  <a:moveTo>
                    <a:pt x="0" y="342900"/>
                  </a:moveTo>
                  <a:cubicBezTo>
                    <a:pt x="0" y="384981"/>
                    <a:pt x="34118" y="419100"/>
                    <a:pt x="76200" y="419100"/>
                  </a:cubicBezTo>
                  <a:lnTo>
                    <a:pt x="685800" y="419100"/>
                  </a:lnTo>
                  <a:cubicBezTo>
                    <a:pt x="727881" y="419100"/>
                    <a:pt x="762000" y="384981"/>
                    <a:pt x="762000" y="342900"/>
                  </a:cubicBezTo>
                  <a:lnTo>
                    <a:pt x="762000" y="76200"/>
                  </a:lnTo>
                  <a:cubicBezTo>
                    <a:pt x="762000" y="34118"/>
                    <a:pt x="727881" y="0"/>
                    <a:pt x="685800" y="0"/>
                  </a:cubicBezTo>
                  <a:lnTo>
                    <a:pt x="76200" y="0"/>
                  </a:lnTo>
                  <a:cubicBezTo>
                    <a:pt x="34118" y="0"/>
                    <a:pt x="0" y="34118"/>
                    <a:pt x="0" y="76200"/>
                  </a:cubicBezTo>
                  <a:lnTo>
                    <a:pt x="0" y="34290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2" name="Rounded Rectangle 5">
              <a:extLst>
                <a:ext uri="{FF2B5EF4-FFF2-40B4-BE49-F238E27FC236}">
                  <a16:creationId xmlns:a16="http://schemas.microsoft.com/office/drawing/2014/main" id="{B7810172-A9C2-FDEA-C8A6-AA0CB0A63DC9}"/>
                </a:ext>
              </a:extLst>
            </p:cNvPr>
            <p:cNvSpPr/>
            <p:nvPr/>
          </p:nvSpPr>
          <p:spPr>
            <a:xfrm>
              <a:off x="4684567" y="4749872"/>
              <a:ext cx="762000" cy="419100"/>
            </a:xfrm>
            <a:custGeom>
              <a:avLst/>
              <a:gdLst/>
              <a:ahLst/>
              <a:cxnLst/>
              <a:rect l="0" t="0" r="0" b="0"/>
              <a:pathLst>
                <a:path w="762000" h="419100">
                  <a:moveTo>
                    <a:pt x="0" y="342900"/>
                  </a:moveTo>
                  <a:cubicBezTo>
                    <a:pt x="0" y="384981"/>
                    <a:pt x="34118" y="419100"/>
                    <a:pt x="76200" y="419100"/>
                  </a:cubicBezTo>
                  <a:lnTo>
                    <a:pt x="685800" y="419100"/>
                  </a:lnTo>
                  <a:cubicBezTo>
                    <a:pt x="727881" y="419100"/>
                    <a:pt x="762000" y="384981"/>
                    <a:pt x="762000" y="342900"/>
                  </a:cubicBezTo>
                  <a:lnTo>
                    <a:pt x="762000" y="76200"/>
                  </a:lnTo>
                  <a:cubicBezTo>
                    <a:pt x="762000" y="34118"/>
                    <a:pt x="727881" y="0"/>
                    <a:pt x="685800" y="0"/>
                  </a:cubicBezTo>
                  <a:lnTo>
                    <a:pt x="76200" y="0"/>
                  </a:lnTo>
                  <a:cubicBezTo>
                    <a:pt x="34118" y="0"/>
                    <a:pt x="0" y="34118"/>
                    <a:pt x="0" y="76200"/>
                  </a:cubicBezTo>
                  <a:lnTo>
                    <a:pt x="0" y="34290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3" name="Rounded Rectangle 6">
              <a:extLst>
                <a:ext uri="{FF2B5EF4-FFF2-40B4-BE49-F238E27FC236}">
                  <a16:creationId xmlns:a16="http://schemas.microsoft.com/office/drawing/2014/main" id="{19E92F93-8365-7B85-228D-3AA9D1955C53}"/>
                </a:ext>
              </a:extLst>
            </p:cNvPr>
            <p:cNvSpPr/>
            <p:nvPr/>
          </p:nvSpPr>
          <p:spPr>
            <a:xfrm>
              <a:off x="3769209" y="2647950"/>
              <a:ext cx="914400" cy="2286000"/>
            </a:xfrm>
            <a:custGeom>
              <a:avLst/>
              <a:gdLst/>
              <a:ahLst/>
              <a:cxnLst/>
              <a:rect l="0" t="0" r="0" b="0"/>
              <a:pathLst>
                <a:path w="914400" h="2286000">
                  <a:moveTo>
                    <a:pt x="0" y="1143000"/>
                  </a:moveTo>
                  <a:lnTo>
                    <a:pt x="457200" y="1143000"/>
                  </a:lnTo>
                  <a:moveTo>
                    <a:pt x="914400" y="0"/>
                  </a:moveTo>
                  <a:lnTo>
                    <a:pt x="571500" y="0"/>
                  </a:lnTo>
                  <a:cubicBezTo>
                    <a:pt x="508373" y="0"/>
                    <a:pt x="457200" y="51173"/>
                    <a:pt x="457200" y="114300"/>
                  </a:cubicBezTo>
                  <a:lnTo>
                    <a:pt x="457200" y="2171700"/>
                  </a:lnTo>
                  <a:cubicBezTo>
                    <a:pt x="457200" y="2234826"/>
                    <a:pt x="508373" y="2286000"/>
                    <a:pt x="571500" y="2286000"/>
                  </a:cubicBezTo>
                  <a:lnTo>
                    <a:pt x="914400" y="2286000"/>
                  </a:lnTo>
                  <a:moveTo>
                    <a:pt x="914400" y="762000"/>
                  </a:moveTo>
                  <a:lnTo>
                    <a:pt x="457200" y="762000"/>
                  </a:lnTo>
                  <a:moveTo>
                    <a:pt x="914400" y="1524000"/>
                  </a:moveTo>
                  <a:lnTo>
                    <a:pt x="457200" y="1524000"/>
                  </a:lnTo>
                </a:path>
              </a:pathLst>
            </a:custGeom>
            <a:noFill/>
            <a:ln w="7143">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6B4DE91-CBD3-0C5B-6825-661BA574ACE6}"/>
                </a:ext>
              </a:extLst>
            </p:cNvPr>
            <p:cNvSpPr txBox="1"/>
            <p:nvPr/>
          </p:nvSpPr>
          <p:spPr>
            <a:xfrm>
              <a:off x="4797909" y="2588228"/>
              <a:ext cx="343273" cy="12646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FFFFFF"/>
                  </a:solidFill>
                  <a:effectLst/>
                  <a:uLnTx/>
                  <a:uFillTx/>
                  <a:latin typeface="Roboto"/>
                  <a:ea typeface="+mn-ea"/>
                  <a:cs typeface="+mn-cs"/>
                </a:rPr>
                <a:t>Level 2</a:t>
              </a:r>
            </a:p>
          </p:txBody>
        </p:sp>
        <p:sp>
          <p:nvSpPr>
            <p:cNvPr id="36" name="TextBox 35">
              <a:extLst>
                <a:ext uri="{FF2B5EF4-FFF2-40B4-BE49-F238E27FC236}">
                  <a16:creationId xmlns:a16="http://schemas.microsoft.com/office/drawing/2014/main" id="{EDE3FF04-1ADB-BD8D-A266-61ABF514050A}"/>
                </a:ext>
              </a:extLst>
            </p:cNvPr>
            <p:cNvSpPr txBox="1"/>
            <p:nvPr/>
          </p:nvSpPr>
          <p:spPr>
            <a:xfrm>
              <a:off x="4797909" y="3350228"/>
              <a:ext cx="343273" cy="12646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FFFFFF"/>
                  </a:solidFill>
                  <a:effectLst/>
                  <a:uLnTx/>
                  <a:uFillTx/>
                  <a:latin typeface="Roboto"/>
                  <a:ea typeface="+mn-ea"/>
                  <a:cs typeface="+mn-cs"/>
                </a:rPr>
                <a:t>Level 3</a:t>
              </a:r>
            </a:p>
          </p:txBody>
        </p:sp>
        <p:sp>
          <p:nvSpPr>
            <p:cNvPr id="37" name="TextBox 36">
              <a:extLst>
                <a:ext uri="{FF2B5EF4-FFF2-40B4-BE49-F238E27FC236}">
                  <a16:creationId xmlns:a16="http://schemas.microsoft.com/office/drawing/2014/main" id="{B389AC12-DA9E-62A4-1EB2-712C431CEAC7}"/>
                </a:ext>
              </a:extLst>
            </p:cNvPr>
            <p:cNvSpPr txBox="1"/>
            <p:nvPr/>
          </p:nvSpPr>
          <p:spPr>
            <a:xfrm>
              <a:off x="2655387" y="3664553"/>
              <a:ext cx="763605" cy="252933"/>
            </a:xfrm>
            <a:prstGeom prst="rect">
              <a:avLst/>
            </a:prstGeom>
            <a:noFill/>
            <a:ln>
              <a:noFill/>
            </a:ln>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err="1">
                  <a:ln>
                    <a:noFill/>
                  </a:ln>
                  <a:solidFill>
                    <a:srgbClr val="FFFFFF"/>
                  </a:solidFill>
                  <a:effectLst/>
                  <a:uLnTx/>
                  <a:uFillTx/>
                  <a:latin typeface="Roboto"/>
                  <a:ea typeface="+mn-ea"/>
                  <a:cs typeface="+mn-cs"/>
                </a:rPr>
                <a:t>Digitalisation</a:t>
              </a:r>
              <a:r>
                <a:rPr kumimoji="0" sz="1000" b="0" i="0" u="none" strike="noStrike" kern="1200" cap="none" spc="0" normalizeH="0" baseline="0" noProof="0">
                  <a:ln>
                    <a:noFill/>
                  </a:ln>
                  <a:solidFill>
                    <a:srgbClr val="FFFFFF"/>
                  </a:solidFill>
                  <a:effectLst/>
                  <a:uLnTx/>
                  <a:uFillTx/>
                  <a:latin typeface="Roboto"/>
                  <a:ea typeface="+mn-ea"/>
                  <a:cs typeface="+mn-cs"/>
                </a:rPr>
                <a:t>
guidelines</a:t>
              </a:r>
            </a:p>
          </p:txBody>
        </p:sp>
        <p:sp>
          <p:nvSpPr>
            <p:cNvPr id="38" name="TextBox 37">
              <a:extLst>
                <a:ext uri="{FF2B5EF4-FFF2-40B4-BE49-F238E27FC236}">
                  <a16:creationId xmlns:a16="http://schemas.microsoft.com/office/drawing/2014/main" id="{B783DF51-6E1C-4798-17F5-075A55D7FE20}"/>
                </a:ext>
              </a:extLst>
            </p:cNvPr>
            <p:cNvSpPr txBox="1"/>
            <p:nvPr/>
          </p:nvSpPr>
          <p:spPr>
            <a:xfrm>
              <a:off x="4797909" y="4112228"/>
              <a:ext cx="343273" cy="12646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FFFFFF"/>
                  </a:solidFill>
                  <a:effectLst/>
                  <a:uLnTx/>
                  <a:uFillTx/>
                  <a:latin typeface="Roboto"/>
                  <a:ea typeface="+mn-ea"/>
                  <a:cs typeface="+mn-cs"/>
                </a:rPr>
                <a:t>Level 4</a:t>
              </a:r>
            </a:p>
          </p:txBody>
        </p:sp>
        <p:sp>
          <p:nvSpPr>
            <p:cNvPr id="39" name="TextBox 38">
              <a:extLst>
                <a:ext uri="{FF2B5EF4-FFF2-40B4-BE49-F238E27FC236}">
                  <a16:creationId xmlns:a16="http://schemas.microsoft.com/office/drawing/2014/main" id="{C0BB3B99-A641-774A-CFC4-D9E20F6F4AD9}"/>
                </a:ext>
              </a:extLst>
            </p:cNvPr>
            <p:cNvSpPr txBox="1"/>
            <p:nvPr/>
          </p:nvSpPr>
          <p:spPr>
            <a:xfrm>
              <a:off x="4797909" y="4874228"/>
              <a:ext cx="343273" cy="126466"/>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a:ln>
                    <a:noFill/>
                  </a:ln>
                  <a:solidFill>
                    <a:srgbClr val="FFFFFF"/>
                  </a:solidFill>
                  <a:effectLst/>
                  <a:uLnTx/>
                  <a:uFillTx/>
                  <a:latin typeface="Roboto"/>
                  <a:ea typeface="+mn-ea"/>
                  <a:cs typeface="+mn-cs"/>
                </a:rPr>
                <a:t>Level 5</a:t>
              </a:r>
            </a:p>
          </p:txBody>
        </p:sp>
      </p:grpSp>
    </p:spTree>
    <p:extLst>
      <p:ext uri="{BB962C8B-B14F-4D97-AF65-F5344CB8AC3E}">
        <p14:creationId xmlns:p14="http://schemas.microsoft.com/office/powerpoint/2010/main" val="235796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64D7E-EB11-DC29-88D9-76A6C97C5B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AB4EFD-108E-CC3C-B01D-FC2C834E68D5}"/>
              </a:ext>
            </a:extLst>
          </p:cNvPr>
          <p:cNvSpPr>
            <a:spLocks noGrp="1"/>
          </p:cNvSpPr>
          <p:nvPr>
            <p:ph type="title"/>
          </p:nvPr>
        </p:nvSpPr>
        <p:spPr>
          <a:xfrm>
            <a:off x="734291" y="273844"/>
            <a:ext cx="7781059" cy="695975"/>
          </a:xfrm>
        </p:spPr>
        <p:txBody>
          <a:bodyPr/>
          <a:lstStyle/>
          <a:p>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IWT</a:t>
            </a:r>
            <a:r>
              <a:rPr lang="nl-NL" b="1">
                <a:solidFill>
                  <a:srgbClr val="003047"/>
                </a:solidFill>
                <a:latin typeface="Open Sans" panose="020B0606030504020204" pitchFamily="34" charset="0"/>
                <a:ea typeface="Open Sans" panose="020B0606030504020204" pitchFamily="34" charset="0"/>
                <a:cs typeface="Open Sans" panose="020B0606030504020204" pitchFamily="34" charset="0"/>
              </a:rPr>
              <a:t> &amp; Ports </a:t>
            </a: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Policy</a:t>
            </a:r>
            <a:r>
              <a:rPr lang="nl-NL" b="1">
                <a:solidFill>
                  <a:srgbClr val="003047"/>
                </a:solidFill>
                <a:latin typeface="Open Sans" panose="020B0606030504020204" pitchFamily="34" charset="0"/>
                <a:ea typeface="Open Sans" panose="020B0606030504020204" pitchFamily="34" charset="0"/>
                <a:cs typeface="Open Sans" panose="020B0606030504020204" pitchFamily="34" charset="0"/>
              </a:rPr>
              <a:t> </a:t>
            </a: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Framework</a:t>
            </a:r>
          </a:p>
        </p:txBody>
      </p:sp>
      <p:sp>
        <p:nvSpPr>
          <p:cNvPr id="3" name="Tijdelijke aanduiding voor inhoud 2">
            <a:extLst>
              <a:ext uri="{FF2B5EF4-FFF2-40B4-BE49-F238E27FC236}">
                <a16:creationId xmlns:a16="http://schemas.microsoft.com/office/drawing/2014/main" id="{5EBB907A-27E9-C66E-585A-19EFB4E74C0C}"/>
              </a:ext>
            </a:extLst>
          </p:cNvPr>
          <p:cNvSpPr>
            <a:spLocks noGrp="1"/>
          </p:cNvSpPr>
          <p:nvPr>
            <p:ph idx="1"/>
          </p:nvPr>
        </p:nvSpPr>
        <p:spPr>
          <a:xfrm>
            <a:off x="554182" y="1108364"/>
            <a:ext cx="7961168" cy="3678381"/>
          </a:xfrm>
        </p:spPr>
        <p:txBody>
          <a:bodyPr>
            <a:noAutofit/>
          </a:bodyPr>
          <a:lstStyle/>
          <a:p>
            <a:r>
              <a:rPr lang="en-GB"/>
              <a:t>The </a:t>
            </a:r>
            <a:r>
              <a:rPr lang="en-GB" b="1"/>
              <a:t>Inland Waterway Transport (IWT) </a:t>
            </a:r>
            <a:r>
              <a:rPr lang="en-GB"/>
              <a:t>and </a:t>
            </a:r>
            <a:r>
              <a:rPr lang="en-GB" b="1"/>
              <a:t>Ports sector </a:t>
            </a:r>
            <a:r>
              <a:rPr lang="en-GB"/>
              <a:t>plays a crucial role in achieving Europe's climate neutrality, economic resilience and strategic autonomy. In a joint vision they voiced concrete proposals for the upcoming Industrial Waterborne and Port Strategies focusing on the</a:t>
            </a:r>
            <a:r>
              <a:rPr lang="en-GB" b="1"/>
              <a:t> green transition, resilient and dual-use inland waterway and port infrastructure through preparedness by design with people at its core</a:t>
            </a:r>
            <a:r>
              <a:rPr lang="en-GB"/>
              <a:t> </a:t>
            </a:r>
            <a:r>
              <a:rPr lang="en-GB" b="1"/>
              <a:t>and</a:t>
            </a:r>
            <a:r>
              <a:rPr lang="en-GB"/>
              <a:t> </a:t>
            </a:r>
            <a:r>
              <a:rPr lang="en-GB" b="1"/>
              <a:t>digitalisation as horizontal enabler. </a:t>
            </a:r>
          </a:p>
          <a:p>
            <a:endParaRPr lang="en-GB" b="1"/>
          </a:p>
          <a:p>
            <a:r>
              <a:rPr lang="en-GB"/>
              <a:t>Inland waterway transport and Ports are a competitive and crucial component to the Clean Industrial Deal. As a safe, energy-efficient alternative, </a:t>
            </a:r>
            <a:r>
              <a:rPr lang="en-GB" b="1"/>
              <a:t>IWT relieves road and rail congestion and supports the circular economy </a:t>
            </a:r>
            <a:r>
              <a:rPr lang="en-GB"/>
              <a:t>by handling key goods, including renewable fuels. Notwithstanding its relatively small modal share, </a:t>
            </a:r>
            <a:r>
              <a:rPr lang="en-GB" b="1"/>
              <a:t>Inland ports, strategically located along navigable waterways, act as major transshipment hubs and gateways</a:t>
            </a:r>
            <a:r>
              <a:rPr lang="en-GB"/>
              <a:t>, extending the reach of maritime trade into the heart of Europe's industrial, agricultural and consumer areas</a:t>
            </a:r>
            <a:endParaRPr lang="nl-NL"/>
          </a:p>
          <a:p>
            <a:pPr marL="0" indent="0">
              <a:buNone/>
            </a:pPr>
            <a:endParaRPr lang="nl-NL"/>
          </a:p>
        </p:txBody>
      </p:sp>
    </p:spTree>
    <p:extLst>
      <p:ext uri="{BB962C8B-B14F-4D97-AF65-F5344CB8AC3E}">
        <p14:creationId xmlns:p14="http://schemas.microsoft.com/office/powerpoint/2010/main" val="30909554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82F51-ADCF-44E1-FAA4-3B3CDA737590}"/>
              </a:ext>
            </a:extLst>
          </p:cNvPr>
          <p:cNvSpPr>
            <a:spLocks noGrp="1"/>
          </p:cNvSpPr>
          <p:nvPr>
            <p:ph type="title"/>
          </p:nvPr>
        </p:nvSpPr>
        <p:spPr>
          <a:xfrm>
            <a:off x="321263" y="657579"/>
            <a:ext cx="7886700" cy="256821"/>
          </a:xfrm>
        </p:spPr>
        <p:txBody>
          <a:bodyPr/>
          <a:lstStyle/>
          <a:p>
            <a:r>
              <a:rPr lang="sr-Latn-RS"/>
              <a:t>Example of activities recommended to reach Level 3</a:t>
            </a:r>
            <a:endParaRPr lang="en-GB"/>
          </a:p>
        </p:txBody>
      </p:sp>
      <p:grpSp>
        <p:nvGrpSpPr>
          <p:cNvPr id="4" name="Group 3">
            <a:extLst>
              <a:ext uri="{FF2B5EF4-FFF2-40B4-BE49-F238E27FC236}">
                <a16:creationId xmlns:a16="http://schemas.microsoft.com/office/drawing/2014/main" id="{03F73805-E9FD-8CDC-8F76-179F7F719332}"/>
              </a:ext>
            </a:extLst>
          </p:cNvPr>
          <p:cNvGrpSpPr/>
          <p:nvPr/>
        </p:nvGrpSpPr>
        <p:grpSpPr>
          <a:xfrm>
            <a:off x="919872" y="1085264"/>
            <a:ext cx="7402719" cy="3369483"/>
            <a:chOff x="2608038" y="1085263"/>
            <a:chExt cx="3912419" cy="5070127"/>
          </a:xfrm>
        </p:grpSpPr>
        <p:sp>
          <p:nvSpPr>
            <p:cNvPr id="5" name="Rounded Rectangle 1">
              <a:extLst>
                <a:ext uri="{FF2B5EF4-FFF2-40B4-BE49-F238E27FC236}">
                  <a16:creationId xmlns:a16="http://schemas.microsoft.com/office/drawing/2014/main" id="{8E4EE065-727A-3EE6-D002-665440FB0F0A}"/>
                </a:ext>
              </a:extLst>
            </p:cNvPr>
            <p:cNvSpPr/>
            <p:nvPr/>
          </p:nvSpPr>
          <p:spPr>
            <a:xfrm>
              <a:off x="3089518" y="1245756"/>
              <a:ext cx="1091354" cy="256789"/>
            </a:xfrm>
            <a:custGeom>
              <a:avLst/>
              <a:gdLst/>
              <a:ahLst/>
              <a:cxnLst/>
              <a:rect l="0" t="0" r="0" b="0"/>
              <a:pathLst>
                <a:path w="1091354" h="256789">
                  <a:moveTo>
                    <a:pt x="1091354" y="224690"/>
                  </a:moveTo>
                  <a:cubicBezTo>
                    <a:pt x="1091354" y="242419"/>
                    <a:pt x="1076984" y="256789"/>
                    <a:pt x="1059255" y="256789"/>
                  </a:cubicBezTo>
                  <a:lnTo>
                    <a:pt x="32098" y="256789"/>
                  </a:lnTo>
                  <a:cubicBezTo>
                    <a:pt x="14369" y="256789"/>
                    <a:pt x="0" y="242419"/>
                    <a:pt x="0" y="224690"/>
                  </a:cubicBezTo>
                  <a:lnTo>
                    <a:pt x="0" y="32098"/>
                  </a:lnTo>
                  <a:cubicBezTo>
                    <a:pt x="0" y="14369"/>
                    <a:pt x="14369" y="0"/>
                    <a:pt x="32098" y="0"/>
                  </a:cubicBezTo>
                  <a:lnTo>
                    <a:pt x="1059255" y="0"/>
                  </a:lnTo>
                  <a:cubicBezTo>
                    <a:pt x="1076984" y="0"/>
                    <a:pt x="1091354" y="14369"/>
                    <a:pt x="1091354" y="32098"/>
                  </a:cubicBezTo>
                  <a:lnTo>
                    <a:pt x="1091354" y="22469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 name="Rounded Rectangle 2">
              <a:extLst>
                <a:ext uri="{FF2B5EF4-FFF2-40B4-BE49-F238E27FC236}">
                  <a16:creationId xmlns:a16="http://schemas.microsoft.com/office/drawing/2014/main" id="{2518D192-8955-DAFC-4177-D163475CBB31}"/>
                </a:ext>
              </a:extLst>
            </p:cNvPr>
            <p:cNvSpPr/>
            <p:nvPr/>
          </p:nvSpPr>
          <p:spPr>
            <a:xfrm>
              <a:off x="3089518" y="1245756"/>
              <a:ext cx="1091354" cy="256789"/>
            </a:xfrm>
            <a:custGeom>
              <a:avLst/>
              <a:gdLst/>
              <a:ahLst/>
              <a:cxnLst/>
              <a:rect l="0" t="0" r="0" b="0"/>
              <a:pathLst>
                <a:path w="1091354" h="256789">
                  <a:moveTo>
                    <a:pt x="32098" y="0"/>
                  </a:moveTo>
                  <a:cubicBezTo>
                    <a:pt x="14371" y="0"/>
                    <a:pt x="0" y="14371"/>
                    <a:pt x="0" y="32098"/>
                  </a:cubicBezTo>
                  <a:moveTo>
                    <a:pt x="32098" y="0"/>
                  </a:moveTo>
                  <a:lnTo>
                    <a:pt x="1059255" y="0"/>
                  </a:lnTo>
                  <a:moveTo>
                    <a:pt x="1059255" y="0"/>
                  </a:moveTo>
                  <a:cubicBezTo>
                    <a:pt x="1076982" y="0"/>
                    <a:pt x="1091354" y="14371"/>
                    <a:pt x="1091354" y="32098"/>
                  </a:cubicBezTo>
                  <a:moveTo>
                    <a:pt x="1091354" y="224690"/>
                  </a:moveTo>
                  <a:lnTo>
                    <a:pt x="1091354" y="32098"/>
                  </a:lnTo>
                  <a:moveTo>
                    <a:pt x="0" y="224690"/>
                  </a:moveTo>
                  <a:lnTo>
                    <a:pt x="0" y="32098"/>
                  </a:lnTo>
                  <a:moveTo>
                    <a:pt x="0" y="224690"/>
                  </a:moveTo>
                  <a:cubicBezTo>
                    <a:pt x="0" y="242418"/>
                    <a:pt x="14371" y="256789"/>
                    <a:pt x="32098" y="256789"/>
                  </a:cubicBezTo>
                  <a:moveTo>
                    <a:pt x="1059255" y="256789"/>
                  </a:moveTo>
                  <a:lnTo>
                    <a:pt x="32098" y="256789"/>
                  </a:lnTo>
                  <a:moveTo>
                    <a:pt x="1059255" y="256789"/>
                  </a:moveTo>
                  <a:cubicBezTo>
                    <a:pt x="1076982" y="256789"/>
                    <a:pt x="1091354" y="242418"/>
                    <a:pt x="1091354" y="224690"/>
                  </a:cubicBezTo>
                </a:path>
              </a:pathLst>
            </a:custGeom>
            <a:noFill/>
            <a:ln w="4011">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 name="Rounded Rectangle 3">
              <a:extLst>
                <a:ext uri="{FF2B5EF4-FFF2-40B4-BE49-F238E27FC236}">
                  <a16:creationId xmlns:a16="http://schemas.microsoft.com/office/drawing/2014/main" id="{B50C090A-72C2-B299-5253-58EF4C297BDD}"/>
                </a:ext>
              </a:extLst>
            </p:cNvPr>
            <p:cNvSpPr/>
            <p:nvPr/>
          </p:nvSpPr>
          <p:spPr>
            <a:xfrm>
              <a:off x="4951239" y="1085263"/>
              <a:ext cx="770367" cy="256789"/>
            </a:xfrm>
            <a:custGeom>
              <a:avLst/>
              <a:gdLst/>
              <a:ahLst/>
              <a:cxnLst/>
              <a:rect l="0" t="0" r="0" b="0"/>
              <a:pathLst>
                <a:path w="770367" h="256789">
                  <a:moveTo>
                    <a:pt x="0" y="224690"/>
                  </a:moveTo>
                  <a:cubicBezTo>
                    <a:pt x="0" y="242419"/>
                    <a:pt x="14369" y="256789"/>
                    <a:pt x="32098" y="256789"/>
                  </a:cubicBezTo>
                  <a:lnTo>
                    <a:pt x="738268" y="256789"/>
                  </a:lnTo>
                  <a:cubicBezTo>
                    <a:pt x="755998" y="256789"/>
                    <a:pt x="770367" y="242419"/>
                    <a:pt x="770367" y="224690"/>
                  </a:cubicBezTo>
                  <a:lnTo>
                    <a:pt x="770367" y="32098"/>
                  </a:lnTo>
                  <a:cubicBezTo>
                    <a:pt x="770367" y="14369"/>
                    <a:pt x="755998" y="0"/>
                    <a:pt x="738268" y="0"/>
                  </a:cubicBezTo>
                  <a:lnTo>
                    <a:pt x="32098" y="0"/>
                  </a:lnTo>
                  <a:cubicBezTo>
                    <a:pt x="14369" y="0"/>
                    <a:pt x="0" y="14369"/>
                    <a:pt x="0" y="32098"/>
                  </a:cubicBezTo>
                  <a:lnTo>
                    <a:pt x="0" y="22469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 name="Rounded Rectangle 4">
              <a:extLst>
                <a:ext uri="{FF2B5EF4-FFF2-40B4-BE49-F238E27FC236}">
                  <a16:creationId xmlns:a16="http://schemas.microsoft.com/office/drawing/2014/main" id="{3656556B-F3E7-BADB-3758-4E14CE95D7DE}"/>
                </a:ext>
              </a:extLst>
            </p:cNvPr>
            <p:cNvSpPr/>
            <p:nvPr/>
          </p:nvSpPr>
          <p:spPr>
            <a:xfrm>
              <a:off x="4951239" y="1085263"/>
              <a:ext cx="770367" cy="256789"/>
            </a:xfrm>
            <a:custGeom>
              <a:avLst/>
              <a:gdLst/>
              <a:ahLst/>
              <a:cxnLst/>
              <a:rect l="0" t="0" r="0" b="0"/>
              <a:pathLst>
                <a:path w="770367" h="256789">
                  <a:moveTo>
                    <a:pt x="738268" y="0"/>
                  </a:moveTo>
                  <a:cubicBezTo>
                    <a:pt x="755996" y="0"/>
                    <a:pt x="770367" y="14371"/>
                    <a:pt x="770367" y="32098"/>
                  </a:cubicBezTo>
                  <a:moveTo>
                    <a:pt x="738268" y="0"/>
                  </a:moveTo>
                  <a:lnTo>
                    <a:pt x="32098" y="0"/>
                  </a:lnTo>
                  <a:moveTo>
                    <a:pt x="32098" y="0"/>
                  </a:moveTo>
                  <a:cubicBezTo>
                    <a:pt x="14371" y="0"/>
                    <a:pt x="0" y="14371"/>
                    <a:pt x="0" y="32098"/>
                  </a:cubicBezTo>
                  <a:moveTo>
                    <a:pt x="0" y="224690"/>
                  </a:moveTo>
                  <a:lnTo>
                    <a:pt x="0" y="32098"/>
                  </a:lnTo>
                  <a:moveTo>
                    <a:pt x="770367" y="224690"/>
                  </a:moveTo>
                  <a:lnTo>
                    <a:pt x="770367" y="32098"/>
                  </a:lnTo>
                  <a:moveTo>
                    <a:pt x="770367" y="224690"/>
                  </a:moveTo>
                  <a:cubicBezTo>
                    <a:pt x="770367" y="242418"/>
                    <a:pt x="755996" y="256789"/>
                    <a:pt x="738268" y="256789"/>
                  </a:cubicBezTo>
                  <a:moveTo>
                    <a:pt x="32098" y="256789"/>
                  </a:moveTo>
                  <a:lnTo>
                    <a:pt x="738268" y="256789"/>
                  </a:lnTo>
                  <a:moveTo>
                    <a:pt x="32098" y="256789"/>
                  </a:moveTo>
                  <a:cubicBezTo>
                    <a:pt x="14371" y="256789"/>
                    <a:pt x="0" y="242418"/>
                    <a:pt x="0" y="224690"/>
                  </a:cubicBezTo>
                </a:path>
              </a:pathLst>
            </a:custGeom>
            <a:noFill/>
            <a:ln w="4011">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 name="Rounded Rectangle 5">
              <a:extLst>
                <a:ext uri="{FF2B5EF4-FFF2-40B4-BE49-F238E27FC236}">
                  <a16:creationId xmlns:a16="http://schemas.microsoft.com/office/drawing/2014/main" id="{26FEA793-F9A6-B72A-A5ED-69B92D09ABFD}"/>
                </a:ext>
              </a:extLst>
            </p:cNvPr>
            <p:cNvSpPr/>
            <p:nvPr/>
          </p:nvSpPr>
          <p:spPr>
            <a:xfrm>
              <a:off x="2608038" y="2866738"/>
              <a:ext cx="1091354" cy="256789"/>
            </a:xfrm>
            <a:custGeom>
              <a:avLst/>
              <a:gdLst/>
              <a:ahLst/>
              <a:cxnLst/>
              <a:rect l="0" t="0" r="0" b="0"/>
              <a:pathLst>
                <a:path w="1091354" h="256789">
                  <a:moveTo>
                    <a:pt x="1091354" y="224690"/>
                  </a:moveTo>
                  <a:cubicBezTo>
                    <a:pt x="1091354" y="242419"/>
                    <a:pt x="1076984" y="256789"/>
                    <a:pt x="1059255" y="256789"/>
                  </a:cubicBezTo>
                  <a:lnTo>
                    <a:pt x="32098" y="256789"/>
                  </a:lnTo>
                  <a:cubicBezTo>
                    <a:pt x="14369" y="256789"/>
                    <a:pt x="0" y="242419"/>
                    <a:pt x="0" y="224690"/>
                  </a:cubicBezTo>
                  <a:lnTo>
                    <a:pt x="0" y="32098"/>
                  </a:lnTo>
                  <a:cubicBezTo>
                    <a:pt x="0" y="14369"/>
                    <a:pt x="14369" y="0"/>
                    <a:pt x="32098" y="0"/>
                  </a:cubicBezTo>
                  <a:lnTo>
                    <a:pt x="1059255" y="0"/>
                  </a:lnTo>
                  <a:cubicBezTo>
                    <a:pt x="1076984" y="0"/>
                    <a:pt x="1091354" y="14369"/>
                    <a:pt x="1091354" y="32098"/>
                  </a:cubicBezTo>
                  <a:lnTo>
                    <a:pt x="1091354" y="22469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89052FA6-EEFC-F919-229A-8AE30C51E26E}"/>
                </a:ext>
              </a:extLst>
            </p:cNvPr>
            <p:cNvSpPr/>
            <p:nvPr/>
          </p:nvSpPr>
          <p:spPr>
            <a:xfrm>
              <a:off x="2608038" y="2866738"/>
              <a:ext cx="1091354" cy="256789"/>
            </a:xfrm>
            <a:custGeom>
              <a:avLst/>
              <a:gdLst/>
              <a:ahLst/>
              <a:cxnLst/>
              <a:rect l="0" t="0" r="0" b="0"/>
              <a:pathLst>
                <a:path w="1091354" h="256789">
                  <a:moveTo>
                    <a:pt x="32098" y="0"/>
                  </a:moveTo>
                  <a:cubicBezTo>
                    <a:pt x="14371" y="0"/>
                    <a:pt x="0" y="14371"/>
                    <a:pt x="0" y="32098"/>
                  </a:cubicBezTo>
                  <a:moveTo>
                    <a:pt x="32098" y="0"/>
                  </a:moveTo>
                  <a:lnTo>
                    <a:pt x="1059255" y="0"/>
                  </a:lnTo>
                  <a:moveTo>
                    <a:pt x="1059255" y="0"/>
                  </a:moveTo>
                  <a:cubicBezTo>
                    <a:pt x="1076982" y="0"/>
                    <a:pt x="1091354" y="14371"/>
                    <a:pt x="1091354" y="32098"/>
                  </a:cubicBezTo>
                  <a:moveTo>
                    <a:pt x="1091354" y="224690"/>
                  </a:moveTo>
                  <a:lnTo>
                    <a:pt x="1091354" y="32098"/>
                  </a:lnTo>
                  <a:moveTo>
                    <a:pt x="0" y="224690"/>
                  </a:moveTo>
                  <a:lnTo>
                    <a:pt x="0" y="32098"/>
                  </a:lnTo>
                  <a:moveTo>
                    <a:pt x="0" y="224690"/>
                  </a:moveTo>
                  <a:cubicBezTo>
                    <a:pt x="0" y="242418"/>
                    <a:pt x="14371" y="256789"/>
                    <a:pt x="32098" y="256789"/>
                  </a:cubicBezTo>
                  <a:moveTo>
                    <a:pt x="1059255" y="256789"/>
                  </a:moveTo>
                  <a:lnTo>
                    <a:pt x="32098" y="256789"/>
                  </a:lnTo>
                  <a:moveTo>
                    <a:pt x="1059255" y="256789"/>
                  </a:moveTo>
                  <a:cubicBezTo>
                    <a:pt x="1076982" y="256789"/>
                    <a:pt x="1091354" y="242418"/>
                    <a:pt x="1091354" y="224690"/>
                  </a:cubicBezTo>
                </a:path>
              </a:pathLst>
            </a:custGeom>
            <a:noFill/>
            <a:ln w="4011">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1" name="Rounded Rectangle 7">
              <a:extLst>
                <a:ext uri="{FF2B5EF4-FFF2-40B4-BE49-F238E27FC236}">
                  <a16:creationId xmlns:a16="http://schemas.microsoft.com/office/drawing/2014/main" id="{5DAA9B86-3468-3400-0CF6-73CFF8792361}"/>
                </a:ext>
              </a:extLst>
            </p:cNvPr>
            <p:cNvSpPr/>
            <p:nvPr/>
          </p:nvSpPr>
          <p:spPr>
            <a:xfrm>
              <a:off x="3956181" y="3556859"/>
              <a:ext cx="1219748" cy="256789"/>
            </a:xfrm>
            <a:custGeom>
              <a:avLst/>
              <a:gdLst/>
              <a:ahLst/>
              <a:cxnLst/>
              <a:rect l="0" t="0" r="0" b="0"/>
              <a:pathLst>
                <a:path w="1219748" h="256789">
                  <a:moveTo>
                    <a:pt x="1219748" y="224690"/>
                  </a:moveTo>
                  <a:cubicBezTo>
                    <a:pt x="1219748" y="242419"/>
                    <a:pt x="1205379" y="256789"/>
                    <a:pt x="1187650" y="256789"/>
                  </a:cubicBezTo>
                  <a:lnTo>
                    <a:pt x="32098" y="256789"/>
                  </a:lnTo>
                  <a:cubicBezTo>
                    <a:pt x="14369" y="256789"/>
                    <a:pt x="0" y="242419"/>
                    <a:pt x="0" y="224690"/>
                  </a:cubicBezTo>
                  <a:lnTo>
                    <a:pt x="0" y="32098"/>
                  </a:lnTo>
                  <a:cubicBezTo>
                    <a:pt x="0" y="14369"/>
                    <a:pt x="14369" y="0"/>
                    <a:pt x="32098" y="0"/>
                  </a:cubicBezTo>
                  <a:lnTo>
                    <a:pt x="1187650" y="0"/>
                  </a:lnTo>
                  <a:cubicBezTo>
                    <a:pt x="1205379" y="0"/>
                    <a:pt x="1219748" y="14369"/>
                    <a:pt x="1219748" y="32098"/>
                  </a:cubicBezTo>
                  <a:lnTo>
                    <a:pt x="1219748" y="22469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2" name="Rounded Rectangle 8">
              <a:extLst>
                <a:ext uri="{FF2B5EF4-FFF2-40B4-BE49-F238E27FC236}">
                  <a16:creationId xmlns:a16="http://schemas.microsoft.com/office/drawing/2014/main" id="{777E9124-24E4-3D2B-BD9C-A0396D6B8E94}"/>
                </a:ext>
              </a:extLst>
            </p:cNvPr>
            <p:cNvSpPr/>
            <p:nvPr/>
          </p:nvSpPr>
          <p:spPr>
            <a:xfrm>
              <a:off x="3956181" y="3556859"/>
              <a:ext cx="1219748" cy="256789"/>
            </a:xfrm>
            <a:custGeom>
              <a:avLst/>
              <a:gdLst/>
              <a:ahLst/>
              <a:cxnLst/>
              <a:rect l="0" t="0" r="0" b="0"/>
              <a:pathLst>
                <a:path w="1219748" h="256789">
                  <a:moveTo>
                    <a:pt x="32098" y="0"/>
                  </a:moveTo>
                  <a:cubicBezTo>
                    <a:pt x="14371" y="0"/>
                    <a:pt x="0" y="14371"/>
                    <a:pt x="0" y="32098"/>
                  </a:cubicBezTo>
                  <a:moveTo>
                    <a:pt x="32098" y="0"/>
                  </a:moveTo>
                  <a:lnTo>
                    <a:pt x="1187650" y="0"/>
                  </a:lnTo>
                  <a:moveTo>
                    <a:pt x="1187650" y="0"/>
                  </a:moveTo>
                  <a:cubicBezTo>
                    <a:pt x="1205377" y="0"/>
                    <a:pt x="1219748" y="14371"/>
                    <a:pt x="1219748" y="32098"/>
                  </a:cubicBezTo>
                  <a:moveTo>
                    <a:pt x="1219748" y="224690"/>
                  </a:moveTo>
                  <a:lnTo>
                    <a:pt x="1219748" y="32098"/>
                  </a:lnTo>
                  <a:moveTo>
                    <a:pt x="0" y="224690"/>
                  </a:moveTo>
                  <a:lnTo>
                    <a:pt x="0" y="32098"/>
                  </a:lnTo>
                  <a:moveTo>
                    <a:pt x="0" y="224690"/>
                  </a:moveTo>
                  <a:cubicBezTo>
                    <a:pt x="0" y="242418"/>
                    <a:pt x="14371" y="256789"/>
                    <a:pt x="32098" y="256789"/>
                  </a:cubicBezTo>
                  <a:moveTo>
                    <a:pt x="1187650" y="256789"/>
                  </a:moveTo>
                  <a:lnTo>
                    <a:pt x="32098" y="256789"/>
                  </a:lnTo>
                  <a:moveTo>
                    <a:pt x="1187650" y="256789"/>
                  </a:moveTo>
                  <a:cubicBezTo>
                    <a:pt x="1205377" y="256789"/>
                    <a:pt x="1219748" y="242418"/>
                    <a:pt x="1219748" y="224690"/>
                  </a:cubicBezTo>
                </a:path>
              </a:pathLst>
            </a:custGeom>
            <a:solidFill>
              <a:srgbClr val="4F92FF"/>
            </a:solidFill>
            <a:ln w="4011">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3" name="Rounded Rectangle 9">
              <a:extLst>
                <a:ext uri="{FF2B5EF4-FFF2-40B4-BE49-F238E27FC236}">
                  <a16:creationId xmlns:a16="http://schemas.microsoft.com/office/drawing/2014/main" id="{786C0E63-E6C1-9B5D-0A70-8E9407300127}"/>
                </a:ext>
              </a:extLst>
            </p:cNvPr>
            <p:cNvSpPr/>
            <p:nvPr/>
          </p:nvSpPr>
          <p:spPr>
            <a:xfrm>
              <a:off x="5432719" y="2433406"/>
              <a:ext cx="1027156" cy="256789"/>
            </a:xfrm>
            <a:custGeom>
              <a:avLst/>
              <a:gdLst/>
              <a:ahLst/>
              <a:cxnLst/>
              <a:rect l="0" t="0" r="0" b="0"/>
              <a:pathLst>
                <a:path w="1027156" h="256789">
                  <a:moveTo>
                    <a:pt x="0" y="224690"/>
                  </a:moveTo>
                  <a:cubicBezTo>
                    <a:pt x="0" y="242419"/>
                    <a:pt x="14369" y="256789"/>
                    <a:pt x="32098" y="256789"/>
                  </a:cubicBezTo>
                  <a:lnTo>
                    <a:pt x="995058" y="256789"/>
                  </a:lnTo>
                  <a:cubicBezTo>
                    <a:pt x="1012787" y="256789"/>
                    <a:pt x="1027156" y="242419"/>
                    <a:pt x="1027156" y="224690"/>
                  </a:cubicBezTo>
                  <a:lnTo>
                    <a:pt x="1027156" y="32098"/>
                  </a:lnTo>
                  <a:cubicBezTo>
                    <a:pt x="1027156" y="14369"/>
                    <a:pt x="1012787" y="0"/>
                    <a:pt x="995058" y="0"/>
                  </a:cubicBezTo>
                  <a:lnTo>
                    <a:pt x="32098" y="0"/>
                  </a:lnTo>
                  <a:cubicBezTo>
                    <a:pt x="14369" y="0"/>
                    <a:pt x="0" y="14369"/>
                    <a:pt x="0" y="32098"/>
                  </a:cubicBezTo>
                  <a:lnTo>
                    <a:pt x="0" y="224690"/>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4" name="Rounded Rectangle 10">
              <a:extLst>
                <a:ext uri="{FF2B5EF4-FFF2-40B4-BE49-F238E27FC236}">
                  <a16:creationId xmlns:a16="http://schemas.microsoft.com/office/drawing/2014/main" id="{0DE8030C-B86B-FD8A-CA3C-0E593F5D1590}"/>
                </a:ext>
              </a:extLst>
            </p:cNvPr>
            <p:cNvSpPr/>
            <p:nvPr/>
          </p:nvSpPr>
          <p:spPr>
            <a:xfrm>
              <a:off x="5432719" y="2433406"/>
              <a:ext cx="1027156" cy="256789"/>
            </a:xfrm>
            <a:custGeom>
              <a:avLst/>
              <a:gdLst/>
              <a:ahLst/>
              <a:cxnLst/>
              <a:rect l="0" t="0" r="0" b="0"/>
              <a:pathLst>
                <a:path w="1027156" h="256789">
                  <a:moveTo>
                    <a:pt x="995058" y="0"/>
                  </a:moveTo>
                  <a:cubicBezTo>
                    <a:pt x="1012785" y="0"/>
                    <a:pt x="1027156" y="14371"/>
                    <a:pt x="1027156" y="32098"/>
                  </a:cubicBezTo>
                  <a:moveTo>
                    <a:pt x="995058" y="0"/>
                  </a:moveTo>
                  <a:lnTo>
                    <a:pt x="32098" y="0"/>
                  </a:lnTo>
                  <a:moveTo>
                    <a:pt x="32098" y="0"/>
                  </a:moveTo>
                  <a:cubicBezTo>
                    <a:pt x="14371" y="0"/>
                    <a:pt x="0" y="14371"/>
                    <a:pt x="0" y="32098"/>
                  </a:cubicBezTo>
                  <a:moveTo>
                    <a:pt x="0" y="224690"/>
                  </a:moveTo>
                  <a:lnTo>
                    <a:pt x="0" y="32098"/>
                  </a:lnTo>
                  <a:moveTo>
                    <a:pt x="1027156" y="224690"/>
                  </a:moveTo>
                  <a:lnTo>
                    <a:pt x="1027156" y="32098"/>
                  </a:lnTo>
                  <a:moveTo>
                    <a:pt x="1027156" y="224690"/>
                  </a:moveTo>
                  <a:cubicBezTo>
                    <a:pt x="1027156" y="242418"/>
                    <a:pt x="1012785" y="256789"/>
                    <a:pt x="995058" y="256789"/>
                  </a:cubicBezTo>
                  <a:moveTo>
                    <a:pt x="32098" y="256789"/>
                  </a:moveTo>
                  <a:lnTo>
                    <a:pt x="995058" y="256789"/>
                  </a:lnTo>
                  <a:moveTo>
                    <a:pt x="32098" y="256789"/>
                  </a:moveTo>
                  <a:cubicBezTo>
                    <a:pt x="14371" y="256789"/>
                    <a:pt x="0" y="242418"/>
                    <a:pt x="0" y="224690"/>
                  </a:cubicBezTo>
                </a:path>
              </a:pathLst>
            </a:custGeom>
            <a:solidFill>
              <a:srgbClr val="4F92FF"/>
            </a:solidFill>
            <a:ln w="4011">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5" name="Rounded Rectangle 11">
              <a:extLst>
                <a:ext uri="{FF2B5EF4-FFF2-40B4-BE49-F238E27FC236}">
                  <a16:creationId xmlns:a16="http://schemas.microsoft.com/office/drawing/2014/main" id="{7D3A219A-42B6-3CAE-F86D-5FC6E1A2EE83}"/>
                </a:ext>
              </a:extLst>
            </p:cNvPr>
            <p:cNvSpPr/>
            <p:nvPr/>
          </p:nvSpPr>
          <p:spPr>
            <a:xfrm>
              <a:off x="3747793" y="5170598"/>
              <a:ext cx="1564486" cy="280081"/>
            </a:xfrm>
            <a:custGeom>
              <a:avLst/>
              <a:gdLst/>
              <a:ahLst/>
              <a:cxnLst/>
              <a:rect l="0" t="0" r="0" b="0"/>
              <a:pathLst>
                <a:path w="1283945" h="320986">
                  <a:moveTo>
                    <a:pt x="0" y="288887"/>
                  </a:moveTo>
                  <a:cubicBezTo>
                    <a:pt x="0" y="306617"/>
                    <a:pt x="14369" y="320986"/>
                    <a:pt x="32098" y="320986"/>
                  </a:cubicBezTo>
                  <a:lnTo>
                    <a:pt x="1251847" y="320986"/>
                  </a:lnTo>
                  <a:cubicBezTo>
                    <a:pt x="1269576" y="320986"/>
                    <a:pt x="1283945" y="306617"/>
                    <a:pt x="1283945" y="288887"/>
                  </a:cubicBezTo>
                  <a:lnTo>
                    <a:pt x="1283945" y="32098"/>
                  </a:lnTo>
                  <a:cubicBezTo>
                    <a:pt x="1283945" y="14369"/>
                    <a:pt x="1269576" y="0"/>
                    <a:pt x="1251847" y="0"/>
                  </a:cubicBezTo>
                  <a:lnTo>
                    <a:pt x="32098" y="0"/>
                  </a:lnTo>
                  <a:cubicBezTo>
                    <a:pt x="14369" y="0"/>
                    <a:pt x="0" y="14369"/>
                    <a:pt x="0" y="32098"/>
                  </a:cubicBezTo>
                  <a:lnTo>
                    <a:pt x="0" y="288887"/>
                  </a:lnTo>
                </a:path>
              </a:pathLst>
            </a:custGeom>
            <a:solidFill>
              <a:schemeClr val="accent5">
                <a:lumMod val="25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6" name="Rounded Rectangle 12">
              <a:extLst>
                <a:ext uri="{FF2B5EF4-FFF2-40B4-BE49-F238E27FC236}">
                  <a16:creationId xmlns:a16="http://schemas.microsoft.com/office/drawing/2014/main" id="{470A9061-BFBA-EB2A-1A87-62DBD11F586A}"/>
                </a:ext>
              </a:extLst>
            </p:cNvPr>
            <p:cNvSpPr/>
            <p:nvPr/>
          </p:nvSpPr>
          <p:spPr>
            <a:xfrm>
              <a:off x="3924083" y="5129693"/>
              <a:ext cx="1283946" cy="320986"/>
            </a:xfrm>
            <a:custGeom>
              <a:avLst/>
              <a:gdLst/>
              <a:ahLst/>
              <a:cxnLst/>
              <a:rect l="0" t="0" r="0" b="0"/>
              <a:pathLst>
                <a:path w="1283946" h="320986">
                  <a:moveTo>
                    <a:pt x="1251847" y="0"/>
                  </a:moveTo>
                  <a:cubicBezTo>
                    <a:pt x="1269574" y="0"/>
                    <a:pt x="1283945" y="14371"/>
                    <a:pt x="1283945" y="32098"/>
                  </a:cubicBezTo>
                  <a:moveTo>
                    <a:pt x="1251847" y="0"/>
                  </a:moveTo>
                  <a:lnTo>
                    <a:pt x="32098" y="0"/>
                  </a:lnTo>
                  <a:moveTo>
                    <a:pt x="32098" y="0"/>
                  </a:moveTo>
                  <a:cubicBezTo>
                    <a:pt x="14371" y="0"/>
                    <a:pt x="0" y="14371"/>
                    <a:pt x="0" y="32098"/>
                  </a:cubicBezTo>
                  <a:moveTo>
                    <a:pt x="0" y="288887"/>
                  </a:moveTo>
                  <a:lnTo>
                    <a:pt x="0" y="32098"/>
                  </a:lnTo>
                  <a:moveTo>
                    <a:pt x="1283946" y="288887"/>
                  </a:moveTo>
                  <a:lnTo>
                    <a:pt x="1283946" y="32098"/>
                  </a:lnTo>
                  <a:moveTo>
                    <a:pt x="1283945" y="288887"/>
                  </a:moveTo>
                  <a:cubicBezTo>
                    <a:pt x="1283945" y="306615"/>
                    <a:pt x="1269574" y="320986"/>
                    <a:pt x="1251847" y="320986"/>
                  </a:cubicBezTo>
                  <a:moveTo>
                    <a:pt x="32098" y="320986"/>
                  </a:moveTo>
                  <a:lnTo>
                    <a:pt x="1251847" y="320986"/>
                  </a:lnTo>
                  <a:moveTo>
                    <a:pt x="32098" y="320986"/>
                  </a:moveTo>
                  <a:cubicBezTo>
                    <a:pt x="14371" y="320986"/>
                    <a:pt x="0" y="306615"/>
                    <a:pt x="0" y="288887"/>
                  </a:cubicBezTo>
                </a:path>
              </a:pathLst>
            </a:custGeom>
            <a:noFill/>
            <a:ln w="4011">
              <a:solidFill>
                <a:srgbClr val="FFFF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1569F859-537A-D08F-2B44-2B5B692C2412}"/>
                </a:ext>
              </a:extLst>
            </p:cNvPr>
            <p:cNvGrpSpPr/>
            <p:nvPr/>
          </p:nvGrpSpPr>
          <p:grpSpPr>
            <a:xfrm>
              <a:off x="4822845" y="1202306"/>
              <a:ext cx="139748" cy="2354553"/>
              <a:chOff x="2632975" y="694818"/>
              <a:chExt cx="139748" cy="2354553"/>
            </a:xfrm>
          </p:grpSpPr>
          <p:sp>
            <p:nvSpPr>
              <p:cNvPr id="98" name="Rounded Rectangle 13">
                <a:extLst>
                  <a:ext uri="{FF2B5EF4-FFF2-40B4-BE49-F238E27FC236}">
                    <a16:creationId xmlns:a16="http://schemas.microsoft.com/office/drawing/2014/main" id="{9D3312F9-B66B-60A2-35A2-D93E1C0352AE}"/>
                  </a:ext>
                </a:extLst>
              </p:cNvPr>
              <p:cNvSpPr/>
              <p:nvPr/>
            </p:nvSpPr>
            <p:spPr>
              <a:xfrm>
                <a:off x="2632975" y="706170"/>
                <a:ext cx="117053" cy="2343201"/>
              </a:xfrm>
              <a:custGeom>
                <a:avLst/>
                <a:gdLst/>
                <a:ahLst/>
                <a:cxnLst/>
                <a:rect l="0" t="0" r="0" b="0"/>
                <a:pathLst>
                  <a:path w="117053" h="2343201">
                    <a:moveTo>
                      <a:pt x="0" y="2343201"/>
                    </a:moveTo>
                    <a:lnTo>
                      <a:pt x="0" y="64197"/>
                    </a:lnTo>
                    <a:cubicBezTo>
                      <a:pt x="0" y="28728"/>
                      <a:pt x="28728" y="0"/>
                      <a:pt x="64197" y="0"/>
                    </a:cubicBezTo>
                    <a:lnTo>
                      <a:pt x="117053" y="0"/>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9" name="Rounded Rectangle 14">
                <a:extLst>
                  <a:ext uri="{FF2B5EF4-FFF2-40B4-BE49-F238E27FC236}">
                    <a16:creationId xmlns:a16="http://schemas.microsoft.com/office/drawing/2014/main" id="{5368A073-DA2A-42E1-76B1-B1CFD536D340}"/>
                  </a:ext>
                </a:extLst>
              </p:cNvPr>
              <p:cNvSpPr/>
              <p:nvPr/>
            </p:nvSpPr>
            <p:spPr>
              <a:xfrm>
                <a:off x="2750021" y="694818"/>
                <a:ext cx="22702" cy="22704"/>
              </a:xfrm>
              <a:custGeom>
                <a:avLst/>
                <a:gdLst/>
                <a:ahLst/>
                <a:cxnLst/>
                <a:rect l="0" t="0" r="0" b="0"/>
                <a:pathLst>
                  <a:path w="22702" h="22704">
                    <a:moveTo>
                      <a:pt x="1" y="11352"/>
                    </a:moveTo>
                    <a:cubicBezTo>
                      <a:pt x="0" y="17621"/>
                      <a:pt x="5081" y="22704"/>
                      <a:pt x="11351" y="22704"/>
                    </a:cubicBezTo>
                    <a:cubicBezTo>
                      <a:pt x="17620" y="22704"/>
                      <a:pt x="22702" y="17621"/>
                      <a:pt x="22700" y="11352"/>
                    </a:cubicBezTo>
                    <a:cubicBezTo>
                      <a:pt x="22702" y="5082"/>
                      <a:pt x="17620" y="0"/>
                      <a:pt x="11351" y="0"/>
                    </a:cubicBezTo>
                    <a:cubicBezTo>
                      <a:pt x="5081" y="0"/>
                      <a:pt x="0" y="5082"/>
                      <a:pt x="1" y="11352"/>
                    </a:cubicBezTo>
                    <a:close/>
                  </a:path>
                </a:pathLst>
              </a:custGeom>
              <a:solidFill>
                <a:srgbClr val="FFFF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EAFB987D-E0CB-1194-D3F2-FC6F326979AE}"/>
                </a:ext>
              </a:extLst>
            </p:cNvPr>
            <p:cNvGrpSpPr/>
            <p:nvPr/>
          </p:nvGrpSpPr>
          <p:grpSpPr>
            <a:xfrm>
              <a:off x="5015437" y="1342052"/>
              <a:ext cx="69931" cy="808580"/>
              <a:chOff x="2825567" y="834564"/>
              <a:chExt cx="69931" cy="808580"/>
            </a:xfrm>
          </p:grpSpPr>
          <p:sp>
            <p:nvSpPr>
              <p:cNvPr id="93" name="Rounded Rectangle 16">
                <a:extLst>
                  <a:ext uri="{FF2B5EF4-FFF2-40B4-BE49-F238E27FC236}">
                    <a16:creationId xmlns:a16="http://schemas.microsoft.com/office/drawing/2014/main" id="{3727017B-8934-088A-790E-7531C79784D5}"/>
                  </a:ext>
                </a:extLst>
              </p:cNvPr>
              <p:cNvSpPr/>
              <p:nvPr/>
            </p:nvSpPr>
            <p:spPr>
              <a:xfrm>
                <a:off x="2825567" y="834564"/>
                <a:ext cx="64197" cy="802466"/>
              </a:xfrm>
              <a:custGeom>
                <a:avLst/>
                <a:gdLst/>
                <a:ahLst/>
                <a:cxnLst/>
                <a:rect l="0" t="0" r="0" b="0"/>
                <a:pathLst>
                  <a:path w="64197" h="802466">
                    <a:moveTo>
                      <a:pt x="0" y="0"/>
                    </a:moveTo>
                    <a:lnTo>
                      <a:pt x="0" y="738268"/>
                    </a:lnTo>
                    <a:cubicBezTo>
                      <a:pt x="0" y="773724"/>
                      <a:pt x="28742" y="802466"/>
                      <a:pt x="64197" y="802466"/>
                    </a:cubicBezTo>
                    <a:lnTo>
                      <a:pt x="64197" y="802466"/>
                    </a:lnTo>
                    <a:moveTo>
                      <a:pt x="64197" y="96295"/>
                    </a:moveTo>
                    <a:lnTo>
                      <a:pt x="0" y="96295"/>
                    </a:lnTo>
                    <a:moveTo>
                      <a:pt x="64197" y="288887"/>
                    </a:moveTo>
                    <a:lnTo>
                      <a:pt x="0" y="288887"/>
                    </a:lnTo>
                    <a:moveTo>
                      <a:pt x="64197" y="545677"/>
                    </a:moveTo>
                    <a:lnTo>
                      <a:pt x="0" y="545677"/>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4" name="Rounded Rectangle 17">
                <a:extLst>
                  <a:ext uri="{FF2B5EF4-FFF2-40B4-BE49-F238E27FC236}">
                    <a16:creationId xmlns:a16="http://schemas.microsoft.com/office/drawing/2014/main" id="{24EA3E9E-ED18-1644-3244-C4ECF7A552E9}"/>
                  </a:ext>
                </a:extLst>
              </p:cNvPr>
              <p:cNvSpPr/>
              <p:nvPr/>
            </p:nvSpPr>
            <p:spPr>
              <a:xfrm>
                <a:off x="2884025" y="1630917"/>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5" name="Rounded Rectangle 18">
                <a:extLst>
                  <a:ext uri="{FF2B5EF4-FFF2-40B4-BE49-F238E27FC236}">
                    <a16:creationId xmlns:a16="http://schemas.microsoft.com/office/drawing/2014/main" id="{BFB15157-2EBC-5831-DBE2-779D082ED1CD}"/>
                  </a:ext>
                </a:extLst>
              </p:cNvPr>
              <p:cNvSpPr/>
              <p:nvPr/>
            </p:nvSpPr>
            <p:spPr>
              <a:xfrm>
                <a:off x="2884025" y="924747"/>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6" name="Rounded Rectangle 19">
                <a:extLst>
                  <a:ext uri="{FF2B5EF4-FFF2-40B4-BE49-F238E27FC236}">
                    <a16:creationId xmlns:a16="http://schemas.microsoft.com/office/drawing/2014/main" id="{4FBDDE5F-9214-592A-9C45-0E96EF761078}"/>
                  </a:ext>
                </a:extLst>
              </p:cNvPr>
              <p:cNvSpPr/>
              <p:nvPr/>
            </p:nvSpPr>
            <p:spPr>
              <a:xfrm>
                <a:off x="2884025" y="1117339"/>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7" name="Rounded Rectangle 20">
                <a:extLst>
                  <a:ext uri="{FF2B5EF4-FFF2-40B4-BE49-F238E27FC236}">
                    <a16:creationId xmlns:a16="http://schemas.microsoft.com/office/drawing/2014/main" id="{07652CFE-F77E-0DE1-B5AC-789A876A1BA8}"/>
                  </a:ext>
                </a:extLst>
              </p:cNvPr>
              <p:cNvSpPr/>
              <p:nvPr/>
            </p:nvSpPr>
            <p:spPr>
              <a:xfrm>
                <a:off x="2884025" y="1374128"/>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F1B0BDD1-73FB-CF17-B619-97EB1AD552B9}"/>
                </a:ext>
              </a:extLst>
            </p:cNvPr>
            <p:cNvGrpSpPr/>
            <p:nvPr/>
          </p:nvGrpSpPr>
          <p:grpSpPr>
            <a:xfrm>
              <a:off x="5175930" y="2550449"/>
              <a:ext cx="268143" cy="1134804"/>
              <a:chOff x="2986060" y="2042961"/>
              <a:chExt cx="268143" cy="1134804"/>
            </a:xfrm>
          </p:grpSpPr>
          <p:sp>
            <p:nvSpPr>
              <p:cNvPr id="91" name="Rounded Rectangle 22">
                <a:extLst>
                  <a:ext uri="{FF2B5EF4-FFF2-40B4-BE49-F238E27FC236}">
                    <a16:creationId xmlns:a16="http://schemas.microsoft.com/office/drawing/2014/main" id="{4DA0EFBE-FB43-5589-6401-C7AC4F296F4E}"/>
                  </a:ext>
                </a:extLst>
              </p:cNvPr>
              <p:cNvSpPr/>
              <p:nvPr/>
            </p:nvSpPr>
            <p:spPr>
              <a:xfrm>
                <a:off x="2986060" y="2054313"/>
                <a:ext cx="245447" cy="1123452"/>
              </a:xfrm>
              <a:custGeom>
                <a:avLst/>
                <a:gdLst/>
                <a:ahLst/>
                <a:cxnLst/>
                <a:rect l="0" t="0" r="0" b="0"/>
                <a:pathLst>
                  <a:path w="245447" h="1123452">
                    <a:moveTo>
                      <a:pt x="0" y="1123452"/>
                    </a:moveTo>
                    <a:lnTo>
                      <a:pt x="64197" y="1123452"/>
                    </a:lnTo>
                    <a:cubicBezTo>
                      <a:pt x="99666" y="1123452"/>
                      <a:pt x="128394" y="1094724"/>
                      <a:pt x="128394" y="1059255"/>
                    </a:cubicBezTo>
                    <a:lnTo>
                      <a:pt x="128394" y="64197"/>
                    </a:lnTo>
                    <a:cubicBezTo>
                      <a:pt x="128394" y="28728"/>
                      <a:pt x="157122" y="0"/>
                      <a:pt x="192591" y="0"/>
                    </a:cubicBezTo>
                    <a:lnTo>
                      <a:pt x="245447" y="0"/>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2" name="Rounded Rectangle 23">
                <a:extLst>
                  <a:ext uri="{FF2B5EF4-FFF2-40B4-BE49-F238E27FC236}">
                    <a16:creationId xmlns:a16="http://schemas.microsoft.com/office/drawing/2014/main" id="{747841A0-7078-4587-43E1-CF7B974099F2}"/>
                  </a:ext>
                </a:extLst>
              </p:cNvPr>
              <p:cNvSpPr/>
              <p:nvPr/>
            </p:nvSpPr>
            <p:spPr>
              <a:xfrm>
                <a:off x="3231501" y="2042961"/>
                <a:ext cx="22702" cy="22704"/>
              </a:xfrm>
              <a:custGeom>
                <a:avLst/>
                <a:gdLst/>
                <a:ahLst/>
                <a:cxnLst/>
                <a:rect l="0" t="0" r="0" b="0"/>
                <a:pathLst>
                  <a:path w="22702" h="22704">
                    <a:moveTo>
                      <a:pt x="1" y="11352"/>
                    </a:moveTo>
                    <a:cubicBezTo>
                      <a:pt x="0" y="17621"/>
                      <a:pt x="5081" y="22704"/>
                      <a:pt x="11351" y="22704"/>
                    </a:cubicBezTo>
                    <a:cubicBezTo>
                      <a:pt x="17620" y="22704"/>
                      <a:pt x="22702" y="17621"/>
                      <a:pt x="22700" y="11352"/>
                    </a:cubicBezTo>
                    <a:cubicBezTo>
                      <a:pt x="22702" y="5082"/>
                      <a:pt x="17620" y="0"/>
                      <a:pt x="11351" y="0"/>
                    </a:cubicBezTo>
                    <a:cubicBezTo>
                      <a:pt x="5081" y="0"/>
                      <a:pt x="0" y="5082"/>
                      <a:pt x="1" y="11352"/>
                    </a:cubicBezTo>
                    <a:close/>
                  </a:path>
                </a:pathLst>
              </a:custGeom>
              <a:solidFill>
                <a:srgbClr val="FFFF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F27DDEA4-8825-4CE6-B099-2711DC1FE1A8}"/>
                </a:ext>
              </a:extLst>
            </p:cNvPr>
            <p:cNvGrpSpPr/>
            <p:nvPr/>
          </p:nvGrpSpPr>
          <p:grpSpPr>
            <a:xfrm>
              <a:off x="5496917" y="2690196"/>
              <a:ext cx="69930" cy="2156723"/>
              <a:chOff x="3307047" y="2182708"/>
              <a:chExt cx="69930" cy="2156723"/>
            </a:xfrm>
          </p:grpSpPr>
          <p:sp>
            <p:nvSpPr>
              <p:cNvPr id="80" name="Rounded Rectangle 25">
                <a:extLst>
                  <a:ext uri="{FF2B5EF4-FFF2-40B4-BE49-F238E27FC236}">
                    <a16:creationId xmlns:a16="http://schemas.microsoft.com/office/drawing/2014/main" id="{8A767577-5AD6-A5A9-2FE5-BE94371261D9}"/>
                  </a:ext>
                </a:extLst>
              </p:cNvPr>
              <p:cNvSpPr/>
              <p:nvPr/>
            </p:nvSpPr>
            <p:spPr>
              <a:xfrm>
                <a:off x="3307047" y="2182708"/>
                <a:ext cx="64197" cy="2150609"/>
              </a:xfrm>
              <a:custGeom>
                <a:avLst/>
                <a:gdLst/>
                <a:ahLst/>
                <a:cxnLst/>
                <a:rect l="0" t="0" r="0" b="0"/>
                <a:pathLst>
                  <a:path w="64197" h="2150609">
                    <a:moveTo>
                      <a:pt x="0" y="0"/>
                    </a:moveTo>
                    <a:lnTo>
                      <a:pt x="0" y="2086412"/>
                    </a:lnTo>
                    <a:cubicBezTo>
                      <a:pt x="0" y="2121867"/>
                      <a:pt x="28742" y="2150609"/>
                      <a:pt x="64197" y="2150609"/>
                    </a:cubicBezTo>
                    <a:lnTo>
                      <a:pt x="64197" y="2150609"/>
                    </a:lnTo>
                    <a:moveTo>
                      <a:pt x="64197" y="96295"/>
                    </a:moveTo>
                    <a:lnTo>
                      <a:pt x="0" y="96295"/>
                    </a:lnTo>
                    <a:moveTo>
                      <a:pt x="64197" y="353085"/>
                    </a:moveTo>
                    <a:lnTo>
                      <a:pt x="0" y="353085"/>
                    </a:lnTo>
                    <a:moveTo>
                      <a:pt x="64197" y="609874"/>
                    </a:moveTo>
                    <a:lnTo>
                      <a:pt x="0" y="609874"/>
                    </a:lnTo>
                    <a:moveTo>
                      <a:pt x="64197" y="802466"/>
                    </a:moveTo>
                    <a:lnTo>
                      <a:pt x="0" y="802466"/>
                    </a:lnTo>
                    <a:moveTo>
                      <a:pt x="64197" y="1059255"/>
                    </a:moveTo>
                    <a:lnTo>
                      <a:pt x="0" y="1059255"/>
                    </a:lnTo>
                    <a:moveTo>
                      <a:pt x="64197" y="1316044"/>
                    </a:moveTo>
                    <a:lnTo>
                      <a:pt x="0" y="1316044"/>
                    </a:lnTo>
                    <a:moveTo>
                      <a:pt x="64197" y="1572833"/>
                    </a:moveTo>
                    <a:lnTo>
                      <a:pt x="0" y="1572833"/>
                    </a:lnTo>
                    <a:moveTo>
                      <a:pt x="64197" y="1765425"/>
                    </a:moveTo>
                    <a:lnTo>
                      <a:pt x="0" y="1765425"/>
                    </a:lnTo>
                    <a:moveTo>
                      <a:pt x="64197" y="1958017"/>
                    </a:moveTo>
                    <a:lnTo>
                      <a:pt x="0" y="1958017"/>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1" name="Rounded Rectangle 26">
                <a:extLst>
                  <a:ext uri="{FF2B5EF4-FFF2-40B4-BE49-F238E27FC236}">
                    <a16:creationId xmlns:a16="http://schemas.microsoft.com/office/drawing/2014/main" id="{097A01CD-F096-4394-6732-8110D2BD3174}"/>
                  </a:ext>
                </a:extLst>
              </p:cNvPr>
              <p:cNvSpPr/>
              <p:nvPr/>
            </p:nvSpPr>
            <p:spPr>
              <a:xfrm>
                <a:off x="3365504" y="4327204"/>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2" name="Rounded Rectangle 27">
                <a:extLst>
                  <a:ext uri="{FF2B5EF4-FFF2-40B4-BE49-F238E27FC236}">
                    <a16:creationId xmlns:a16="http://schemas.microsoft.com/office/drawing/2014/main" id="{A30F4EF7-3EAA-1A0F-3B40-AF98D3EC7116}"/>
                  </a:ext>
                </a:extLst>
              </p:cNvPr>
              <p:cNvSpPr/>
              <p:nvPr/>
            </p:nvSpPr>
            <p:spPr>
              <a:xfrm>
                <a:off x="3365504" y="227289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3" name="Rounded Rectangle 28">
                <a:extLst>
                  <a:ext uri="{FF2B5EF4-FFF2-40B4-BE49-F238E27FC236}">
                    <a16:creationId xmlns:a16="http://schemas.microsoft.com/office/drawing/2014/main" id="{672CC77D-7B99-216F-35EA-A64909FBD763}"/>
                  </a:ext>
                </a:extLst>
              </p:cNvPr>
              <p:cNvSpPr/>
              <p:nvPr/>
            </p:nvSpPr>
            <p:spPr>
              <a:xfrm>
                <a:off x="3365504" y="2529679"/>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4" name="Rounded Rectangle 29">
                <a:extLst>
                  <a:ext uri="{FF2B5EF4-FFF2-40B4-BE49-F238E27FC236}">
                    <a16:creationId xmlns:a16="http://schemas.microsoft.com/office/drawing/2014/main" id="{A349DEAA-FAAC-FE3A-B664-5DAB6C3DCD59}"/>
                  </a:ext>
                </a:extLst>
              </p:cNvPr>
              <p:cNvSpPr/>
              <p:nvPr/>
            </p:nvSpPr>
            <p:spPr>
              <a:xfrm>
                <a:off x="3365504" y="2786468"/>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5" name="Rounded Rectangle 30">
                <a:extLst>
                  <a:ext uri="{FF2B5EF4-FFF2-40B4-BE49-F238E27FC236}">
                    <a16:creationId xmlns:a16="http://schemas.microsoft.com/office/drawing/2014/main" id="{7A20FD33-EF64-C938-1FB4-AB234C8731C2}"/>
                  </a:ext>
                </a:extLst>
              </p:cNvPr>
              <p:cNvSpPr/>
              <p:nvPr/>
            </p:nvSpPr>
            <p:spPr>
              <a:xfrm>
                <a:off x="3365504" y="297906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6" name="Rounded Rectangle 31">
                <a:extLst>
                  <a:ext uri="{FF2B5EF4-FFF2-40B4-BE49-F238E27FC236}">
                    <a16:creationId xmlns:a16="http://schemas.microsoft.com/office/drawing/2014/main" id="{29C3ABC0-E36B-0E33-15E4-5C07E1DABA13}"/>
                  </a:ext>
                </a:extLst>
              </p:cNvPr>
              <p:cNvSpPr/>
              <p:nvPr/>
            </p:nvSpPr>
            <p:spPr>
              <a:xfrm>
                <a:off x="3365504" y="323585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7" name="Rounded Rectangle 32">
                <a:extLst>
                  <a:ext uri="{FF2B5EF4-FFF2-40B4-BE49-F238E27FC236}">
                    <a16:creationId xmlns:a16="http://schemas.microsoft.com/office/drawing/2014/main" id="{610EDD4F-3212-B23B-6303-CFBC3F530FC6}"/>
                  </a:ext>
                </a:extLst>
              </p:cNvPr>
              <p:cNvSpPr/>
              <p:nvPr/>
            </p:nvSpPr>
            <p:spPr>
              <a:xfrm>
                <a:off x="3365504" y="3492639"/>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8" name="Rounded Rectangle 33">
                <a:extLst>
                  <a:ext uri="{FF2B5EF4-FFF2-40B4-BE49-F238E27FC236}">
                    <a16:creationId xmlns:a16="http://schemas.microsoft.com/office/drawing/2014/main" id="{8F655630-E157-461F-71A9-F52CCF635D91}"/>
                  </a:ext>
                </a:extLst>
              </p:cNvPr>
              <p:cNvSpPr/>
              <p:nvPr/>
            </p:nvSpPr>
            <p:spPr>
              <a:xfrm>
                <a:off x="3365504" y="3749428"/>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9" name="Rounded Rectangle 34">
                <a:extLst>
                  <a:ext uri="{FF2B5EF4-FFF2-40B4-BE49-F238E27FC236}">
                    <a16:creationId xmlns:a16="http://schemas.microsoft.com/office/drawing/2014/main" id="{BB4AB9A9-B306-8CDA-0AA4-EA0F165126DA}"/>
                  </a:ext>
                </a:extLst>
              </p:cNvPr>
              <p:cNvSpPr/>
              <p:nvPr/>
            </p:nvSpPr>
            <p:spPr>
              <a:xfrm>
                <a:off x="3365504" y="394202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0" name="Rounded Rectangle 35">
                <a:extLst>
                  <a:ext uri="{FF2B5EF4-FFF2-40B4-BE49-F238E27FC236}">
                    <a16:creationId xmlns:a16="http://schemas.microsoft.com/office/drawing/2014/main" id="{4DF23409-0DCC-509E-B019-63140ABC3208}"/>
                  </a:ext>
                </a:extLst>
              </p:cNvPr>
              <p:cNvSpPr/>
              <p:nvPr/>
            </p:nvSpPr>
            <p:spPr>
              <a:xfrm>
                <a:off x="3365504" y="4134612"/>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E3C87186-66C4-AAD6-764D-FE8B5B32F771}"/>
                </a:ext>
              </a:extLst>
            </p:cNvPr>
            <p:cNvGrpSpPr/>
            <p:nvPr/>
          </p:nvGrpSpPr>
          <p:grpSpPr>
            <a:xfrm>
              <a:off x="4554707" y="3813648"/>
              <a:ext cx="22702" cy="1327397"/>
              <a:chOff x="2364837" y="3306160"/>
              <a:chExt cx="22702" cy="1327397"/>
            </a:xfrm>
          </p:grpSpPr>
          <p:sp>
            <p:nvSpPr>
              <p:cNvPr id="78" name="Rounded Rectangle 37">
                <a:extLst>
                  <a:ext uri="{FF2B5EF4-FFF2-40B4-BE49-F238E27FC236}">
                    <a16:creationId xmlns:a16="http://schemas.microsoft.com/office/drawing/2014/main" id="{739633F9-0956-A330-2027-2AC40DC77174}"/>
                  </a:ext>
                </a:extLst>
              </p:cNvPr>
              <p:cNvSpPr/>
              <p:nvPr/>
            </p:nvSpPr>
            <p:spPr>
              <a:xfrm>
                <a:off x="2376186" y="3306160"/>
                <a:ext cx="5349" cy="1304703"/>
              </a:xfrm>
              <a:custGeom>
                <a:avLst/>
                <a:gdLst/>
                <a:ahLst/>
                <a:cxnLst/>
                <a:rect l="0" t="0" r="0" b="0"/>
                <a:pathLst>
                  <a:path w="5349" h="1304703">
                    <a:moveTo>
                      <a:pt x="0" y="0"/>
                    </a:moveTo>
                    <a:lnTo>
                      <a:pt x="0" y="1304703"/>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9" name="Rounded Rectangle 38">
                <a:extLst>
                  <a:ext uri="{FF2B5EF4-FFF2-40B4-BE49-F238E27FC236}">
                    <a16:creationId xmlns:a16="http://schemas.microsoft.com/office/drawing/2014/main" id="{DB4B7CB7-DBDB-9E5B-F21D-DE2BACFDE63E}"/>
                  </a:ext>
                </a:extLst>
              </p:cNvPr>
              <p:cNvSpPr/>
              <p:nvPr/>
            </p:nvSpPr>
            <p:spPr>
              <a:xfrm>
                <a:off x="2364837" y="4610853"/>
                <a:ext cx="22702" cy="22704"/>
              </a:xfrm>
              <a:custGeom>
                <a:avLst/>
                <a:gdLst/>
                <a:ahLst/>
                <a:cxnLst/>
                <a:rect l="0" t="0" r="0" b="0"/>
                <a:pathLst>
                  <a:path w="22702" h="22704">
                    <a:moveTo>
                      <a:pt x="1" y="11352"/>
                    </a:moveTo>
                    <a:cubicBezTo>
                      <a:pt x="0" y="17621"/>
                      <a:pt x="5081" y="22704"/>
                      <a:pt x="11351" y="22704"/>
                    </a:cubicBezTo>
                    <a:cubicBezTo>
                      <a:pt x="17620" y="22704"/>
                      <a:pt x="22702" y="17621"/>
                      <a:pt x="22700" y="11352"/>
                    </a:cubicBezTo>
                    <a:cubicBezTo>
                      <a:pt x="22702" y="5082"/>
                      <a:pt x="17620" y="0"/>
                      <a:pt x="11351" y="0"/>
                    </a:cubicBezTo>
                    <a:cubicBezTo>
                      <a:pt x="5081" y="0"/>
                      <a:pt x="0" y="5082"/>
                      <a:pt x="1" y="11352"/>
                    </a:cubicBezTo>
                    <a:close/>
                  </a:path>
                </a:pathLst>
              </a:custGeom>
              <a:solidFill>
                <a:srgbClr val="FFFF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E48E8600-5B22-BE85-F569-935B44CE1398}"/>
                </a:ext>
              </a:extLst>
            </p:cNvPr>
            <p:cNvGrpSpPr/>
            <p:nvPr/>
          </p:nvGrpSpPr>
          <p:grpSpPr>
            <a:xfrm>
              <a:off x="3988280" y="5450680"/>
              <a:ext cx="69931" cy="583889"/>
              <a:chOff x="1798410" y="4943192"/>
              <a:chExt cx="69931" cy="583889"/>
            </a:xfrm>
          </p:grpSpPr>
          <p:sp>
            <p:nvSpPr>
              <p:cNvPr id="74" name="Rounded Rectangle 40">
                <a:extLst>
                  <a:ext uri="{FF2B5EF4-FFF2-40B4-BE49-F238E27FC236}">
                    <a16:creationId xmlns:a16="http://schemas.microsoft.com/office/drawing/2014/main" id="{4F2A09C8-9901-E8A2-4955-A2FBE4286D1E}"/>
                  </a:ext>
                </a:extLst>
              </p:cNvPr>
              <p:cNvSpPr/>
              <p:nvPr/>
            </p:nvSpPr>
            <p:spPr>
              <a:xfrm>
                <a:off x="1798410" y="4943192"/>
                <a:ext cx="64197" cy="577775"/>
              </a:xfrm>
              <a:custGeom>
                <a:avLst/>
                <a:gdLst/>
                <a:ahLst/>
                <a:cxnLst/>
                <a:rect l="0" t="0" r="0" b="0"/>
                <a:pathLst>
                  <a:path w="64197" h="577775">
                    <a:moveTo>
                      <a:pt x="0" y="0"/>
                    </a:moveTo>
                    <a:lnTo>
                      <a:pt x="0" y="513578"/>
                    </a:lnTo>
                    <a:cubicBezTo>
                      <a:pt x="0" y="549033"/>
                      <a:pt x="28742" y="577775"/>
                      <a:pt x="64197" y="577775"/>
                    </a:cubicBezTo>
                    <a:lnTo>
                      <a:pt x="64197" y="577775"/>
                    </a:lnTo>
                    <a:moveTo>
                      <a:pt x="64197" y="128394"/>
                    </a:moveTo>
                    <a:lnTo>
                      <a:pt x="0" y="128394"/>
                    </a:lnTo>
                    <a:moveTo>
                      <a:pt x="64197" y="320986"/>
                    </a:moveTo>
                    <a:lnTo>
                      <a:pt x="0" y="320986"/>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5" name="Rounded Rectangle 41">
                <a:extLst>
                  <a:ext uri="{FF2B5EF4-FFF2-40B4-BE49-F238E27FC236}">
                    <a16:creationId xmlns:a16="http://schemas.microsoft.com/office/drawing/2014/main" id="{571E1297-1557-FD2E-C75F-8C0A102A0D70}"/>
                  </a:ext>
                </a:extLst>
              </p:cNvPr>
              <p:cNvSpPr/>
              <p:nvPr/>
            </p:nvSpPr>
            <p:spPr>
              <a:xfrm>
                <a:off x="1856868" y="5514854"/>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6" name="Rounded Rectangle 42">
                <a:extLst>
                  <a:ext uri="{FF2B5EF4-FFF2-40B4-BE49-F238E27FC236}">
                    <a16:creationId xmlns:a16="http://schemas.microsoft.com/office/drawing/2014/main" id="{23916CA5-78DA-546D-D7CE-C343CA3C24E7}"/>
                  </a:ext>
                </a:extLst>
              </p:cNvPr>
              <p:cNvSpPr/>
              <p:nvPr/>
            </p:nvSpPr>
            <p:spPr>
              <a:xfrm>
                <a:off x="1856868" y="5065473"/>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7" name="Rounded Rectangle 43">
                <a:extLst>
                  <a:ext uri="{FF2B5EF4-FFF2-40B4-BE49-F238E27FC236}">
                    <a16:creationId xmlns:a16="http://schemas.microsoft.com/office/drawing/2014/main" id="{CCFDC4E1-1EAA-795F-92CB-5BBEED9411F2}"/>
                  </a:ext>
                </a:extLst>
              </p:cNvPr>
              <p:cNvSpPr/>
              <p:nvPr/>
            </p:nvSpPr>
            <p:spPr>
              <a:xfrm>
                <a:off x="1856868" y="5258064"/>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D56E6247-A2DA-1B9F-E8DE-CDF6DD8630CB}"/>
                </a:ext>
              </a:extLst>
            </p:cNvPr>
            <p:cNvGrpSpPr/>
            <p:nvPr/>
          </p:nvGrpSpPr>
          <p:grpSpPr>
            <a:xfrm>
              <a:off x="3688044" y="2983781"/>
              <a:ext cx="268137" cy="701472"/>
              <a:chOff x="1498174" y="2476293"/>
              <a:chExt cx="268137" cy="701472"/>
            </a:xfrm>
          </p:grpSpPr>
          <p:sp>
            <p:nvSpPr>
              <p:cNvPr id="72" name="Rounded Rectangle 45">
                <a:extLst>
                  <a:ext uri="{FF2B5EF4-FFF2-40B4-BE49-F238E27FC236}">
                    <a16:creationId xmlns:a16="http://schemas.microsoft.com/office/drawing/2014/main" id="{485EB6D9-24D8-956C-53AB-438D6FBABF40}"/>
                  </a:ext>
                </a:extLst>
              </p:cNvPr>
              <p:cNvSpPr/>
              <p:nvPr/>
            </p:nvSpPr>
            <p:spPr>
              <a:xfrm>
                <a:off x="1520864" y="2487645"/>
                <a:ext cx="245447" cy="690120"/>
              </a:xfrm>
              <a:custGeom>
                <a:avLst/>
                <a:gdLst/>
                <a:ahLst/>
                <a:cxnLst/>
                <a:rect l="0" t="0" r="0" b="0"/>
                <a:pathLst>
                  <a:path w="245447" h="690120">
                    <a:moveTo>
                      <a:pt x="245447" y="690120"/>
                    </a:moveTo>
                    <a:lnTo>
                      <a:pt x="181250" y="690120"/>
                    </a:lnTo>
                    <a:cubicBezTo>
                      <a:pt x="145781" y="690120"/>
                      <a:pt x="117053" y="661392"/>
                      <a:pt x="117053" y="625923"/>
                    </a:cubicBezTo>
                    <a:lnTo>
                      <a:pt x="117053" y="64197"/>
                    </a:lnTo>
                    <a:cubicBezTo>
                      <a:pt x="117053" y="28728"/>
                      <a:pt x="88324" y="0"/>
                      <a:pt x="52855" y="0"/>
                    </a:cubicBezTo>
                    <a:lnTo>
                      <a:pt x="0" y="0"/>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3" name="Rounded Rectangle 46">
                <a:extLst>
                  <a:ext uri="{FF2B5EF4-FFF2-40B4-BE49-F238E27FC236}">
                    <a16:creationId xmlns:a16="http://schemas.microsoft.com/office/drawing/2014/main" id="{29CFC0CD-7065-8F65-1BFB-F54C76912BF6}"/>
                  </a:ext>
                </a:extLst>
              </p:cNvPr>
              <p:cNvSpPr/>
              <p:nvPr/>
            </p:nvSpPr>
            <p:spPr>
              <a:xfrm>
                <a:off x="1498174" y="2476293"/>
                <a:ext cx="22702" cy="22704"/>
              </a:xfrm>
              <a:custGeom>
                <a:avLst/>
                <a:gdLst/>
                <a:ahLst/>
                <a:cxnLst/>
                <a:rect l="0" t="0" r="0" b="0"/>
                <a:pathLst>
                  <a:path w="22702" h="22704">
                    <a:moveTo>
                      <a:pt x="1" y="11352"/>
                    </a:moveTo>
                    <a:cubicBezTo>
                      <a:pt x="0" y="17621"/>
                      <a:pt x="5081" y="22704"/>
                      <a:pt x="11351" y="22704"/>
                    </a:cubicBezTo>
                    <a:cubicBezTo>
                      <a:pt x="17620" y="22704"/>
                      <a:pt x="22702" y="17621"/>
                      <a:pt x="22700" y="11352"/>
                    </a:cubicBezTo>
                    <a:cubicBezTo>
                      <a:pt x="22702" y="5082"/>
                      <a:pt x="17620" y="0"/>
                      <a:pt x="11351" y="0"/>
                    </a:cubicBezTo>
                    <a:cubicBezTo>
                      <a:pt x="5081" y="0"/>
                      <a:pt x="0" y="5082"/>
                      <a:pt x="1" y="11352"/>
                    </a:cubicBezTo>
                    <a:close/>
                  </a:path>
                </a:pathLst>
              </a:custGeom>
              <a:solidFill>
                <a:srgbClr val="FFFF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4" name="Group 23">
              <a:extLst>
                <a:ext uri="{FF2B5EF4-FFF2-40B4-BE49-F238E27FC236}">
                  <a16:creationId xmlns:a16="http://schemas.microsoft.com/office/drawing/2014/main" id="{21603A67-445E-2AB5-5CAC-B01ADBB3F77B}"/>
                </a:ext>
              </a:extLst>
            </p:cNvPr>
            <p:cNvGrpSpPr/>
            <p:nvPr/>
          </p:nvGrpSpPr>
          <p:grpSpPr>
            <a:xfrm>
              <a:off x="3565258" y="3123527"/>
              <a:ext cx="69936" cy="1290060"/>
              <a:chOff x="1375388" y="2616039"/>
              <a:chExt cx="69936" cy="1290060"/>
            </a:xfrm>
          </p:grpSpPr>
          <p:sp>
            <p:nvSpPr>
              <p:cNvPr id="65" name="Rounded Rectangle 48">
                <a:extLst>
                  <a:ext uri="{FF2B5EF4-FFF2-40B4-BE49-F238E27FC236}">
                    <a16:creationId xmlns:a16="http://schemas.microsoft.com/office/drawing/2014/main" id="{06900A69-90F0-4948-B4BB-FFEAAEF68C73}"/>
                  </a:ext>
                </a:extLst>
              </p:cNvPr>
              <p:cNvSpPr/>
              <p:nvPr/>
            </p:nvSpPr>
            <p:spPr>
              <a:xfrm>
                <a:off x="1381127" y="2616039"/>
                <a:ext cx="64197" cy="1283946"/>
              </a:xfrm>
              <a:custGeom>
                <a:avLst/>
                <a:gdLst/>
                <a:ahLst/>
                <a:cxnLst/>
                <a:rect l="0" t="0" r="0" b="0"/>
                <a:pathLst>
                  <a:path w="64197" h="1283946">
                    <a:moveTo>
                      <a:pt x="64197" y="0"/>
                    </a:moveTo>
                    <a:lnTo>
                      <a:pt x="64197" y="1219748"/>
                    </a:lnTo>
                    <a:cubicBezTo>
                      <a:pt x="64197" y="1255203"/>
                      <a:pt x="35455" y="1283946"/>
                      <a:pt x="0" y="1283946"/>
                    </a:cubicBezTo>
                    <a:lnTo>
                      <a:pt x="0" y="1283945"/>
                    </a:lnTo>
                    <a:moveTo>
                      <a:pt x="0" y="128394"/>
                    </a:moveTo>
                    <a:lnTo>
                      <a:pt x="64197" y="128394"/>
                    </a:lnTo>
                    <a:moveTo>
                      <a:pt x="0" y="385183"/>
                    </a:moveTo>
                    <a:lnTo>
                      <a:pt x="64197" y="385183"/>
                    </a:lnTo>
                    <a:moveTo>
                      <a:pt x="0" y="577775"/>
                    </a:moveTo>
                    <a:lnTo>
                      <a:pt x="64197" y="577775"/>
                    </a:lnTo>
                    <a:moveTo>
                      <a:pt x="0" y="834564"/>
                    </a:moveTo>
                    <a:lnTo>
                      <a:pt x="64197" y="834564"/>
                    </a:lnTo>
                    <a:moveTo>
                      <a:pt x="0" y="1027156"/>
                    </a:moveTo>
                    <a:lnTo>
                      <a:pt x="64197" y="1027156"/>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6" name="Rounded Rectangle 49">
                <a:extLst>
                  <a:ext uri="{FF2B5EF4-FFF2-40B4-BE49-F238E27FC236}">
                    <a16:creationId xmlns:a16="http://schemas.microsoft.com/office/drawing/2014/main" id="{6D5ED8E2-7316-112C-EAFE-5831545C203D}"/>
                  </a:ext>
                </a:extLst>
              </p:cNvPr>
              <p:cNvSpPr/>
              <p:nvPr/>
            </p:nvSpPr>
            <p:spPr>
              <a:xfrm>
                <a:off x="1375388" y="3893872"/>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7" name="Rounded Rectangle 50">
                <a:extLst>
                  <a:ext uri="{FF2B5EF4-FFF2-40B4-BE49-F238E27FC236}">
                    <a16:creationId xmlns:a16="http://schemas.microsoft.com/office/drawing/2014/main" id="{344CB5A6-0B57-6158-94DE-B722914BF6CD}"/>
                  </a:ext>
                </a:extLst>
              </p:cNvPr>
              <p:cNvSpPr/>
              <p:nvPr/>
            </p:nvSpPr>
            <p:spPr>
              <a:xfrm>
                <a:off x="1375388" y="273832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8" name="Rounded Rectangle 51">
                <a:extLst>
                  <a:ext uri="{FF2B5EF4-FFF2-40B4-BE49-F238E27FC236}">
                    <a16:creationId xmlns:a16="http://schemas.microsoft.com/office/drawing/2014/main" id="{313A8585-E2B8-9291-7F83-43F4A7C3CB37}"/>
                  </a:ext>
                </a:extLst>
              </p:cNvPr>
              <p:cNvSpPr/>
              <p:nvPr/>
            </p:nvSpPr>
            <p:spPr>
              <a:xfrm>
                <a:off x="1375388" y="299511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9" name="Rounded Rectangle 52">
                <a:extLst>
                  <a:ext uri="{FF2B5EF4-FFF2-40B4-BE49-F238E27FC236}">
                    <a16:creationId xmlns:a16="http://schemas.microsoft.com/office/drawing/2014/main" id="{146DD40B-A92F-4A79-1FDA-4A8C907BC1FB}"/>
                  </a:ext>
                </a:extLst>
              </p:cNvPr>
              <p:cNvSpPr/>
              <p:nvPr/>
            </p:nvSpPr>
            <p:spPr>
              <a:xfrm>
                <a:off x="1375388" y="3187702"/>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0" name="Rounded Rectangle 53">
                <a:extLst>
                  <a:ext uri="{FF2B5EF4-FFF2-40B4-BE49-F238E27FC236}">
                    <a16:creationId xmlns:a16="http://schemas.microsoft.com/office/drawing/2014/main" id="{3538592C-CCDC-BF9E-7285-4C6FED7BB9F0}"/>
                  </a:ext>
                </a:extLst>
              </p:cNvPr>
              <p:cNvSpPr/>
              <p:nvPr/>
            </p:nvSpPr>
            <p:spPr>
              <a:xfrm>
                <a:off x="1375388" y="3444491"/>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71" name="Rounded Rectangle 54">
                <a:extLst>
                  <a:ext uri="{FF2B5EF4-FFF2-40B4-BE49-F238E27FC236}">
                    <a16:creationId xmlns:a16="http://schemas.microsoft.com/office/drawing/2014/main" id="{0C3BE098-57C2-3E8C-C1C7-FF8FD8D02A67}"/>
                  </a:ext>
                </a:extLst>
              </p:cNvPr>
              <p:cNvSpPr/>
              <p:nvPr/>
            </p:nvSpPr>
            <p:spPr>
              <a:xfrm>
                <a:off x="1375388" y="3637083"/>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5" name="Group 24">
              <a:extLst>
                <a:ext uri="{FF2B5EF4-FFF2-40B4-BE49-F238E27FC236}">
                  <a16:creationId xmlns:a16="http://schemas.microsoft.com/office/drawing/2014/main" id="{8091BD4D-4A6E-394B-6D06-3CFA6A7C6FC7}"/>
                </a:ext>
              </a:extLst>
            </p:cNvPr>
            <p:cNvGrpSpPr/>
            <p:nvPr/>
          </p:nvGrpSpPr>
          <p:grpSpPr>
            <a:xfrm>
              <a:off x="4169523" y="1362799"/>
              <a:ext cx="139743" cy="2194060"/>
              <a:chOff x="1979653" y="855311"/>
              <a:chExt cx="139743" cy="2194060"/>
            </a:xfrm>
          </p:grpSpPr>
          <p:sp>
            <p:nvSpPr>
              <p:cNvPr id="63" name="Rounded Rectangle 56">
                <a:extLst>
                  <a:ext uri="{FF2B5EF4-FFF2-40B4-BE49-F238E27FC236}">
                    <a16:creationId xmlns:a16="http://schemas.microsoft.com/office/drawing/2014/main" id="{247A17AA-BF09-2D4B-2D0E-FDB85386CCB6}"/>
                  </a:ext>
                </a:extLst>
              </p:cNvPr>
              <p:cNvSpPr/>
              <p:nvPr/>
            </p:nvSpPr>
            <p:spPr>
              <a:xfrm>
                <a:off x="2002343" y="866663"/>
                <a:ext cx="117053" cy="2182708"/>
              </a:xfrm>
              <a:custGeom>
                <a:avLst/>
                <a:gdLst/>
                <a:ahLst/>
                <a:cxnLst/>
                <a:rect l="0" t="0" r="0" b="0"/>
                <a:pathLst>
                  <a:path w="117053" h="2182708">
                    <a:moveTo>
                      <a:pt x="117053" y="2182708"/>
                    </a:moveTo>
                    <a:lnTo>
                      <a:pt x="117053" y="64197"/>
                    </a:lnTo>
                    <a:cubicBezTo>
                      <a:pt x="117053" y="28728"/>
                      <a:pt x="88324" y="0"/>
                      <a:pt x="52855" y="0"/>
                    </a:cubicBezTo>
                    <a:lnTo>
                      <a:pt x="0" y="0"/>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4" name="Rounded Rectangle 57">
                <a:extLst>
                  <a:ext uri="{FF2B5EF4-FFF2-40B4-BE49-F238E27FC236}">
                    <a16:creationId xmlns:a16="http://schemas.microsoft.com/office/drawing/2014/main" id="{3B79A34A-B656-E4CA-04DC-46CCBCA9978C}"/>
                  </a:ext>
                </a:extLst>
              </p:cNvPr>
              <p:cNvSpPr/>
              <p:nvPr/>
            </p:nvSpPr>
            <p:spPr>
              <a:xfrm>
                <a:off x="1979653" y="855311"/>
                <a:ext cx="22702" cy="22704"/>
              </a:xfrm>
              <a:custGeom>
                <a:avLst/>
                <a:gdLst/>
                <a:ahLst/>
                <a:cxnLst/>
                <a:rect l="0" t="0" r="0" b="0"/>
                <a:pathLst>
                  <a:path w="22702" h="22704">
                    <a:moveTo>
                      <a:pt x="1" y="11352"/>
                    </a:moveTo>
                    <a:cubicBezTo>
                      <a:pt x="0" y="17621"/>
                      <a:pt x="5081" y="22704"/>
                      <a:pt x="11351" y="22704"/>
                    </a:cubicBezTo>
                    <a:cubicBezTo>
                      <a:pt x="17620" y="22704"/>
                      <a:pt x="22702" y="17621"/>
                      <a:pt x="22700" y="11352"/>
                    </a:cubicBezTo>
                    <a:cubicBezTo>
                      <a:pt x="22702" y="5082"/>
                      <a:pt x="17620" y="0"/>
                      <a:pt x="11351" y="0"/>
                    </a:cubicBezTo>
                    <a:cubicBezTo>
                      <a:pt x="5081" y="0"/>
                      <a:pt x="0" y="5082"/>
                      <a:pt x="1" y="11352"/>
                    </a:cubicBezTo>
                    <a:close/>
                  </a:path>
                </a:pathLst>
              </a:custGeom>
              <a:solidFill>
                <a:srgbClr val="FFFF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grpSp>
          <p:nvGrpSpPr>
            <p:cNvPr id="26" name="Group 25">
              <a:extLst>
                <a:ext uri="{FF2B5EF4-FFF2-40B4-BE49-F238E27FC236}">
                  <a16:creationId xmlns:a16="http://schemas.microsoft.com/office/drawing/2014/main" id="{292F41C0-F961-725D-57A3-BFD335F74EFA}"/>
                </a:ext>
              </a:extLst>
            </p:cNvPr>
            <p:cNvGrpSpPr/>
            <p:nvPr/>
          </p:nvGrpSpPr>
          <p:grpSpPr>
            <a:xfrm>
              <a:off x="4046738" y="1502546"/>
              <a:ext cx="69936" cy="583889"/>
              <a:chOff x="1856868" y="995058"/>
              <a:chExt cx="69936" cy="583889"/>
            </a:xfrm>
          </p:grpSpPr>
          <p:sp>
            <p:nvSpPr>
              <p:cNvPr id="59" name="Rounded Rectangle 59">
                <a:extLst>
                  <a:ext uri="{FF2B5EF4-FFF2-40B4-BE49-F238E27FC236}">
                    <a16:creationId xmlns:a16="http://schemas.microsoft.com/office/drawing/2014/main" id="{BB2F58BD-9CA9-947C-A02C-420774FE23FA}"/>
                  </a:ext>
                </a:extLst>
              </p:cNvPr>
              <p:cNvSpPr/>
              <p:nvPr/>
            </p:nvSpPr>
            <p:spPr>
              <a:xfrm>
                <a:off x="1862607" y="995058"/>
                <a:ext cx="64197" cy="577775"/>
              </a:xfrm>
              <a:custGeom>
                <a:avLst/>
                <a:gdLst/>
                <a:ahLst/>
                <a:cxnLst/>
                <a:rect l="0" t="0" r="0" b="0"/>
                <a:pathLst>
                  <a:path w="64197" h="577775">
                    <a:moveTo>
                      <a:pt x="64197" y="0"/>
                    </a:moveTo>
                    <a:lnTo>
                      <a:pt x="64197" y="513578"/>
                    </a:lnTo>
                    <a:cubicBezTo>
                      <a:pt x="64197" y="549033"/>
                      <a:pt x="35455" y="577775"/>
                      <a:pt x="0" y="577775"/>
                    </a:cubicBezTo>
                    <a:lnTo>
                      <a:pt x="0" y="577775"/>
                    </a:lnTo>
                    <a:moveTo>
                      <a:pt x="0" y="128394"/>
                    </a:moveTo>
                    <a:lnTo>
                      <a:pt x="64197" y="128394"/>
                    </a:lnTo>
                    <a:moveTo>
                      <a:pt x="0" y="320986"/>
                    </a:moveTo>
                    <a:lnTo>
                      <a:pt x="64197" y="320986"/>
                    </a:lnTo>
                  </a:path>
                </a:pathLst>
              </a:custGeom>
              <a:no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0" name="Rounded Rectangle 60">
                <a:extLst>
                  <a:ext uri="{FF2B5EF4-FFF2-40B4-BE49-F238E27FC236}">
                    <a16:creationId xmlns:a16="http://schemas.microsoft.com/office/drawing/2014/main" id="{101B84F7-2DEC-DD82-9959-5AA742FF1A1A}"/>
                  </a:ext>
                </a:extLst>
              </p:cNvPr>
              <p:cNvSpPr/>
              <p:nvPr/>
            </p:nvSpPr>
            <p:spPr>
              <a:xfrm>
                <a:off x="1856868" y="1566720"/>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1" name="Rounded Rectangle 61">
                <a:extLst>
                  <a:ext uri="{FF2B5EF4-FFF2-40B4-BE49-F238E27FC236}">
                    <a16:creationId xmlns:a16="http://schemas.microsoft.com/office/drawing/2014/main" id="{0914BDF7-141C-722B-09A5-ABFD052F4F02}"/>
                  </a:ext>
                </a:extLst>
              </p:cNvPr>
              <p:cNvSpPr/>
              <p:nvPr/>
            </p:nvSpPr>
            <p:spPr>
              <a:xfrm>
                <a:off x="1856868" y="1117339"/>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62" name="Rounded Rectangle 62">
                <a:extLst>
                  <a:ext uri="{FF2B5EF4-FFF2-40B4-BE49-F238E27FC236}">
                    <a16:creationId xmlns:a16="http://schemas.microsoft.com/office/drawing/2014/main" id="{FEF22883-22D4-1BF9-8A96-788655E46C6B}"/>
                  </a:ext>
                </a:extLst>
              </p:cNvPr>
              <p:cNvSpPr/>
              <p:nvPr/>
            </p:nvSpPr>
            <p:spPr>
              <a:xfrm>
                <a:off x="1856868" y="1309931"/>
                <a:ext cx="11473" cy="12227"/>
              </a:xfrm>
              <a:custGeom>
                <a:avLst/>
                <a:gdLst/>
                <a:ahLst/>
                <a:cxnLst/>
                <a:rect l="0" t="0" r="0" b="0"/>
                <a:pathLst>
                  <a:path w="11473" h="12227">
                    <a:moveTo>
                      <a:pt x="63" y="6113"/>
                    </a:moveTo>
                    <a:cubicBezTo>
                      <a:pt x="0" y="8182"/>
                      <a:pt x="1067" y="10121"/>
                      <a:pt x="2848" y="11174"/>
                    </a:cubicBezTo>
                    <a:cubicBezTo>
                      <a:pt x="4630" y="12227"/>
                      <a:pt x="6843" y="12227"/>
                      <a:pt x="8625" y="11174"/>
                    </a:cubicBezTo>
                    <a:cubicBezTo>
                      <a:pt x="10406" y="10121"/>
                      <a:pt x="11473" y="8182"/>
                      <a:pt x="11410" y="6113"/>
                    </a:cubicBezTo>
                    <a:cubicBezTo>
                      <a:pt x="11473" y="4045"/>
                      <a:pt x="10406" y="2106"/>
                      <a:pt x="8625" y="1053"/>
                    </a:cubicBezTo>
                    <a:cubicBezTo>
                      <a:pt x="6843" y="0"/>
                      <a:pt x="4630" y="0"/>
                      <a:pt x="2848" y="1053"/>
                    </a:cubicBezTo>
                    <a:cubicBezTo>
                      <a:pt x="1067" y="2106"/>
                      <a:pt x="0" y="4045"/>
                      <a:pt x="63" y="6113"/>
                    </a:cubicBezTo>
                    <a:close/>
                  </a:path>
                </a:pathLst>
              </a:custGeom>
              <a:solidFill>
                <a:srgbClr val="4F92FF"/>
              </a:solidFill>
              <a:ln w="4011">
                <a:solidFill>
                  <a:srgbClr val="4F92FF"/>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sp>
          <p:nvSpPr>
            <p:cNvPr id="27" name="TextBox 26">
              <a:extLst>
                <a:ext uri="{FF2B5EF4-FFF2-40B4-BE49-F238E27FC236}">
                  <a16:creationId xmlns:a16="http://schemas.microsoft.com/office/drawing/2014/main" id="{487F8A22-E0E9-5478-389B-ECF92B43FAD4}"/>
                </a:ext>
              </a:extLst>
            </p:cNvPr>
            <p:cNvSpPr txBox="1"/>
            <p:nvPr/>
          </p:nvSpPr>
          <p:spPr>
            <a:xfrm>
              <a:off x="5154531" y="2102255"/>
              <a:ext cx="361757"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Securing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f</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unds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871C2FF7-7FC0-F01F-1786-56A49E5A7300}"/>
                </a:ext>
              </a:extLst>
            </p:cNvPr>
            <p:cNvSpPr txBox="1"/>
            <p:nvPr/>
          </p:nvSpPr>
          <p:spPr>
            <a:xfrm>
              <a:off x="3344706" y="2022008"/>
              <a:ext cx="632862"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Planning for</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dvancement</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EAD3F97E-F03F-536D-7339-164753E9D836}"/>
                </a:ext>
              </a:extLst>
            </p:cNvPr>
            <p:cNvSpPr txBox="1"/>
            <p:nvPr/>
          </p:nvSpPr>
          <p:spPr>
            <a:xfrm>
              <a:off x="5507616" y="2472897"/>
              <a:ext cx="657431" cy="20840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Core </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a</a:t>
              </a:r>
              <a:r>
                <a:rPr kumimoji="0" sz="900" b="1" i="0" u="none" strike="noStrike" kern="1200" cap="none" spc="0" normalizeH="0" baseline="0" noProof="0" err="1">
                  <a:ln>
                    <a:noFill/>
                  </a:ln>
                  <a:solidFill>
                    <a:srgbClr val="F4FFDC"/>
                  </a:solidFill>
                  <a:effectLst/>
                  <a:uLnTx/>
                  <a:uFillTx/>
                  <a:latin typeface="Arial" panose="020B0604020202020204" pitchFamily="34" charset="0"/>
                  <a:ea typeface="+mn-ea"/>
                  <a:cs typeface="Arial" panose="020B0604020202020204" pitchFamily="34" charset="0"/>
                </a:rPr>
                <a:t>ctions</a:t>
              </a: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 and </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t</a:t>
              </a:r>
              <a:r>
                <a:rPr kumimoji="0" sz="900" b="1" i="0" u="none" strike="noStrike" kern="1200" cap="none" spc="0" normalizeH="0" baseline="0" noProof="0" err="1">
                  <a:ln>
                    <a:noFill/>
                  </a:ln>
                  <a:solidFill>
                    <a:srgbClr val="F4FFDC"/>
                  </a:solidFill>
                  <a:effectLst/>
                  <a:uLnTx/>
                  <a:uFillTx/>
                  <a:latin typeface="Arial" panose="020B0604020202020204" pitchFamily="34" charset="0"/>
                  <a:ea typeface="+mn-ea"/>
                  <a:cs typeface="Arial" panose="020B0604020202020204" pitchFamily="34" charset="0"/>
                </a:rPr>
                <a:t>ools</a:t>
              </a:r>
              <a:endPar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E5B2EEBE-3F96-5A8E-2FB8-08496591365B}"/>
                </a:ext>
              </a:extLst>
            </p:cNvPr>
            <p:cNvSpPr txBox="1"/>
            <p:nvPr/>
          </p:nvSpPr>
          <p:spPr>
            <a:xfrm>
              <a:off x="5154531" y="1829418"/>
              <a:ext cx="881941"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Planning for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g</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radual</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i</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mplementation</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A3F9EA6A-3C43-B22F-D6D7-28F2876E1D10}"/>
                </a:ext>
              </a:extLst>
            </p:cNvPr>
            <p:cNvSpPr txBox="1"/>
            <p:nvPr/>
          </p:nvSpPr>
          <p:spPr>
            <a:xfrm>
              <a:off x="5636011" y="2752933"/>
              <a:ext cx="757485" cy="18524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Deployment of IoT</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ensors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0B1C7934-9970-DFBD-92A2-3E84AC8539BA}"/>
                </a:ext>
              </a:extLst>
            </p:cNvPr>
            <p:cNvSpPr txBox="1"/>
            <p:nvPr/>
          </p:nvSpPr>
          <p:spPr>
            <a:xfrm>
              <a:off x="3325204" y="1765219"/>
              <a:ext cx="652348"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Performing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r</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egular</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r</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eviews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42B15E65-57CB-927E-B2D2-95EA8D7DB32C}"/>
                </a:ext>
              </a:extLst>
            </p:cNvPr>
            <p:cNvSpPr txBox="1"/>
            <p:nvPr/>
          </p:nvSpPr>
          <p:spPr>
            <a:xfrm>
              <a:off x="2895898" y="2906229"/>
              <a:ext cx="728597" cy="20840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Sustainability </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i</a:t>
              </a:r>
              <a:r>
                <a:rPr kumimoji="0" sz="900" b="1" i="0" u="none" strike="noStrike" kern="1200" cap="none" spc="0" normalizeH="0" baseline="0" noProof="0" err="1">
                  <a:ln>
                    <a:noFill/>
                  </a:ln>
                  <a:solidFill>
                    <a:srgbClr val="F4FFDC"/>
                  </a:solidFill>
                  <a:effectLst/>
                  <a:uLnTx/>
                  <a:uFillTx/>
                  <a:latin typeface="Arial" panose="020B0604020202020204" pitchFamily="34" charset="0"/>
                  <a:ea typeface="+mn-ea"/>
                  <a:cs typeface="Arial" panose="020B0604020202020204" pitchFamily="34" charset="0"/>
                </a:rPr>
                <a:t>ntegration</a:t>
              </a:r>
              <a:endPar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E99D19EB-1E9D-98E3-D5CC-72E331134CD1}"/>
                </a:ext>
              </a:extLst>
            </p:cNvPr>
            <p:cNvSpPr txBox="1"/>
            <p:nvPr/>
          </p:nvSpPr>
          <p:spPr>
            <a:xfrm>
              <a:off x="5154531" y="1572628"/>
              <a:ext cx="782817"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Assessment of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e</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xisting</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ystems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EF68FC46-A992-7B05-BA66-4825E5573731}"/>
                </a:ext>
              </a:extLst>
            </p:cNvPr>
            <p:cNvSpPr txBox="1"/>
            <p:nvPr/>
          </p:nvSpPr>
          <p:spPr>
            <a:xfrm>
              <a:off x="5636011" y="3024412"/>
              <a:ext cx="823864" cy="18524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Enabling Real-Time</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Monitoring</a:t>
              </a:r>
            </a:p>
          </p:txBody>
        </p:sp>
        <p:sp>
          <p:nvSpPr>
            <p:cNvPr id="36" name="TextBox 35">
              <a:extLst>
                <a:ext uri="{FF2B5EF4-FFF2-40B4-BE49-F238E27FC236}">
                  <a16:creationId xmlns:a16="http://schemas.microsoft.com/office/drawing/2014/main" id="{64272520-ED4C-24C7-9B3F-10B8C6C53D36}"/>
                </a:ext>
              </a:extLst>
            </p:cNvPr>
            <p:cNvSpPr txBox="1"/>
            <p:nvPr/>
          </p:nvSpPr>
          <p:spPr>
            <a:xfrm>
              <a:off x="2871684" y="3193611"/>
              <a:ext cx="624390"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Real-</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t</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ime</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t</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racking of</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KPIs</a:t>
              </a:r>
            </a:p>
          </p:txBody>
        </p:sp>
        <p:sp>
          <p:nvSpPr>
            <p:cNvPr id="37" name="TextBox 36">
              <a:extLst>
                <a:ext uri="{FF2B5EF4-FFF2-40B4-BE49-F238E27FC236}">
                  <a16:creationId xmlns:a16="http://schemas.microsoft.com/office/drawing/2014/main" id="{6392911E-068E-9268-9F94-64F0735FA76E}"/>
                </a:ext>
              </a:extLst>
            </p:cNvPr>
            <p:cNvSpPr txBox="1"/>
            <p:nvPr/>
          </p:nvSpPr>
          <p:spPr>
            <a:xfrm>
              <a:off x="3686115" y="1588677"/>
              <a:ext cx="291438"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KPI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t</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racking</a:t>
              </a:r>
            </a:p>
          </p:txBody>
        </p:sp>
        <p:sp>
          <p:nvSpPr>
            <p:cNvPr id="38" name="TextBox 37">
              <a:extLst>
                <a:ext uri="{FF2B5EF4-FFF2-40B4-BE49-F238E27FC236}">
                  <a16:creationId xmlns:a16="http://schemas.microsoft.com/office/drawing/2014/main" id="{855270CA-8DF2-29F9-4040-B64B5C11F5A5}"/>
                </a:ext>
              </a:extLst>
            </p:cNvPr>
            <p:cNvSpPr txBox="1"/>
            <p:nvPr/>
          </p:nvSpPr>
          <p:spPr>
            <a:xfrm>
              <a:off x="5636011" y="3257807"/>
              <a:ext cx="605752"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Setting Up Alert Systems</a:t>
              </a:r>
            </a:p>
          </p:txBody>
        </p:sp>
        <p:sp>
          <p:nvSpPr>
            <p:cNvPr id="39" name="TextBox 38">
              <a:extLst>
                <a:ext uri="{FF2B5EF4-FFF2-40B4-BE49-F238E27FC236}">
                  <a16:creationId xmlns:a16="http://schemas.microsoft.com/office/drawing/2014/main" id="{6C1816F1-0AF9-65A8-854F-4EF8E0E502F7}"/>
                </a:ext>
              </a:extLst>
            </p:cNvPr>
            <p:cNvSpPr txBox="1"/>
            <p:nvPr/>
          </p:nvSpPr>
          <p:spPr>
            <a:xfrm>
              <a:off x="2906457" y="3466449"/>
              <a:ext cx="589655"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Identifying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i</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nefficiencies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555D2B89-17A5-C8D2-603C-76F135D5E685}"/>
                </a:ext>
              </a:extLst>
            </p:cNvPr>
            <p:cNvSpPr txBox="1"/>
            <p:nvPr/>
          </p:nvSpPr>
          <p:spPr>
            <a:xfrm>
              <a:off x="5636011" y="3482496"/>
              <a:ext cx="884446" cy="185248"/>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Deployment of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c</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ore PCS</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f</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unctions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BCC858FA-39F6-F6E7-0976-0EE6C20B5ED9}"/>
                </a:ext>
              </a:extLst>
            </p:cNvPr>
            <p:cNvSpPr txBox="1"/>
            <p:nvPr/>
          </p:nvSpPr>
          <p:spPr>
            <a:xfrm>
              <a:off x="2670066" y="3642991"/>
              <a:ext cx="826025"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Preparatory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a</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ctivities</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for</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nalytics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44ECCF8E-DE00-FFEA-DF4A-968D60613A5D}"/>
                </a:ext>
              </a:extLst>
            </p:cNvPr>
            <p:cNvSpPr txBox="1"/>
            <p:nvPr/>
          </p:nvSpPr>
          <p:spPr>
            <a:xfrm>
              <a:off x="4127374" y="5970142"/>
              <a:ext cx="669292"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Continued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takeholder</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t</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rust</a:t>
              </a:r>
            </a:p>
          </p:txBody>
        </p:sp>
        <p:sp>
          <p:nvSpPr>
            <p:cNvPr id="43" name="TextBox 42">
              <a:extLst>
                <a:ext uri="{FF2B5EF4-FFF2-40B4-BE49-F238E27FC236}">
                  <a16:creationId xmlns:a16="http://schemas.microsoft.com/office/drawing/2014/main" id="{ACA5D013-BB37-3D1A-7A61-1ED8584904EA}"/>
                </a:ext>
              </a:extLst>
            </p:cNvPr>
            <p:cNvSpPr txBox="1"/>
            <p:nvPr/>
          </p:nvSpPr>
          <p:spPr>
            <a:xfrm>
              <a:off x="3949301" y="3585115"/>
              <a:ext cx="1233531" cy="208402"/>
            </a:xfrm>
            <a:prstGeom prst="rect">
              <a:avLst/>
            </a:prstGeom>
            <a:noFill/>
            <a:ln>
              <a:noFill/>
            </a:ln>
          </p:spPr>
          <p:txBody>
            <a:bodyPr wrap="non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Example of a guidelines to achieve Level 3</a:t>
              </a:r>
              <a:endPar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257524D0-1C6D-CE19-B811-05480798A379}"/>
                </a:ext>
              </a:extLst>
            </p:cNvPr>
            <p:cNvSpPr txBox="1"/>
            <p:nvPr/>
          </p:nvSpPr>
          <p:spPr>
            <a:xfrm>
              <a:off x="5636011" y="3691139"/>
              <a:ext cx="774345"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Integration of IoT Data</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into PCS</a:t>
              </a:r>
            </a:p>
          </p:txBody>
        </p:sp>
        <p:sp>
          <p:nvSpPr>
            <p:cNvPr id="45" name="TextBox 44">
              <a:extLst>
                <a:ext uri="{FF2B5EF4-FFF2-40B4-BE49-F238E27FC236}">
                  <a16:creationId xmlns:a16="http://schemas.microsoft.com/office/drawing/2014/main" id="{C03EC2F2-5032-53B9-7194-ADE931900981}"/>
                </a:ext>
              </a:extLst>
            </p:cNvPr>
            <p:cNvSpPr txBox="1"/>
            <p:nvPr/>
          </p:nvSpPr>
          <p:spPr>
            <a:xfrm>
              <a:off x="3346867" y="1285248"/>
              <a:ext cx="759096" cy="208402"/>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Monitoring and </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e</a:t>
              </a: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valuation</a:t>
              </a:r>
            </a:p>
          </p:txBody>
        </p:sp>
        <p:sp>
          <p:nvSpPr>
            <p:cNvPr id="46" name="TextBox 45">
              <a:extLst>
                <a:ext uri="{FF2B5EF4-FFF2-40B4-BE49-F238E27FC236}">
                  <a16:creationId xmlns:a16="http://schemas.microsoft.com/office/drawing/2014/main" id="{99B2DF99-F472-94B5-F765-815CFE5C1CE3}"/>
                </a:ext>
              </a:extLst>
            </p:cNvPr>
            <p:cNvSpPr txBox="1"/>
            <p:nvPr/>
          </p:nvSpPr>
          <p:spPr>
            <a:xfrm>
              <a:off x="2967419" y="3915830"/>
              <a:ext cx="528656"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Enabling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ata</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haring</a:t>
              </a:r>
            </a:p>
          </p:txBody>
        </p:sp>
        <p:sp>
          <p:nvSpPr>
            <p:cNvPr id="47" name="TextBox 46">
              <a:extLst>
                <a:ext uri="{FF2B5EF4-FFF2-40B4-BE49-F238E27FC236}">
                  <a16:creationId xmlns:a16="http://schemas.microsoft.com/office/drawing/2014/main" id="{77E0561C-7BBC-CF2D-6410-8731F773BA4F}"/>
                </a:ext>
              </a:extLst>
            </p:cNvPr>
            <p:cNvSpPr txBox="1"/>
            <p:nvPr/>
          </p:nvSpPr>
          <p:spPr>
            <a:xfrm>
              <a:off x="5636011" y="3947929"/>
              <a:ext cx="840427"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Establishing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ecure</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ata</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e</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xchange</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1CFAD4F7-4208-CFFF-7039-8A398642F346}"/>
                </a:ext>
              </a:extLst>
            </p:cNvPr>
            <p:cNvSpPr txBox="1"/>
            <p:nvPr/>
          </p:nvSpPr>
          <p:spPr>
            <a:xfrm>
              <a:off x="2842058" y="4092371"/>
              <a:ext cx="654043"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Optimi</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ation</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of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c</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argo</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f</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lows</a:t>
              </a:r>
            </a:p>
          </p:txBody>
        </p:sp>
        <p:sp>
          <p:nvSpPr>
            <p:cNvPr id="49" name="TextBox 48">
              <a:extLst>
                <a:ext uri="{FF2B5EF4-FFF2-40B4-BE49-F238E27FC236}">
                  <a16:creationId xmlns:a16="http://schemas.microsoft.com/office/drawing/2014/main" id="{90758BC4-67F1-5CF6-D173-C65FB1DCC04A}"/>
                </a:ext>
              </a:extLst>
            </p:cNvPr>
            <p:cNvSpPr txBox="1"/>
            <p:nvPr/>
          </p:nvSpPr>
          <p:spPr>
            <a:xfrm>
              <a:off x="5636011" y="4220766"/>
              <a:ext cx="597280"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Supporting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c</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ollaboration</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5F3A6222-78C4-ED3E-38D9-B44B7EA237DC}"/>
                </a:ext>
              </a:extLst>
            </p:cNvPr>
            <p:cNvSpPr txBox="1"/>
            <p:nvPr/>
          </p:nvSpPr>
          <p:spPr>
            <a:xfrm>
              <a:off x="2936934" y="4365210"/>
              <a:ext cx="559156" cy="185248"/>
            </a:xfrm>
            <a:prstGeom prst="rect">
              <a:avLst/>
            </a:prstGeom>
            <a:noFill/>
            <a:ln>
              <a:noFill/>
            </a:ln>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Informing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takeholders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7D322ABF-153A-20ED-F179-2C3C3E0465A7}"/>
                </a:ext>
              </a:extLst>
            </p:cNvPr>
            <p:cNvSpPr txBox="1"/>
            <p:nvPr/>
          </p:nvSpPr>
          <p:spPr>
            <a:xfrm>
              <a:off x="5636011" y="4413357"/>
              <a:ext cx="411741"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Energy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e</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fficiency</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CE8D1904-8717-3142-2F10-509A354FD989}"/>
                </a:ext>
              </a:extLst>
            </p:cNvPr>
            <p:cNvSpPr txBox="1"/>
            <p:nvPr/>
          </p:nvSpPr>
          <p:spPr>
            <a:xfrm>
              <a:off x="5636011" y="4605950"/>
              <a:ext cx="567627"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Predictive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m</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aintenance</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D9037BE3-6D8F-61FB-922F-9FC279810A7A}"/>
                </a:ext>
              </a:extLst>
            </p:cNvPr>
            <p:cNvSpPr txBox="1"/>
            <p:nvPr/>
          </p:nvSpPr>
          <p:spPr>
            <a:xfrm>
              <a:off x="5636011" y="4798542"/>
              <a:ext cx="598974"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Optimization of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s</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torages</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068423CD-7D0D-6704-387A-E57E7F969B58}"/>
                </a:ext>
              </a:extLst>
            </p:cNvPr>
            <p:cNvSpPr txBox="1"/>
            <p:nvPr/>
          </p:nvSpPr>
          <p:spPr>
            <a:xfrm>
              <a:off x="5026136" y="1124754"/>
              <a:ext cx="440547" cy="208402"/>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Strategic </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f</a:t>
              </a:r>
              <a:r>
                <a:rPr kumimoji="0" sz="900" b="1" i="0" u="none" strike="noStrike" kern="1200" cap="none" spc="0" normalizeH="0" baseline="0" noProof="0" err="1">
                  <a:ln>
                    <a:noFill/>
                  </a:ln>
                  <a:solidFill>
                    <a:srgbClr val="F4FFDC"/>
                  </a:solidFill>
                  <a:effectLst/>
                  <a:uLnTx/>
                  <a:uFillTx/>
                  <a:latin typeface="Arial" panose="020B0604020202020204" pitchFamily="34" charset="0"/>
                  <a:ea typeface="+mn-ea"/>
                  <a:cs typeface="Arial" panose="020B0604020202020204" pitchFamily="34" charset="0"/>
                </a:rPr>
                <a:t>ocus</a:t>
              </a:r>
              <a:endPar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FBE0D27C-9321-4DC5-F015-321341FE3B28}"/>
                </a:ext>
              </a:extLst>
            </p:cNvPr>
            <p:cNvSpPr txBox="1"/>
            <p:nvPr/>
          </p:nvSpPr>
          <p:spPr>
            <a:xfrm>
              <a:off x="3850182" y="5199774"/>
              <a:ext cx="1429334" cy="208402"/>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Stakeholder </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e</a:t>
              </a:r>
              <a:r>
                <a:rPr kumimoji="0" sz="900" b="1" i="0" u="none" strike="noStrike" kern="1200" cap="none" spc="0" normalizeH="0" baseline="0" noProof="0" err="1">
                  <a:ln>
                    <a:noFill/>
                  </a:ln>
                  <a:solidFill>
                    <a:srgbClr val="F4FFDC"/>
                  </a:solidFill>
                  <a:effectLst/>
                  <a:uLnTx/>
                  <a:uFillTx/>
                  <a:latin typeface="Arial" panose="020B0604020202020204" pitchFamily="34" charset="0"/>
                  <a:ea typeface="+mn-ea"/>
                  <a:cs typeface="Arial" panose="020B0604020202020204" pitchFamily="34" charset="0"/>
                </a:rPr>
                <a:t>ngagement</a:t>
              </a: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 and</a:t>
              </a:r>
              <a:r>
                <a:rPr kumimoji="0" lang="sr-Latn-RS"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 employees t</a:t>
              </a:r>
              <a:r>
                <a:rPr kumimoji="0" sz="900" b="1" i="0" u="none" strike="noStrike" kern="1200" cap="none" spc="0" normalizeH="0" baseline="0" noProof="0">
                  <a:ln>
                    <a:noFill/>
                  </a:ln>
                  <a:solidFill>
                    <a:srgbClr val="F4FFDC"/>
                  </a:solidFill>
                  <a:effectLst/>
                  <a:uLnTx/>
                  <a:uFillTx/>
                  <a:latin typeface="Arial" panose="020B0604020202020204" pitchFamily="34" charset="0"/>
                  <a:ea typeface="+mn-ea"/>
                  <a:cs typeface="Arial" panose="020B0604020202020204" pitchFamily="34" charset="0"/>
                </a:rPr>
                <a:t>raining</a:t>
              </a:r>
            </a:p>
          </p:txBody>
        </p:sp>
        <p:sp>
          <p:nvSpPr>
            <p:cNvPr id="56" name="TextBox 55">
              <a:extLst>
                <a:ext uri="{FF2B5EF4-FFF2-40B4-BE49-F238E27FC236}">
                  <a16:creationId xmlns:a16="http://schemas.microsoft.com/office/drawing/2014/main" id="{EFF7A95E-BF6F-8B60-757E-4F4B3D03E64D}"/>
                </a:ext>
              </a:extLst>
            </p:cNvPr>
            <p:cNvSpPr txBox="1"/>
            <p:nvPr/>
          </p:nvSpPr>
          <p:spPr>
            <a:xfrm>
              <a:off x="4127374" y="5536812"/>
              <a:ext cx="448172"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Workforce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t</a:t>
              </a: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raining</a:t>
              </a:r>
            </a:p>
          </p:txBody>
        </p:sp>
        <p:sp>
          <p:nvSpPr>
            <p:cNvPr id="57" name="TextBox 56">
              <a:extLst>
                <a:ext uri="{FF2B5EF4-FFF2-40B4-BE49-F238E27FC236}">
                  <a16:creationId xmlns:a16="http://schemas.microsoft.com/office/drawing/2014/main" id="{76DDB2B1-4798-AF66-F86A-308F8456045F}"/>
                </a:ext>
              </a:extLst>
            </p:cNvPr>
            <p:cNvSpPr txBox="1"/>
            <p:nvPr/>
          </p:nvSpPr>
          <p:spPr>
            <a:xfrm>
              <a:off x="4127374" y="5713355"/>
              <a:ext cx="608293"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Deepening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igital</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 l</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iteracy</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512C495B-653B-1343-D890-2FBCFE395F77}"/>
                </a:ext>
              </a:extLst>
            </p:cNvPr>
            <p:cNvSpPr txBox="1"/>
            <p:nvPr/>
          </p:nvSpPr>
          <p:spPr>
            <a:xfrm>
              <a:off x="5154531" y="1396085"/>
              <a:ext cx="465116" cy="185248"/>
            </a:xfrm>
            <a:prstGeom prst="rect">
              <a:avLst/>
            </a:prstGeom>
            <a:noFill/>
            <a:ln>
              <a:noFill/>
            </a:ln>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Objective </a:t>
              </a:r>
              <a:r>
                <a:rPr kumimoji="0" lang="sr-Latn-RS"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rPr>
                <a:t>d</a:t>
              </a:r>
              <a:r>
                <a:rPr kumimoji="0" sz="8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mn-ea"/>
                  <a:cs typeface="Arial" panose="020B0604020202020204" pitchFamily="34" charset="0"/>
                </a:rPr>
                <a:t>efinition</a:t>
              </a:r>
              <a:endParaRPr kumimoji="0" sz="8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513686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F5E9C-FE3B-496F-46A4-BA3C092FCD62}"/>
              </a:ext>
            </a:extLst>
          </p:cNvPr>
          <p:cNvSpPr>
            <a:spLocks noGrp="1"/>
          </p:cNvSpPr>
          <p:nvPr>
            <p:ph type="title"/>
          </p:nvPr>
        </p:nvSpPr>
        <p:spPr>
          <a:xfrm>
            <a:off x="251520" y="673077"/>
            <a:ext cx="7886700" cy="351656"/>
          </a:xfrm>
        </p:spPr>
        <p:txBody>
          <a:bodyPr/>
          <a:lstStyle/>
          <a:p>
            <a:r>
              <a:rPr lang="sr-Latn-RS"/>
              <a:t>A few lessons learnt from pilot ports – where we are now?</a:t>
            </a:r>
            <a:endParaRPr lang="en-GB"/>
          </a:p>
        </p:txBody>
      </p:sp>
      <p:pic>
        <p:nvPicPr>
          <p:cNvPr id="6" name="Image 3" descr="preencoded.png">
            <a:extLst>
              <a:ext uri="{FF2B5EF4-FFF2-40B4-BE49-F238E27FC236}">
                <a16:creationId xmlns:a16="http://schemas.microsoft.com/office/drawing/2014/main" id="{7418F2C5-3DBF-DFA8-B47D-D204CBE94BEB}"/>
              </a:ext>
            </a:extLst>
          </p:cNvPr>
          <p:cNvPicPr>
            <a:picLocks noChangeAspect="1"/>
          </p:cNvPicPr>
          <p:nvPr/>
        </p:nvPicPr>
        <p:blipFill>
          <a:blip r:embed="rId2"/>
          <a:stretch>
            <a:fillRect/>
          </a:stretch>
        </p:blipFill>
        <p:spPr>
          <a:xfrm>
            <a:off x="228302" y="2447846"/>
            <a:ext cx="3816756" cy="926854"/>
          </a:xfrm>
          <a:prstGeom prst="rect">
            <a:avLst/>
          </a:prstGeom>
        </p:spPr>
      </p:pic>
      <p:pic>
        <p:nvPicPr>
          <p:cNvPr id="7" name="Image 4" descr="preencoded.png">
            <a:extLst>
              <a:ext uri="{FF2B5EF4-FFF2-40B4-BE49-F238E27FC236}">
                <a16:creationId xmlns:a16="http://schemas.microsoft.com/office/drawing/2014/main" id="{956E96F6-85BA-5468-099E-5AC2CCF17AA3}"/>
              </a:ext>
            </a:extLst>
          </p:cNvPr>
          <p:cNvPicPr>
            <a:picLocks noChangeAspect="1"/>
          </p:cNvPicPr>
          <p:nvPr/>
        </p:nvPicPr>
        <p:blipFill>
          <a:blip r:embed="rId3"/>
          <a:stretch>
            <a:fillRect/>
          </a:stretch>
        </p:blipFill>
        <p:spPr>
          <a:xfrm>
            <a:off x="764583" y="3226233"/>
            <a:ext cx="171450" cy="171450"/>
          </a:xfrm>
          <a:prstGeom prst="rect">
            <a:avLst/>
          </a:prstGeom>
        </p:spPr>
      </p:pic>
      <p:sp>
        <p:nvSpPr>
          <p:cNvPr id="8" name="Text 1">
            <a:extLst>
              <a:ext uri="{FF2B5EF4-FFF2-40B4-BE49-F238E27FC236}">
                <a16:creationId xmlns:a16="http://schemas.microsoft.com/office/drawing/2014/main" id="{E8F61C25-A948-375E-88BF-F351B204DD93}"/>
              </a:ext>
            </a:extLst>
          </p:cNvPr>
          <p:cNvSpPr/>
          <p:nvPr/>
        </p:nvSpPr>
        <p:spPr>
          <a:xfrm>
            <a:off x="1271358" y="2063282"/>
            <a:ext cx="1730644" cy="255192"/>
          </a:xfrm>
          <a:prstGeom prst="rect">
            <a:avLst/>
          </a:prstGeom>
          <a:noFill/>
          <a:ln/>
        </p:spPr>
        <p:txBody>
          <a:bodyPr vert="horz" wrap="square" lIns="0" tIns="0" rIns="0" bIns="0" rtlCol="0" anchor="ctr" anchorCtr="0"/>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DPI </a:t>
            </a:r>
            <a:r>
              <a:rPr kumimoji="0" lang="sr-Latn-R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v</a:t>
            </a:r>
            <a:r>
              <a:rPr kumimoji="0" lang="en-US" sz="10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alue</a:t>
            </a:r>
            <a:r>
              <a:rPr kumimoji="0" lang="en-U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 </a:t>
            </a:r>
            <a:r>
              <a:rPr kumimoji="0" lang="sr-Latn-R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d</a:t>
            </a:r>
            <a:r>
              <a:rPr kumimoji="0" lang="en-US" sz="1000" b="0"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istribution</a:t>
            </a:r>
            <a:endParaRPr kumimoji="0" lang="en-U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12" name="Text 6">
            <a:extLst>
              <a:ext uri="{FF2B5EF4-FFF2-40B4-BE49-F238E27FC236}">
                <a16:creationId xmlns:a16="http://schemas.microsoft.com/office/drawing/2014/main" id="{6311034C-0CDE-ED40-1A6F-E3CCB6E74D38}"/>
              </a:ext>
            </a:extLst>
          </p:cNvPr>
          <p:cNvSpPr/>
          <p:nvPr/>
        </p:nvSpPr>
        <p:spPr>
          <a:xfrm>
            <a:off x="1012233" y="3197658"/>
            <a:ext cx="2388721"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350" b="0" i="0" u="none" strike="noStrike" kern="1200" cap="none" spc="0" normalizeH="0" baseline="0" noProof="0">
                <a:ln>
                  <a:noFill/>
                </a:ln>
                <a:solidFill>
                  <a:srgbClr val="374151"/>
                </a:solidFill>
                <a:effectLst/>
                <a:uLnTx/>
                <a:uFillTx/>
                <a:latin typeface="ui-sans-serif" pitchFamily="34" charset="0"/>
                <a:ea typeface="ui-sans-serif" pitchFamily="34" charset="-122"/>
                <a:cs typeface="ui-sans-serif" pitchFamily="34" charset="-120"/>
              </a:rPr>
              <a:t> </a:t>
            </a:r>
            <a:r>
              <a:rPr kumimoji="0" lang="en-US" sz="9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DPI values span between </a:t>
            </a:r>
            <a:r>
              <a:rPr kumimoji="0" lang="en-US" sz="900" b="1" i="0" u="none" strike="noStrike" kern="1200" cap="none" spc="0" normalizeH="0" baseline="0" noProof="0">
                <a:ln>
                  <a:noFill/>
                </a:ln>
                <a:solidFill>
                  <a:srgbClr val="2563EB"/>
                </a:solidFill>
                <a:effectLst/>
                <a:uLnTx/>
                <a:uFillTx/>
                <a:latin typeface="Arial" panose="020B0604020202020204" pitchFamily="34" charset="0"/>
                <a:ea typeface="ui-sans-serif" pitchFamily="34" charset="-122"/>
                <a:cs typeface="Arial" panose="020B0604020202020204" pitchFamily="34" charset="0"/>
              </a:rPr>
              <a:t>27%</a:t>
            </a:r>
            <a:r>
              <a:rPr kumimoji="0" lang="en-US" sz="9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 and </a:t>
            </a:r>
            <a:r>
              <a:rPr kumimoji="0" lang="en-US" sz="900" b="1" i="0" u="none" strike="noStrike" kern="1200" cap="none" spc="0" normalizeH="0" baseline="0" noProof="0">
                <a:ln>
                  <a:noFill/>
                </a:ln>
                <a:solidFill>
                  <a:srgbClr val="2563EB"/>
                </a:solidFill>
                <a:effectLst/>
                <a:uLnTx/>
                <a:uFillTx/>
                <a:latin typeface="Arial" panose="020B0604020202020204" pitchFamily="34" charset="0"/>
                <a:ea typeface="ui-sans-serif" pitchFamily="34" charset="-122"/>
                <a:cs typeface="Arial" panose="020B0604020202020204" pitchFamily="34" charset="0"/>
              </a:rPr>
              <a:t>61%</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782743C3-0BEB-951B-EB9A-C3D019578D85}"/>
              </a:ext>
            </a:extLst>
          </p:cNvPr>
          <p:cNvGrpSpPr/>
          <p:nvPr/>
        </p:nvGrpSpPr>
        <p:grpSpPr>
          <a:xfrm>
            <a:off x="4452877" y="1018351"/>
            <a:ext cx="4569589" cy="3441668"/>
            <a:chOff x="6577786" y="1511332"/>
            <a:chExt cx="5851847" cy="3441668"/>
          </a:xfrm>
        </p:grpSpPr>
        <p:pic>
          <p:nvPicPr>
            <p:cNvPr id="13" name="Image 6" descr="preencoded.png">
              <a:extLst>
                <a:ext uri="{FF2B5EF4-FFF2-40B4-BE49-F238E27FC236}">
                  <a16:creationId xmlns:a16="http://schemas.microsoft.com/office/drawing/2014/main" id="{5C883E42-8F3A-C663-995C-B93A262834B4}"/>
                </a:ext>
              </a:extLst>
            </p:cNvPr>
            <p:cNvPicPr>
              <a:picLocks noChangeAspect="1"/>
            </p:cNvPicPr>
            <p:nvPr/>
          </p:nvPicPr>
          <p:blipFill>
            <a:blip r:embed="rId4"/>
            <a:stretch>
              <a:fillRect/>
            </a:stretch>
          </p:blipFill>
          <p:spPr>
            <a:xfrm>
              <a:off x="7467600" y="2095500"/>
              <a:ext cx="3200400" cy="228600"/>
            </a:xfrm>
            <a:prstGeom prst="rect">
              <a:avLst/>
            </a:prstGeom>
          </p:spPr>
        </p:pic>
        <p:pic>
          <p:nvPicPr>
            <p:cNvPr id="15" name="Image 8" descr="preencoded.png">
              <a:extLst>
                <a:ext uri="{FF2B5EF4-FFF2-40B4-BE49-F238E27FC236}">
                  <a16:creationId xmlns:a16="http://schemas.microsoft.com/office/drawing/2014/main" id="{2B07945E-AAA0-B589-FB1F-0485FA1E9FF6}"/>
                </a:ext>
              </a:extLst>
            </p:cNvPr>
            <p:cNvPicPr>
              <a:picLocks noChangeAspect="1"/>
            </p:cNvPicPr>
            <p:nvPr/>
          </p:nvPicPr>
          <p:blipFill>
            <a:blip r:embed="rId4"/>
            <a:stretch>
              <a:fillRect/>
            </a:stretch>
          </p:blipFill>
          <p:spPr>
            <a:xfrm>
              <a:off x="7467600" y="2895600"/>
              <a:ext cx="3200400" cy="228600"/>
            </a:xfrm>
            <a:prstGeom prst="rect">
              <a:avLst/>
            </a:prstGeom>
          </p:spPr>
        </p:pic>
        <p:pic>
          <p:nvPicPr>
            <p:cNvPr id="16" name="Image 9" descr="preencoded.png">
              <a:extLst>
                <a:ext uri="{FF2B5EF4-FFF2-40B4-BE49-F238E27FC236}">
                  <a16:creationId xmlns:a16="http://schemas.microsoft.com/office/drawing/2014/main" id="{D4C92AFA-932D-5918-DE69-AD3E5502C72A}"/>
                </a:ext>
              </a:extLst>
            </p:cNvPr>
            <p:cNvPicPr>
              <a:picLocks noChangeAspect="1"/>
            </p:cNvPicPr>
            <p:nvPr/>
          </p:nvPicPr>
          <p:blipFill>
            <a:blip r:embed="rId5"/>
            <a:stretch>
              <a:fillRect/>
            </a:stretch>
          </p:blipFill>
          <p:spPr>
            <a:xfrm>
              <a:off x="7467600" y="2895600"/>
              <a:ext cx="1440061" cy="228600"/>
            </a:xfrm>
            <a:prstGeom prst="rect">
              <a:avLst/>
            </a:prstGeom>
          </p:spPr>
        </p:pic>
        <p:pic>
          <p:nvPicPr>
            <p:cNvPr id="17" name="Image 10" descr="preencoded.png">
              <a:extLst>
                <a:ext uri="{FF2B5EF4-FFF2-40B4-BE49-F238E27FC236}">
                  <a16:creationId xmlns:a16="http://schemas.microsoft.com/office/drawing/2014/main" id="{B770EC45-03D1-B8A7-B825-F5E20891DBDE}"/>
                </a:ext>
              </a:extLst>
            </p:cNvPr>
            <p:cNvPicPr>
              <a:picLocks noChangeAspect="1"/>
            </p:cNvPicPr>
            <p:nvPr/>
          </p:nvPicPr>
          <p:blipFill>
            <a:blip r:embed="rId6"/>
            <a:stretch>
              <a:fillRect/>
            </a:stretch>
          </p:blipFill>
          <p:spPr>
            <a:xfrm>
              <a:off x="7467600" y="3810000"/>
              <a:ext cx="3200400" cy="228600"/>
            </a:xfrm>
            <a:prstGeom prst="rect">
              <a:avLst/>
            </a:prstGeom>
          </p:spPr>
        </p:pic>
        <p:pic>
          <p:nvPicPr>
            <p:cNvPr id="18" name="Image 11" descr="preencoded.png">
              <a:extLst>
                <a:ext uri="{FF2B5EF4-FFF2-40B4-BE49-F238E27FC236}">
                  <a16:creationId xmlns:a16="http://schemas.microsoft.com/office/drawing/2014/main" id="{8F5FC51F-2A55-B15D-3816-23BBF1E0ADC3}"/>
                </a:ext>
              </a:extLst>
            </p:cNvPr>
            <p:cNvPicPr>
              <a:picLocks noChangeAspect="1"/>
            </p:cNvPicPr>
            <p:nvPr/>
          </p:nvPicPr>
          <p:blipFill>
            <a:blip r:embed="rId7"/>
            <a:stretch>
              <a:fillRect/>
            </a:stretch>
          </p:blipFill>
          <p:spPr>
            <a:xfrm>
              <a:off x="7467600" y="3810000"/>
              <a:ext cx="800100" cy="228600"/>
            </a:xfrm>
            <a:prstGeom prst="rect">
              <a:avLst/>
            </a:prstGeom>
          </p:spPr>
        </p:pic>
        <p:pic>
          <p:nvPicPr>
            <p:cNvPr id="19" name="Image 12" descr="preencoded.png">
              <a:extLst>
                <a:ext uri="{FF2B5EF4-FFF2-40B4-BE49-F238E27FC236}">
                  <a16:creationId xmlns:a16="http://schemas.microsoft.com/office/drawing/2014/main" id="{5437BEEB-A4F8-83F6-B525-F049C53B8384}"/>
                </a:ext>
              </a:extLst>
            </p:cNvPr>
            <p:cNvPicPr>
              <a:picLocks noChangeAspect="1"/>
            </p:cNvPicPr>
            <p:nvPr/>
          </p:nvPicPr>
          <p:blipFill>
            <a:blip r:embed="rId8"/>
            <a:stretch>
              <a:fillRect/>
            </a:stretch>
          </p:blipFill>
          <p:spPr>
            <a:xfrm>
              <a:off x="7467600" y="4724400"/>
              <a:ext cx="3200400" cy="228600"/>
            </a:xfrm>
            <a:prstGeom prst="rect">
              <a:avLst/>
            </a:prstGeom>
          </p:spPr>
        </p:pic>
        <p:pic>
          <p:nvPicPr>
            <p:cNvPr id="20" name="Image 13" descr="preencoded.png">
              <a:extLst>
                <a:ext uri="{FF2B5EF4-FFF2-40B4-BE49-F238E27FC236}">
                  <a16:creationId xmlns:a16="http://schemas.microsoft.com/office/drawing/2014/main" id="{00CB3E76-B139-2D73-F8EB-4C3E8FE27CF4}"/>
                </a:ext>
              </a:extLst>
            </p:cNvPr>
            <p:cNvPicPr>
              <a:picLocks noChangeAspect="1"/>
            </p:cNvPicPr>
            <p:nvPr/>
          </p:nvPicPr>
          <p:blipFill>
            <a:blip r:embed="rId9"/>
            <a:stretch>
              <a:fillRect/>
            </a:stretch>
          </p:blipFill>
          <p:spPr>
            <a:xfrm>
              <a:off x="7467600" y="4724400"/>
              <a:ext cx="319980" cy="228600"/>
            </a:xfrm>
            <a:prstGeom prst="rect">
              <a:avLst/>
            </a:prstGeom>
          </p:spPr>
        </p:pic>
        <p:sp>
          <p:nvSpPr>
            <p:cNvPr id="21" name="Text 7">
              <a:extLst>
                <a:ext uri="{FF2B5EF4-FFF2-40B4-BE49-F238E27FC236}">
                  <a16:creationId xmlns:a16="http://schemas.microsoft.com/office/drawing/2014/main" id="{D7800AF9-81DC-370E-43CD-9EC5EC030322}"/>
                </a:ext>
              </a:extLst>
            </p:cNvPr>
            <p:cNvSpPr/>
            <p:nvPr/>
          </p:nvSpPr>
          <p:spPr>
            <a:xfrm>
              <a:off x="8187629" y="1511332"/>
              <a:ext cx="2632768" cy="304800"/>
            </a:xfrm>
            <a:prstGeom prst="rect">
              <a:avLst/>
            </a:prstGeom>
            <a:noFill/>
            <a:ln/>
          </p:spPr>
          <p:txBody>
            <a:bodyPr vert="horz"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sr-Latn-RS" sz="900" b="0"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Digital Maturity Level distribution</a:t>
              </a:r>
              <a:endParaRPr kumimoji="0" lang="en-US" sz="9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22" name="Text 8">
              <a:extLst>
                <a:ext uri="{FF2B5EF4-FFF2-40B4-BE49-F238E27FC236}">
                  <a16:creationId xmlns:a16="http://schemas.microsoft.com/office/drawing/2014/main" id="{E4C0207A-D170-7C95-A580-80BB17D077F6}"/>
                </a:ext>
              </a:extLst>
            </p:cNvPr>
            <p:cNvSpPr/>
            <p:nvPr/>
          </p:nvSpPr>
          <p:spPr>
            <a:xfrm>
              <a:off x="6577786" y="2114550"/>
              <a:ext cx="737414" cy="180975"/>
            </a:xfrm>
            <a:prstGeom prst="rect">
              <a:avLst/>
            </a:prstGeom>
            <a:noFill/>
            <a:ln/>
          </p:spPr>
          <p:txBody>
            <a:bodyPr vert="horz" wrap="square" lIns="0" tIns="0" rIns="0" bIns="0" rtlCol="0" anchor="t"/>
            <a:lstStyle/>
            <a:p>
              <a:pPr marL="0" marR="0" lvl="0" indent="0" algn="r" defTabSz="914400" rtl="0" eaLnBrk="1" fontAlgn="auto" latinLnBrk="0" hangingPunct="1">
                <a:lnSpc>
                  <a:spcPts val="1800"/>
                </a:lnSpc>
                <a:spcBef>
                  <a:spcPts val="0"/>
                </a:spcBef>
                <a:spcAft>
                  <a:spcPts val="0"/>
                </a:spcAft>
                <a:buClrTx/>
                <a:buSzTx/>
                <a:buFontTx/>
                <a:buNone/>
                <a:tabLst/>
                <a:defRPr/>
              </a:pPr>
              <a:r>
                <a:rPr kumimoji="0" lang="en-US" sz="900" b="1"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Level 1</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3" name="Text 9">
              <a:extLst>
                <a:ext uri="{FF2B5EF4-FFF2-40B4-BE49-F238E27FC236}">
                  <a16:creationId xmlns:a16="http://schemas.microsoft.com/office/drawing/2014/main" id="{9716D048-24A7-9DA9-8824-8F390F4397B0}"/>
                </a:ext>
              </a:extLst>
            </p:cNvPr>
            <p:cNvSpPr/>
            <p:nvPr/>
          </p:nvSpPr>
          <p:spPr>
            <a:xfrm>
              <a:off x="10820399" y="1992015"/>
              <a:ext cx="1108746" cy="411195"/>
            </a:xfrm>
            <a:prstGeom prst="rect">
              <a:avLst/>
            </a:prstGeom>
            <a:noFill/>
            <a:ln/>
          </p:spPr>
          <p:txBody>
            <a:bodyPr vert="horz"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Basic IT, digital invoicing</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4" name="Text 10">
              <a:extLst>
                <a:ext uri="{FF2B5EF4-FFF2-40B4-BE49-F238E27FC236}">
                  <a16:creationId xmlns:a16="http://schemas.microsoft.com/office/drawing/2014/main" id="{EA651F0D-33F0-97FB-63B0-194C752F2B5F}"/>
                </a:ext>
              </a:extLst>
            </p:cNvPr>
            <p:cNvSpPr/>
            <p:nvPr/>
          </p:nvSpPr>
          <p:spPr>
            <a:xfrm>
              <a:off x="6577786" y="2914650"/>
              <a:ext cx="737414" cy="180975"/>
            </a:xfrm>
            <a:prstGeom prst="rect">
              <a:avLst/>
            </a:prstGeom>
            <a:noFill/>
            <a:ln/>
          </p:spPr>
          <p:txBody>
            <a:bodyPr vert="horz" wrap="square" lIns="0" tIns="0" rIns="0" bIns="0" rtlCol="0" anchor="t"/>
            <a:lstStyle/>
            <a:p>
              <a:pPr marL="0" marR="0" lvl="0" indent="0" algn="r" defTabSz="914400" rtl="0" eaLnBrk="1" fontAlgn="auto" latinLnBrk="0" hangingPunct="1">
                <a:lnSpc>
                  <a:spcPts val="1800"/>
                </a:lnSpc>
                <a:spcBef>
                  <a:spcPts val="0"/>
                </a:spcBef>
                <a:spcAft>
                  <a:spcPts val="0"/>
                </a:spcAft>
                <a:buClrTx/>
                <a:buSzTx/>
                <a:buFontTx/>
                <a:buNone/>
                <a:tabLst/>
                <a:defRPr/>
              </a:pPr>
              <a:r>
                <a:rPr kumimoji="0" lang="en-US" sz="900" b="1"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Level 2</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5" name="Text 11">
              <a:extLst>
                <a:ext uri="{FF2B5EF4-FFF2-40B4-BE49-F238E27FC236}">
                  <a16:creationId xmlns:a16="http://schemas.microsoft.com/office/drawing/2014/main" id="{E05CB14C-AB42-B05F-0585-5A4355D33D21}"/>
                </a:ext>
              </a:extLst>
            </p:cNvPr>
            <p:cNvSpPr/>
            <p:nvPr/>
          </p:nvSpPr>
          <p:spPr>
            <a:xfrm>
              <a:off x="10820398" y="2906415"/>
              <a:ext cx="1598488" cy="304800"/>
            </a:xfrm>
            <a:prstGeom prst="rect">
              <a:avLst/>
            </a:prstGeom>
            <a:noFill/>
            <a:ln/>
          </p:spPr>
          <p:txBody>
            <a:bodyPr vert="horz"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Foundational practices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6" name="Text 12">
              <a:extLst>
                <a:ext uri="{FF2B5EF4-FFF2-40B4-BE49-F238E27FC236}">
                  <a16:creationId xmlns:a16="http://schemas.microsoft.com/office/drawing/2014/main" id="{D7E0B87A-81D5-8EEB-74D1-CCB67266C571}"/>
                </a:ext>
              </a:extLst>
            </p:cNvPr>
            <p:cNvSpPr/>
            <p:nvPr/>
          </p:nvSpPr>
          <p:spPr>
            <a:xfrm>
              <a:off x="6577786" y="3829050"/>
              <a:ext cx="737414" cy="180975"/>
            </a:xfrm>
            <a:prstGeom prst="rect">
              <a:avLst/>
            </a:prstGeom>
            <a:noFill/>
            <a:ln/>
          </p:spPr>
          <p:txBody>
            <a:bodyPr vert="horz" wrap="square" lIns="0" tIns="0" rIns="0" bIns="0" rtlCol="0" anchor="t"/>
            <a:lstStyle/>
            <a:p>
              <a:pPr marL="0" marR="0" lvl="0" indent="0" algn="r" defTabSz="914400" rtl="0" eaLnBrk="1" fontAlgn="auto" latinLnBrk="0" hangingPunct="1">
                <a:lnSpc>
                  <a:spcPts val="1800"/>
                </a:lnSpc>
                <a:spcBef>
                  <a:spcPts val="0"/>
                </a:spcBef>
                <a:spcAft>
                  <a:spcPts val="0"/>
                </a:spcAft>
                <a:buClrTx/>
                <a:buSzTx/>
                <a:buFontTx/>
                <a:buNone/>
                <a:tabLst/>
                <a:defRPr/>
              </a:pPr>
              <a:r>
                <a:rPr kumimoji="0" lang="en-US" sz="900" b="1"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Level 3</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7" name="Text 13">
              <a:extLst>
                <a:ext uri="{FF2B5EF4-FFF2-40B4-BE49-F238E27FC236}">
                  <a16:creationId xmlns:a16="http://schemas.microsoft.com/office/drawing/2014/main" id="{C1FC76E7-FE7E-5A06-3013-1B746EBC12A9}"/>
                </a:ext>
              </a:extLst>
            </p:cNvPr>
            <p:cNvSpPr/>
            <p:nvPr/>
          </p:nvSpPr>
          <p:spPr>
            <a:xfrm>
              <a:off x="10820397" y="3690937"/>
              <a:ext cx="1348241" cy="457200"/>
            </a:xfrm>
            <a:prstGeom prst="rect">
              <a:avLst/>
            </a:prstGeom>
            <a:noFill/>
            <a:ln/>
          </p:spPr>
          <p:txBody>
            <a:bodyPr vert="horz"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IoT sensors, real-time monitoring</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8" name="Text 14">
              <a:extLst>
                <a:ext uri="{FF2B5EF4-FFF2-40B4-BE49-F238E27FC236}">
                  <a16:creationId xmlns:a16="http://schemas.microsoft.com/office/drawing/2014/main" id="{5CDF96EA-FE1A-0C81-244B-624FDB0EFAA5}"/>
                </a:ext>
              </a:extLst>
            </p:cNvPr>
            <p:cNvSpPr/>
            <p:nvPr/>
          </p:nvSpPr>
          <p:spPr>
            <a:xfrm>
              <a:off x="6577786" y="4743450"/>
              <a:ext cx="737414" cy="180975"/>
            </a:xfrm>
            <a:prstGeom prst="rect">
              <a:avLst/>
            </a:prstGeom>
            <a:noFill/>
            <a:ln/>
          </p:spPr>
          <p:txBody>
            <a:bodyPr vert="horz" wrap="square" lIns="0" tIns="0" rIns="0" bIns="0" rtlCol="0" anchor="t"/>
            <a:lstStyle/>
            <a:p>
              <a:pPr marL="0" marR="0" lvl="0" indent="0" algn="r" defTabSz="914400" rtl="0" eaLnBrk="1" fontAlgn="auto" latinLnBrk="0" hangingPunct="1">
                <a:lnSpc>
                  <a:spcPts val="1800"/>
                </a:lnSpc>
                <a:spcBef>
                  <a:spcPts val="0"/>
                </a:spcBef>
                <a:spcAft>
                  <a:spcPts val="0"/>
                </a:spcAft>
                <a:buClrTx/>
                <a:buSzTx/>
                <a:buFontTx/>
                <a:buNone/>
                <a:tabLst/>
                <a:defRPr/>
              </a:pPr>
              <a:r>
                <a:rPr kumimoji="0" lang="en-US" sz="900" b="1"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Level 4</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9" name="Text 15">
              <a:extLst>
                <a:ext uri="{FF2B5EF4-FFF2-40B4-BE49-F238E27FC236}">
                  <a16:creationId xmlns:a16="http://schemas.microsoft.com/office/drawing/2014/main" id="{DFF86A54-8C0F-C4FB-279A-702693C87049}"/>
                </a:ext>
              </a:extLst>
            </p:cNvPr>
            <p:cNvSpPr/>
            <p:nvPr/>
          </p:nvSpPr>
          <p:spPr>
            <a:xfrm>
              <a:off x="10820398" y="4735215"/>
              <a:ext cx="1609235" cy="217785"/>
            </a:xfrm>
            <a:prstGeom prst="rect">
              <a:avLst/>
            </a:prstGeom>
            <a:noFill/>
            <a:ln/>
          </p:spPr>
          <p:txBody>
            <a:bodyPr vert="horz" wrap="square" lIns="0" tIns="0" rIns="0" bIns="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Advanced collaboration</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972812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B09C6-EC8C-6D2C-C92A-735AC35BD3FE}"/>
              </a:ext>
            </a:extLst>
          </p:cNvPr>
          <p:cNvSpPr>
            <a:spLocks noGrp="1"/>
          </p:cNvSpPr>
          <p:nvPr>
            <p:ph type="title"/>
          </p:nvPr>
        </p:nvSpPr>
        <p:spPr>
          <a:xfrm>
            <a:off x="259269" y="625032"/>
            <a:ext cx="7886700" cy="353796"/>
          </a:xfrm>
        </p:spPr>
        <p:txBody>
          <a:bodyPr/>
          <a:lstStyle/>
          <a:p>
            <a:r>
              <a:rPr lang="sr-Latn-RS"/>
              <a:t>A few lessons learnt from pilot ports – next frontiers</a:t>
            </a:r>
            <a:endParaRPr lang="en-GB"/>
          </a:p>
        </p:txBody>
      </p:sp>
      <p:grpSp>
        <p:nvGrpSpPr>
          <p:cNvPr id="100" name="Group 99">
            <a:extLst>
              <a:ext uri="{FF2B5EF4-FFF2-40B4-BE49-F238E27FC236}">
                <a16:creationId xmlns:a16="http://schemas.microsoft.com/office/drawing/2014/main" id="{0390DBA0-C404-EA07-AF5C-5FE1C79E5B57}"/>
              </a:ext>
            </a:extLst>
          </p:cNvPr>
          <p:cNvGrpSpPr/>
          <p:nvPr/>
        </p:nvGrpSpPr>
        <p:grpSpPr>
          <a:xfrm>
            <a:off x="342900" y="1037648"/>
            <a:ext cx="8422055" cy="3330774"/>
            <a:chOff x="381000" y="1028700"/>
            <a:chExt cx="11430000" cy="5067300"/>
          </a:xfrm>
        </p:grpSpPr>
        <p:pic>
          <p:nvPicPr>
            <p:cNvPr id="52" name="Image 2" descr="preencoded.png">
              <a:extLst>
                <a:ext uri="{FF2B5EF4-FFF2-40B4-BE49-F238E27FC236}">
                  <a16:creationId xmlns:a16="http://schemas.microsoft.com/office/drawing/2014/main" id="{8714ABA7-8801-8783-BE11-F08C833915C7}"/>
                </a:ext>
              </a:extLst>
            </p:cNvPr>
            <p:cNvPicPr>
              <a:picLocks noChangeAspect="1"/>
            </p:cNvPicPr>
            <p:nvPr/>
          </p:nvPicPr>
          <p:blipFill>
            <a:blip r:embed="rId2"/>
            <a:stretch>
              <a:fillRect/>
            </a:stretch>
          </p:blipFill>
          <p:spPr>
            <a:xfrm>
              <a:off x="381000" y="1028700"/>
              <a:ext cx="3657600" cy="3695700"/>
            </a:xfrm>
            <a:prstGeom prst="rect">
              <a:avLst/>
            </a:prstGeom>
          </p:spPr>
        </p:pic>
        <p:pic>
          <p:nvPicPr>
            <p:cNvPr id="53" name="Image 3" descr="preencoded.png">
              <a:extLst>
                <a:ext uri="{FF2B5EF4-FFF2-40B4-BE49-F238E27FC236}">
                  <a16:creationId xmlns:a16="http://schemas.microsoft.com/office/drawing/2014/main" id="{60826B97-5103-C330-9AEF-0AE527930C35}"/>
                </a:ext>
              </a:extLst>
            </p:cNvPr>
            <p:cNvPicPr>
              <a:picLocks noChangeAspect="1"/>
            </p:cNvPicPr>
            <p:nvPr/>
          </p:nvPicPr>
          <p:blipFill>
            <a:blip r:embed="rId3"/>
            <a:stretch>
              <a:fillRect/>
            </a:stretch>
          </p:blipFill>
          <p:spPr>
            <a:xfrm>
              <a:off x="1876425" y="1181100"/>
              <a:ext cx="666750" cy="666750"/>
            </a:xfrm>
            <a:prstGeom prst="rect">
              <a:avLst/>
            </a:prstGeom>
          </p:spPr>
        </p:pic>
        <p:pic>
          <p:nvPicPr>
            <p:cNvPr id="54" name="Image 4" descr="preencoded.png">
              <a:extLst>
                <a:ext uri="{FF2B5EF4-FFF2-40B4-BE49-F238E27FC236}">
                  <a16:creationId xmlns:a16="http://schemas.microsoft.com/office/drawing/2014/main" id="{803871B8-246B-DE3C-1B67-CE0687636487}"/>
                </a:ext>
              </a:extLst>
            </p:cNvPr>
            <p:cNvPicPr>
              <a:picLocks noChangeAspect="1"/>
            </p:cNvPicPr>
            <p:nvPr/>
          </p:nvPicPr>
          <p:blipFill>
            <a:blip r:embed="rId4"/>
            <a:stretch>
              <a:fillRect/>
            </a:stretch>
          </p:blipFill>
          <p:spPr>
            <a:xfrm>
              <a:off x="1924050" y="1285875"/>
              <a:ext cx="571500" cy="457200"/>
            </a:xfrm>
            <a:prstGeom prst="rect">
              <a:avLst/>
            </a:prstGeom>
          </p:spPr>
        </p:pic>
        <p:pic>
          <p:nvPicPr>
            <p:cNvPr id="55" name="Image 5" descr="preencoded.png">
              <a:extLst>
                <a:ext uri="{FF2B5EF4-FFF2-40B4-BE49-F238E27FC236}">
                  <a16:creationId xmlns:a16="http://schemas.microsoft.com/office/drawing/2014/main" id="{22F94A2C-538B-780A-B4EE-15DBA535C934}"/>
                </a:ext>
              </a:extLst>
            </p:cNvPr>
            <p:cNvPicPr>
              <a:picLocks noChangeAspect="1"/>
            </p:cNvPicPr>
            <p:nvPr/>
          </p:nvPicPr>
          <p:blipFill>
            <a:blip r:embed="rId5"/>
            <a:stretch>
              <a:fillRect/>
            </a:stretch>
          </p:blipFill>
          <p:spPr>
            <a:xfrm>
              <a:off x="1267420" y="3171825"/>
              <a:ext cx="152400" cy="152400"/>
            </a:xfrm>
            <a:prstGeom prst="rect">
              <a:avLst/>
            </a:prstGeom>
          </p:spPr>
        </p:pic>
        <p:pic>
          <p:nvPicPr>
            <p:cNvPr id="56" name="Image 6" descr="preencoded.png">
              <a:extLst>
                <a:ext uri="{FF2B5EF4-FFF2-40B4-BE49-F238E27FC236}">
                  <a16:creationId xmlns:a16="http://schemas.microsoft.com/office/drawing/2014/main" id="{2C8AB4BA-95AC-D2E9-6338-123188B8098B}"/>
                </a:ext>
              </a:extLst>
            </p:cNvPr>
            <p:cNvPicPr>
              <a:picLocks noChangeAspect="1"/>
            </p:cNvPicPr>
            <p:nvPr/>
          </p:nvPicPr>
          <p:blipFill>
            <a:blip r:embed="rId5"/>
            <a:stretch>
              <a:fillRect/>
            </a:stretch>
          </p:blipFill>
          <p:spPr>
            <a:xfrm>
              <a:off x="1267420" y="3438525"/>
              <a:ext cx="152400" cy="152400"/>
            </a:xfrm>
            <a:prstGeom prst="rect">
              <a:avLst/>
            </a:prstGeom>
          </p:spPr>
        </p:pic>
        <p:pic>
          <p:nvPicPr>
            <p:cNvPr id="57" name="Image 7" descr="preencoded.png">
              <a:extLst>
                <a:ext uri="{FF2B5EF4-FFF2-40B4-BE49-F238E27FC236}">
                  <a16:creationId xmlns:a16="http://schemas.microsoft.com/office/drawing/2014/main" id="{795BA470-01C7-2617-672C-5C0CA175C266}"/>
                </a:ext>
              </a:extLst>
            </p:cNvPr>
            <p:cNvPicPr>
              <a:picLocks noChangeAspect="1"/>
            </p:cNvPicPr>
            <p:nvPr/>
          </p:nvPicPr>
          <p:blipFill>
            <a:blip r:embed="rId5"/>
            <a:stretch>
              <a:fillRect/>
            </a:stretch>
          </p:blipFill>
          <p:spPr>
            <a:xfrm>
              <a:off x="1267420" y="3705225"/>
              <a:ext cx="152400" cy="152400"/>
            </a:xfrm>
            <a:prstGeom prst="rect">
              <a:avLst/>
            </a:prstGeom>
          </p:spPr>
        </p:pic>
        <p:pic>
          <p:nvPicPr>
            <p:cNvPr id="58" name="Image 8" descr="preencoded.png">
              <a:extLst>
                <a:ext uri="{FF2B5EF4-FFF2-40B4-BE49-F238E27FC236}">
                  <a16:creationId xmlns:a16="http://schemas.microsoft.com/office/drawing/2014/main" id="{388D527D-DFDA-F8B8-4550-622658B141BB}"/>
                </a:ext>
              </a:extLst>
            </p:cNvPr>
            <p:cNvPicPr>
              <a:picLocks noChangeAspect="1"/>
            </p:cNvPicPr>
            <p:nvPr/>
          </p:nvPicPr>
          <p:blipFill>
            <a:blip r:embed="rId6"/>
            <a:stretch>
              <a:fillRect/>
            </a:stretch>
          </p:blipFill>
          <p:spPr>
            <a:xfrm>
              <a:off x="4267200" y="1028700"/>
              <a:ext cx="3657600" cy="3695700"/>
            </a:xfrm>
            <a:prstGeom prst="rect">
              <a:avLst/>
            </a:prstGeom>
          </p:spPr>
        </p:pic>
        <p:pic>
          <p:nvPicPr>
            <p:cNvPr id="59" name="Image 9" descr="preencoded.png">
              <a:extLst>
                <a:ext uri="{FF2B5EF4-FFF2-40B4-BE49-F238E27FC236}">
                  <a16:creationId xmlns:a16="http://schemas.microsoft.com/office/drawing/2014/main" id="{DA109DD6-1C66-5E50-C5B4-8F21160B2F49}"/>
                </a:ext>
              </a:extLst>
            </p:cNvPr>
            <p:cNvPicPr>
              <a:picLocks noChangeAspect="1"/>
            </p:cNvPicPr>
            <p:nvPr/>
          </p:nvPicPr>
          <p:blipFill>
            <a:blip r:embed="rId7"/>
            <a:stretch>
              <a:fillRect/>
            </a:stretch>
          </p:blipFill>
          <p:spPr>
            <a:xfrm>
              <a:off x="5762625" y="1181100"/>
              <a:ext cx="666750" cy="666750"/>
            </a:xfrm>
            <a:prstGeom prst="rect">
              <a:avLst/>
            </a:prstGeom>
          </p:spPr>
        </p:pic>
        <p:pic>
          <p:nvPicPr>
            <p:cNvPr id="60" name="Image 10" descr="preencoded.png">
              <a:extLst>
                <a:ext uri="{FF2B5EF4-FFF2-40B4-BE49-F238E27FC236}">
                  <a16:creationId xmlns:a16="http://schemas.microsoft.com/office/drawing/2014/main" id="{6A9FD8F8-76B0-1F19-9EA4-FE9515DEA66F}"/>
                </a:ext>
              </a:extLst>
            </p:cNvPr>
            <p:cNvPicPr>
              <a:picLocks noChangeAspect="1"/>
            </p:cNvPicPr>
            <p:nvPr/>
          </p:nvPicPr>
          <p:blipFill>
            <a:blip r:embed="rId8"/>
            <a:stretch>
              <a:fillRect/>
            </a:stretch>
          </p:blipFill>
          <p:spPr>
            <a:xfrm>
              <a:off x="5867400" y="1285875"/>
              <a:ext cx="457200" cy="457200"/>
            </a:xfrm>
            <a:prstGeom prst="rect">
              <a:avLst/>
            </a:prstGeom>
          </p:spPr>
        </p:pic>
        <p:pic>
          <p:nvPicPr>
            <p:cNvPr id="61" name="Image 11" descr="preencoded.png">
              <a:extLst>
                <a:ext uri="{FF2B5EF4-FFF2-40B4-BE49-F238E27FC236}">
                  <a16:creationId xmlns:a16="http://schemas.microsoft.com/office/drawing/2014/main" id="{DFE4EE04-0CC9-A722-78DB-6E6867881C0A}"/>
                </a:ext>
              </a:extLst>
            </p:cNvPr>
            <p:cNvPicPr>
              <a:picLocks noChangeAspect="1"/>
            </p:cNvPicPr>
            <p:nvPr/>
          </p:nvPicPr>
          <p:blipFill>
            <a:blip r:embed="rId5"/>
            <a:stretch>
              <a:fillRect/>
            </a:stretch>
          </p:blipFill>
          <p:spPr>
            <a:xfrm>
              <a:off x="5138589" y="3171825"/>
              <a:ext cx="152400" cy="152400"/>
            </a:xfrm>
            <a:prstGeom prst="rect">
              <a:avLst/>
            </a:prstGeom>
          </p:spPr>
        </p:pic>
        <p:pic>
          <p:nvPicPr>
            <p:cNvPr id="62" name="Image 12" descr="preencoded.png">
              <a:extLst>
                <a:ext uri="{FF2B5EF4-FFF2-40B4-BE49-F238E27FC236}">
                  <a16:creationId xmlns:a16="http://schemas.microsoft.com/office/drawing/2014/main" id="{4424F541-0A39-4F1E-39EE-ACAE11F963B9}"/>
                </a:ext>
              </a:extLst>
            </p:cNvPr>
            <p:cNvPicPr>
              <a:picLocks noChangeAspect="1"/>
            </p:cNvPicPr>
            <p:nvPr/>
          </p:nvPicPr>
          <p:blipFill>
            <a:blip r:embed="rId5"/>
            <a:stretch>
              <a:fillRect/>
            </a:stretch>
          </p:blipFill>
          <p:spPr>
            <a:xfrm>
              <a:off x="5138589" y="3438525"/>
              <a:ext cx="152400" cy="152400"/>
            </a:xfrm>
            <a:prstGeom prst="rect">
              <a:avLst/>
            </a:prstGeom>
          </p:spPr>
        </p:pic>
        <p:pic>
          <p:nvPicPr>
            <p:cNvPr id="63" name="Image 13" descr="preencoded.png">
              <a:extLst>
                <a:ext uri="{FF2B5EF4-FFF2-40B4-BE49-F238E27FC236}">
                  <a16:creationId xmlns:a16="http://schemas.microsoft.com/office/drawing/2014/main" id="{7A5C2AB6-A5EB-2747-7892-5009EF2DCD3F}"/>
                </a:ext>
              </a:extLst>
            </p:cNvPr>
            <p:cNvPicPr>
              <a:picLocks noChangeAspect="1"/>
            </p:cNvPicPr>
            <p:nvPr/>
          </p:nvPicPr>
          <p:blipFill>
            <a:blip r:embed="rId5"/>
            <a:stretch>
              <a:fillRect/>
            </a:stretch>
          </p:blipFill>
          <p:spPr>
            <a:xfrm>
              <a:off x="5138589" y="3705225"/>
              <a:ext cx="152400" cy="152400"/>
            </a:xfrm>
            <a:prstGeom prst="rect">
              <a:avLst/>
            </a:prstGeom>
          </p:spPr>
        </p:pic>
        <p:pic>
          <p:nvPicPr>
            <p:cNvPr id="64" name="Image 14" descr="preencoded.png">
              <a:extLst>
                <a:ext uri="{FF2B5EF4-FFF2-40B4-BE49-F238E27FC236}">
                  <a16:creationId xmlns:a16="http://schemas.microsoft.com/office/drawing/2014/main" id="{95E79341-C983-249F-5F2C-15CA6C2E7B50}"/>
                </a:ext>
              </a:extLst>
            </p:cNvPr>
            <p:cNvPicPr>
              <a:picLocks noChangeAspect="1"/>
            </p:cNvPicPr>
            <p:nvPr/>
          </p:nvPicPr>
          <p:blipFill>
            <a:blip r:embed="rId6"/>
            <a:stretch>
              <a:fillRect/>
            </a:stretch>
          </p:blipFill>
          <p:spPr>
            <a:xfrm>
              <a:off x="8153400" y="1028700"/>
              <a:ext cx="3657600" cy="3695700"/>
            </a:xfrm>
            <a:prstGeom prst="rect">
              <a:avLst/>
            </a:prstGeom>
          </p:spPr>
        </p:pic>
        <p:pic>
          <p:nvPicPr>
            <p:cNvPr id="65" name="Image 15" descr="preencoded.png">
              <a:extLst>
                <a:ext uri="{FF2B5EF4-FFF2-40B4-BE49-F238E27FC236}">
                  <a16:creationId xmlns:a16="http://schemas.microsoft.com/office/drawing/2014/main" id="{5D8699DB-45AD-CB0F-99F8-4A7DADD6B08C}"/>
                </a:ext>
              </a:extLst>
            </p:cNvPr>
            <p:cNvPicPr>
              <a:picLocks noChangeAspect="1"/>
            </p:cNvPicPr>
            <p:nvPr/>
          </p:nvPicPr>
          <p:blipFill>
            <a:blip r:embed="rId9"/>
            <a:stretch>
              <a:fillRect/>
            </a:stretch>
          </p:blipFill>
          <p:spPr>
            <a:xfrm>
              <a:off x="9648825" y="1181100"/>
              <a:ext cx="666750" cy="666750"/>
            </a:xfrm>
            <a:prstGeom prst="rect">
              <a:avLst/>
            </a:prstGeom>
          </p:spPr>
        </p:pic>
        <p:pic>
          <p:nvPicPr>
            <p:cNvPr id="66" name="Image 16" descr="preencoded.png">
              <a:extLst>
                <a:ext uri="{FF2B5EF4-FFF2-40B4-BE49-F238E27FC236}">
                  <a16:creationId xmlns:a16="http://schemas.microsoft.com/office/drawing/2014/main" id="{392AA792-4D11-CFE7-C315-83FCCD78CD02}"/>
                </a:ext>
              </a:extLst>
            </p:cNvPr>
            <p:cNvPicPr>
              <a:picLocks noChangeAspect="1"/>
            </p:cNvPicPr>
            <p:nvPr/>
          </p:nvPicPr>
          <p:blipFill>
            <a:blip r:embed="rId10"/>
            <a:stretch>
              <a:fillRect/>
            </a:stretch>
          </p:blipFill>
          <p:spPr>
            <a:xfrm>
              <a:off x="9782175" y="1285875"/>
              <a:ext cx="400050" cy="457200"/>
            </a:xfrm>
            <a:prstGeom prst="rect">
              <a:avLst/>
            </a:prstGeom>
          </p:spPr>
        </p:pic>
        <p:pic>
          <p:nvPicPr>
            <p:cNvPr id="67" name="Image 17" descr="preencoded.png">
              <a:extLst>
                <a:ext uri="{FF2B5EF4-FFF2-40B4-BE49-F238E27FC236}">
                  <a16:creationId xmlns:a16="http://schemas.microsoft.com/office/drawing/2014/main" id="{9956FFD1-199C-704E-A35E-DF1A9D244117}"/>
                </a:ext>
              </a:extLst>
            </p:cNvPr>
            <p:cNvPicPr>
              <a:picLocks noChangeAspect="1"/>
            </p:cNvPicPr>
            <p:nvPr/>
          </p:nvPicPr>
          <p:blipFill>
            <a:blip r:embed="rId5"/>
            <a:stretch>
              <a:fillRect/>
            </a:stretch>
          </p:blipFill>
          <p:spPr>
            <a:xfrm>
              <a:off x="8993534" y="3117249"/>
              <a:ext cx="152400" cy="152401"/>
            </a:xfrm>
            <a:prstGeom prst="rect">
              <a:avLst/>
            </a:prstGeom>
          </p:spPr>
        </p:pic>
        <p:pic>
          <p:nvPicPr>
            <p:cNvPr id="68" name="Image 18" descr="preencoded.png">
              <a:extLst>
                <a:ext uri="{FF2B5EF4-FFF2-40B4-BE49-F238E27FC236}">
                  <a16:creationId xmlns:a16="http://schemas.microsoft.com/office/drawing/2014/main" id="{5BBED55B-E65D-8216-1431-E76266D0C6C3}"/>
                </a:ext>
              </a:extLst>
            </p:cNvPr>
            <p:cNvPicPr>
              <a:picLocks noChangeAspect="1"/>
            </p:cNvPicPr>
            <p:nvPr/>
          </p:nvPicPr>
          <p:blipFill>
            <a:blip r:embed="rId5"/>
            <a:stretch>
              <a:fillRect/>
            </a:stretch>
          </p:blipFill>
          <p:spPr>
            <a:xfrm>
              <a:off x="8993534" y="3360764"/>
              <a:ext cx="152400" cy="152401"/>
            </a:xfrm>
            <a:prstGeom prst="rect">
              <a:avLst/>
            </a:prstGeom>
          </p:spPr>
        </p:pic>
        <p:pic>
          <p:nvPicPr>
            <p:cNvPr id="69" name="Image 19" descr="preencoded.png">
              <a:extLst>
                <a:ext uri="{FF2B5EF4-FFF2-40B4-BE49-F238E27FC236}">
                  <a16:creationId xmlns:a16="http://schemas.microsoft.com/office/drawing/2014/main" id="{5A627DC2-5DD5-6312-BAE7-B564BBFAE64D}"/>
                </a:ext>
              </a:extLst>
            </p:cNvPr>
            <p:cNvPicPr>
              <a:picLocks noChangeAspect="1"/>
            </p:cNvPicPr>
            <p:nvPr/>
          </p:nvPicPr>
          <p:blipFill>
            <a:blip r:embed="rId5"/>
            <a:stretch>
              <a:fillRect/>
            </a:stretch>
          </p:blipFill>
          <p:spPr>
            <a:xfrm>
              <a:off x="8993534" y="3639057"/>
              <a:ext cx="152400" cy="152401"/>
            </a:xfrm>
            <a:prstGeom prst="rect">
              <a:avLst/>
            </a:prstGeom>
          </p:spPr>
        </p:pic>
        <p:pic>
          <p:nvPicPr>
            <p:cNvPr id="70" name="Image 20" descr="preencoded.png">
              <a:extLst>
                <a:ext uri="{FF2B5EF4-FFF2-40B4-BE49-F238E27FC236}">
                  <a16:creationId xmlns:a16="http://schemas.microsoft.com/office/drawing/2014/main" id="{68715C2D-752D-695E-BE4B-2D99FA8E4F82}"/>
                </a:ext>
              </a:extLst>
            </p:cNvPr>
            <p:cNvPicPr>
              <a:picLocks noChangeAspect="1"/>
            </p:cNvPicPr>
            <p:nvPr/>
          </p:nvPicPr>
          <p:blipFill>
            <a:blip r:embed="rId11"/>
            <a:stretch>
              <a:fillRect/>
            </a:stretch>
          </p:blipFill>
          <p:spPr>
            <a:xfrm>
              <a:off x="381000" y="4953000"/>
              <a:ext cx="11430000" cy="1143000"/>
            </a:xfrm>
            <a:prstGeom prst="rect">
              <a:avLst/>
            </a:prstGeom>
          </p:spPr>
        </p:pic>
        <p:pic>
          <p:nvPicPr>
            <p:cNvPr id="71" name="Image 21" descr="preencoded.png">
              <a:extLst>
                <a:ext uri="{FF2B5EF4-FFF2-40B4-BE49-F238E27FC236}">
                  <a16:creationId xmlns:a16="http://schemas.microsoft.com/office/drawing/2014/main" id="{DDEAEFE8-0900-27D5-15A3-6E743375A85D}"/>
                </a:ext>
              </a:extLst>
            </p:cNvPr>
            <p:cNvPicPr>
              <a:picLocks noChangeAspect="1"/>
            </p:cNvPicPr>
            <p:nvPr/>
          </p:nvPicPr>
          <p:blipFill>
            <a:blip r:embed="rId12"/>
            <a:stretch>
              <a:fillRect/>
            </a:stretch>
          </p:blipFill>
          <p:spPr>
            <a:xfrm>
              <a:off x="1613446" y="5067300"/>
              <a:ext cx="342900" cy="419100"/>
            </a:xfrm>
            <a:prstGeom prst="rect">
              <a:avLst/>
            </a:prstGeom>
          </p:spPr>
        </p:pic>
        <p:pic>
          <p:nvPicPr>
            <p:cNvPr id="72" name="Image 22" descr="preencoded.png">
              <a:extLst>
                <a:ext uri="{FF2B5EF4-FFF2-40B4-BE49-F238E27FC236}">
                  <a16:creationId xmlns:a16="http://schemas.microsoft.com/office/drawing/2014/main" id="{E1C07965-2A6C-A65C-7C03-10AC76A42170}"/>
                </a:ext>
              </a:extLst>
            </p:cNvPr>
            <p:cNvPicPr>
              <a:picLocks noChangeAspect="1"/>
            </p:cNvPicPr>
            <p:nvPr/>
          </p:nvPicPr>
          <p:blipFill>
            <a:blip r:embed="rId13"/>
            <a:stretch>
              <a:fillRect/>
            </a:stretch>
          </p:blipFill>
          <p:spPr>
            <a:xfrm>
              <a:off x="1689646" y="5143500"/>
              <a:ext cx="190500" cy="266700"/>
            </a:xfrm>
            <a:prstGeom prst="rect">
              <a:avLst/>
            </a:prstGeom>
          </p:spPr>
        </p:pic>
        <p:pic>
          <p:nvPicPr>
            <p:cNvPr id="73" name="Image 23" descr="preencoded.png">
              <a:extLst>
                <a:ext uri="{FF2B5EF4-FFF2-40B4-BE49-F238E27FC236}">
                  <a16:creationId xmlns:a16="http://schemas.microsoft.com/office/drawing/2014/main" id="{CCCFA235-9C10-EEE0-A8D3-FAE49263389A}"/>
                </a:ext>
              </a:extLst>
            </p:cNvPr>
            <p:cNvPicPr>
              <a:picLocks noChangeAspect="1"/>
            </p:cNvPicPr>
            <p:nvPr/>
          </p:nvPicPr>
          <p:blipFill>
            <a:blip r:embed="rId14"/>
            <a:stretch>
              <a:fillRect/>
            </a:stretch>
          </p:blipFill>
          <p:spPr>
            <a:xfrm>
              <a:off x="3150840" y="5514975"/>
              <a:ext cx="1579215" cy="19050"/>
            </a:xfrm>
            <a:prstGeom prst="rect">
              <a:avLst/>
            </a:prstGeom>
          </p:spPr>
        </p:pic>
        <p:pic>
          <p:nvPicPr>
            <p:cNvPr id="74" name="Image 24" descr="preencoded.png">
              <a:extLst>
                <a:ext uri="{FF2B5EF4-FFF2-40B4-BE49-F238E27FC236}">
                  <a16:creationId xmlns:a16="http://schemas.microsoft.com/office/drawing/2014/main" id="{6E8E9729-3F5E-6539-4733-C152C218973B}"/>
                </a:ext>
              </a:extLst>
            </p:cNvPr>
            <p:cNvPicPr>
              <a:picLocks noChangeAspect="1"/>
            </p:cNvPicPr>
            <p:nvPr/>
          </p:nvPicPr>
          <p:blipFill>
            <a:blip r:embed="rId15"/>
            <a:stretch>
              <a:fillRect/>
            </a:stretch>
          </p:blipFill>
          <p:spPr>
            <a:xfrm>
              <a:off x="5910114" y="5067300"/>
              <a:ext cx="371475" cy="419100"/>
            </a:xfrm>
            <a:prstGeom prst="rect">
              <a:avLst/>
            </a:prstGeom>
          </p:spPr>
        </p:pic>
        <p:pic>
          <p:nvPicPr>
            <p:cNvPr id="75" name="Image 25" descr="preencoded.png">
              <a:extLst>
                <a:ext uri="{FF2B5EF4-FFF2-40B4-BE49-F238E27FC236}">
                  <a16:creationId xmlns:a16="http://schemas.microsoft.com/office/drawing/2014/main" id="{750A9370-326B-A681-A78B-F2F7ED995DE6}"/>
                </a:ext>
              </a:extLst>
            </p:cNvPr>
            <p:cNvPicPr>
              <a:picLocks noChangeAspect="1"/>
            </p:cNvPicPr>
            <p:nvPr/>
          </p:nvPicPr>
          <p:blipFill>
            <a:blip r:embed="rId16"/>
            <a:stretch>
              <a:fillRect/>
            </a:stretch>
          </p:blipFill>
          <p:spPr>
            <a:xfrm>
              <a:off x="5986314" y="5143500"/>
              <a:ext cx="219075" cy="266700"/>
            </a:xfrm>
            <a:prstGeom prst="rect">
              <a:avLst/>
            </a:prstGeom>
          </p:spPr>
        </p:pic>
        <p:pic>
          <p:nvPicPr>
            <p:cNvPr id="76" name="Image 26" descr="preencoded.png">
              <a:extLst>
                <a:ext uri="{FF2B5EF4-FFF2-40B4-BE49-F238E27FC236}">
                  <a16:creationId xmlns:a16="http://schemas.microsoft.com/office/drawing/2014/main" id="{6D2DAD8F-4614-C494-1900-0B8F667F0CD2}"/>
                </a:ext>
              </a:extLst>
            </p:cNvPr>
            <p:cNvPicPr>
              <a:picLocks noChangeAspect="1"/>
            </p:cNvPicPr>
            <p:nvPr/>
          </p:nvPicPr>
          <p:blipFill>
            <a:blip r:embed="rId17"/>
            <a:stretch>
              <a:fillRect/>
            </a:stretch>
          </p:blipFill>
          <p:spPr>
            <a:xfrm>
              <a:off x="7461796" y="5514975"/>
              <a:ext cx="1579215" cy="19050"/>
            </a:xfrm>
            <a:prstGeom prst="rect">
              <a:avLst/>
            </a:prstGeom>
          </p:spPr>
        </p:pic>
        <p:pic>
          <p:nvPicPr>
            <p:cNvPr id="77" name="Image 27" descr="preencoded.png">
              <a:extLst>
                <a:ext uri="{FF2B5EF4-FFF2-40B4-BE49-F238E27FC236}">
                  <a16:creationId xmlns:a16="http://schemas.microsoft.com/office/drawing/2014/main" id="{8FA7579B-CE09-814B-CCDD-EF9B53CFEB3F}"/>
                </a:ext>
              </a:extLst>
            </p:cNvPr>
            <p:cNvPicPr>
              <a:picLocks noChangeAspect="1"/>
            </p:cNvPicPr>
            <p:nvPr/>
          </p:nvPicPr>
          <p:blipFill>
            <a:blip r:embed="rId18"/>
            <a:stretch>
              <a:fillRect/>
            </a:stretch>
          </p:blipFill>
          <p:spPr>
            <a:xfrm>
              <a:off x="10211544" y="5067300"/>
              <a:ext cx="390525" cy="419100"/>
            </a:xfrm>
            <a:prstGeom prst="rect">
              <a:avLst/>
            </a:prstGeom>
          </p:spPr>
        </p:pic>
        <p:pic>
          <p:nvPicPr>
            <p:cNvPr id="78" name="Image 28" descr="preencoded.png">
              <a:extLst>
                <a:ext uri="{FF2B5EF4-FFF2-40B4-BE49-F238E27FC236}">
                  <a16:creationId xmlns:a16="http://schemas.microsoft.com/office/drawing/2014/main" id="{47C7AA72-1409-19D5-572D-78777F479481}"/>
                </a:ext>
              </a:extLst>
            </p:cNvPr>
            <p:cNvPicPr>
              <a:picLocks noChangeAspect="1"/>
            </p:cNvPicPr>
            <p:nvPr/>
          </p:nvPicPr>
          <p:blipFill>
            <a:blip r:embed="rId19"/>
            <a:stretch>
              <a:fillRect/>
            </a:stretch>
          </p:blipFill>
          <p:spPr>
            <a:xfrm>
              <a:off x="10287744" y="5143500"/>
              <a:ext cx="238125" cy="266700"/>
            </a:xfrm>
            <a:prstGeom prst="rect">
              <a:avLst/>
            </a:prstGeom>
          </p:spPr>
        </p:pic>
        <p:pic>
          <p:nvPicPr>
            <p:cNvPr id="79" name="Image 29" descr="preencoded.png">
              <a:extLst>
                <a:ext uri="{FF2B5EF4-FFF2-40B4-BE49-F238E27FC236}">
                  <a16:creationId xmlns:a16="http://schemas.microsoft.com/office/drawing/2014/main" id="{CB9D94BF-0711-76A7-3E82-2D2109CB8F7D}"/>
                </a:ext>
              </a:extLst>
            </p:cNvPr>
            <p:cNvPicPr>
              <a:picLocks noChangeAspect="1"/>
            </p:cNvPicPr>
            <p:nvPr/>
          </p:nvPicPr>
          <p:blipFill>
            <a:blip r:embed="rId20"/>
            <a:stretch>
              <a:fillRect/>
            </a:stretch>
          </p:blipFill>
          <p:spPr>
            <a:xfrm>
              <a:off x="3374982" y="4267703"/>
              <a:ext cx="152400" cy="152401"/>
            </a:xfrm>
            <a:prstGeom prst="rect">
              <a:avLst/>
            </a:prstGeom>
          </p:spPr>
        </p:pic>
        <p:sp>
          <p:nvSpPr>
            <p:cNvPr id="80" name="Text 1">
              <a:extLst>
                <a:ext uri="{FF2B5EF4-FFF2-40B4-BE49-F238E27FC236}">
                  <a16:creationId xmlns:a16="http://schemas.microsoft.com/office/drawing/2014/main" id="{979FCCD8-7BE9-E287-0EA5-57572141EFA1}"/>
                </a:ext>
              </a:extLst>
            </p:cNvPr>
            <p:cNvSpPr/>
            <p:nvPr/>
          </p:nvSpPr>
          <p:spPr>
            <a:xfrm>
              <a:off x="1308616" y="1962150"/>
              <a:ext cx="1802368" cy="304800"/>
            </a:xfrm>
            <a:prstGeom prst="rect">
              <a:avLst/>
            </a:prstGeom>
            <a:noFill/>
            <a:ln/>
          </p:spPr>
          <p:txBody>
            <a:bodyPr vert="horz" wrap="squar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IoT </a:t>
              </a: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s</a:t>
              </a:r>
              <a:r>
                <a:rPr kumimoji="0" lang="en-US" sz="900" b="1"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ensors</a:t>
              </a:r>
              <a:endParaRPr kumimoji="0" lang="en-US" sz="9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1" name="Text 2">
              <a:extLst>
                <a:ext uri="{FF2B5EF4-FFF2-40B4-BE49-F238E27FC236}">
                  <a16:creationId xmlns:a16="http://schemas.microsoft.com/office/drawing/2014/main" id="{09A4B814-6051-2CD9-084F-FD97B8D8E00D}"/>
                </a:ext>
              </a:extLst>
            </p:cNvPr>
            <p:cNvSpPr/>
            <p:nvPr/>
          </p:nvSpPr>
          <p:spPr>
            <a:xfrm>
              <a:off x="533400" y="2343150"/>
              <a:ext cx="3352800" cy="685800"/>
            </a:xfrm>
            <a:prstGeom prst="rect">
              <a:avLst/>
            </a:prstGeom>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Placement of sensors in port facilities to collect real-time data on asset location and status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2" name="Text 3">
              <a:extLst>
                <a:ext uri="{FF2B5EF4-FFF2-40B4-BE49-F238E27FC236}">
                  <a16:creationId xmlns:a16="http://schemas.microsoft.com/office/drawing/2014/main" id="{8411AB2E-4CAA-9227-A575-10ADCE0D6260}"/>
                </a:ext>
              </a:extLst>
            </p:cNvPr>
            <p:cNvSpPr/>
            <p:nvPr/>
          </p:nvSpPr>
          <p:spPr>
            <a:xfrm>
              <a:off x="1444597" y="3028950"/>
              <a:ext cx="1871781" cy="228599"/>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Asset tracking</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3" name="Text 4">
              <a:extLst>
                <a:ext uri="{FF2B5EF4-FFF2-40B4-BE49-F238E27FC236}">
                  <a16:creationId xmlns:a16="http://schemas.microsoft.com/office/drawing/2014/main" id="{86DF0208-4A1F-09EF-E2D8-03E97F8C15C4}"/>
                </a:ext>
              </a:extLst>
            </p:cNvPr>
            <p:cNvSpPr/>
            <p:nvPr/>
          </p:nvSpPr>
          <p:spPr>
            <a:xfrm>
              <a:off x="1444597" y="3295650"/>
              <a:ext cx="2142266" cy="228599"/>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Condition </a:t>
              </a:r>
              <a:r>
                <a:rPr kumimoji="0" lang="sr-Latn-R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m</a:t>
              </a:r>
              <a:r>
                <a:rPr kumimoji="0" lang="en-US" sz="900" b="0" i="0" u="none" strike="noStrike" kern="1200" cap="none" spc="0" normalizeH="0" baseline="0" noProof="0" err="1">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onitoring</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4" name="Text 5">
              <a:extLst>
                <a:ext uri="{FF2B5EF4-FFF2-40B4-BE49-F238E27FC236}">
                  <a16:creationId xmlns:a16="http://schemas.microsoft.com/office/drawing/2014/main" id="{42B84704-F96B-AA7F-FF58-2A4CCFF3ABBC}"/>
                </a:ext>
              </a:extLst>
            </p:cNvPr>
            <p:cNvSpPr/>
            <p:nvPr/>
          </p:nvSpPr>
          <p:spPr>
            <a:xfrm>
              <a:off x="1444597" y="3562349"/>
              <a:ext cx="3503492" cy="523875"/>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Usage analytics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5" name="Text 6">
              <a:extLst>
                <a:ext uri="{FF2B5EF4-FFF2-40B4-BE49-F238E27FC236}">
                  <a16:creationId xmlns:a16="http://schemas.microsoft.com/office/drawing/2014/main" id="{1F75BE8E-61AB-455E-29FD-25697737FC06}"/>
                </a:ext>
              </a:extLst>
            </p:cNvPr>
            <p:cNvSpPr/>
            <p:nvPr/>
          </p:nvSpPr>
          <p:spPr>
            <a:xfrm>
              <a:off x="4458846" y="1962150"/>
              <a:ext cx="3274159" cy="304800"/>
            </a:xfrm>
            <a:prstGeom prst="rect">
              <a:avLst/>
            </a:prstGeom>
            <a:noFill/>
            <a:ln/>
          </p:spPr>
          <p:txBody>
            <a:bodyPr vert="horz" wrap="squar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Real-time </a:t>
              </a: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m</a:t>
              </a:r>
              <a:r>
                <a:rPr kumimoji="0" lang="en-US" sz="900" b="1"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onitoring</a:t>
              </a:r>
              <a:endParaRPr kumimoji="0" lang="en-US" sz="9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86" name="Text 7">
              <a:extLst>
                <a:ext uri="{FF2B5EF4-FFF2-40B4-BE49-F238E27FC236}">
                  <a16:creationId xmlns:a16="http://schemas.microsoft.com/office/drawing/2014/main" id="{DA6B7CFA-72DD-691D-3C98-DAECBB2E0FA7}"/>
                </a:ext>
              </a:extLst>
            </p:cNvPr>
            <p:cNvSpPr/>
            <p:nvPr/>
          </p:nvSpPr>
          <p:spPr>
            <a:xfrm>
              <a:off x="4419600" y="2343150"/>
              <a:ext cx="3352800" cy="685800"/>
            </a:xfrm>
            <a:prstGeom prst="rect">
              <a:avLst/>
            </a:prstGeom>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Continuous observation of port operations to enable prompt decision-making and resource </a:t>
              </a:r>
              <a:r>
                <a:rPr kumimoji="0" lang="en-US" sz="900" b="0" i="0" u="none" strike="noStrike" kern="1200" cap="none" spc="0" normalizeH="0" baseline="0" noProof="0" err="1">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optimi</a:t>
              </a:r>
              <a:r>
                <a:rPr kumimoji="0" lang="sr-Latn-R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s</a:t>
              </a:r>
              <a:r>
                <a:rPr kumimoji="0" lang="en-US" sz="900" b="0" i="0" u="none" strike="noStrike" kern="1200" cap="none" spc="0" normalizeH="0" baseline="0" noProof="0" err="1">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ation</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7" name="Text 8">
              <a:extLst>
                <a:ext uri="{FF2B5EF4-FFF2-40B4-BE49-F238E27FC236}">
                  <a16:creationId xmlns:a16="http://schemas.microsoft.com/office/drawing/2014/main" id="{F83B3203-8D23-BEAE-B510-298486BB2AEC}"/>
                </a:ext>
              </a:extLst>
            </p:cNvPr>
            <p:cNvSpPr/>
            <p:nvPr/>
          </p:nvSpPr>
          <p:spPr>
            <a:xfrm>
              <a:off x="5360314" y="3028183"/>
              <a:ext cx="2372693" cy="181741"/>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Operational visibility</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8" name="Text 9">
              <a:extLst>
                <a:ext uri="{FF2B5EF4-FFF2-40B4-BE49-F238E27FC236}">
                  <a16:creationId xmlns:a16="http://schemas.microsoft.com/office/drawing/2014/main" id="{0BDFA9B4-F99C-A970-4715-0355232BFE82}"/>
                </a:ext>
              </a:extLst>
            </p:cNvPr>
            <p:cNvSpPr/>
            <p:nvPr/>
          </p:nvSpPr>
          <p:spPr>
            <a:xfrm>
              <a:off x="5360314" y="3294883"/>
              <a:ext cx="2372693" cy="181741"/>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Performance tracking</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89" name="Text 10">
              <a:extLst>
                <a:ext uri="{FF2B5EF4-FFF2-40B4-BE49-F238E27FC236}">
                  <a16:creationId xmlns:a16="http://schemas.microsoft.com/office/drawing/2014/main" id="{C13A1731-8870-6476-CCB9-7C653E558834}"/>
                </a:ext>
              </a:extLst>
            </p:cNvPr>
            <p:cNvSpPr/>
            <p:nvPr/>
          </p:nvSpPr>
          <p:spPr>
            <a:xfrm>
              <a:off x="5360314" y="3561583"/>
              <a:ext cx="2372693" cy="181741"/>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Anomaly detection</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0" name="Text 11">
              <a:extLst>
                <a:ext uri="{FF2B5EF4-FFF2-40B4-BE49-F238E27FC236}">
                  <a16:creationId xmlns:a16="http://schemas.microsoft.com/office/drawing/2014/main" id="{F5B56F3E-73A7-3BC8-E997-503598241438}"/>
                </a:ext>
              </a:extLst>
            </p:cNvPr>
            <p:cNvSpPr/>
            <p:nvPr/>
          </p:nvSpPr>
          <p:spPr>
            <a:xfrm>
              <a:off x="8305800" y="1962150"/>
              <a:ext cx="3352800" cy="609600"/>
            </a:xfrm>
            <a:prstGeom prst="rect">
              <a:avLst/>
            </a:prstGeom>
            <a:noFill/>
            <a:ln/>
          </p:spPr>
          <p:txBody>
            <a:bodyPr vert="horz" wrap="square" lIns="0" tIns="0" rIns="0" bIns="0" rtlCol="0" anchor="t"/>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Centralized </a:t>
              </a: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d</a:t>
              </a:r>
              <a:r>
                <a:rPr kumimoji="0" lang="en-US" sz="900" b="1"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ata</a:t>
              </a:r>
              <a:r>
                <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 </a:t>
              </a: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c</a:t>
              </a:r>
              <a:r>
                <a:rPr kumimoji="0" lang="en-US" sz="900" b="1"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ollection</a:t>
              </a:r>
              <a:endParaRPr kumimoji="0" lang="en-US" sz="9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91" name="Text 12">
              <a:extLst>
                <a:ext uri="{FF2B5EF4-FFF2-40B4-BE49-F238E27FC236}">
                  <a16:creationId xmlns:a16="http://schemas.microsoft.com/office/drawing/2014/main" id="{E4FA0BCD-D8A1-3C00-BE83-7F1F0717B397}"/>
                </a:ext>
              </a:extLst>
            </p:cNvPr>
            <p:cNvSpPr/>
            <p:nvPr/>
          </p:nvSpPr>
          <p:spPr>
            <a:xfrm>
              <a:off x="8330576" y="2371725"/>
              <a:ext cx="3352799" cy="685799"/>
            </a:xfrm>
            <a:prstGeom prst="rect">
              <a:avLst/>
            </a:prstGeom>
            <a:noFill/>
            <a:ln/>
          </p:spPr>
          <p:txBody>
            <a:bodyPr vert="horz"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Integration of data from various port systems and sensors into a unified platform for analysis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2" name="Text 13">
              <a:extLst>
                <a:ext uri="{FF2B5EF4-FFF2-40B4-BE49-F238E27FC236}">
                  <a16:creationId xmlns:a16="http://schemas.microsoft.com/office/drawing/2014/main" id="{61E32C9F-E116-909C-AEDF-1A33DC413595}"/>
                </a:ext>
              </a:extLst>
            </p:cNvPr>
            <p:cNvSpPr/>
            <p:nvPr/>
          </p:nvSpPr>
          <p:spPr>
            <a:xfrm>
              <a:off x="9202291" y="2951630"/>
              <a:ext cx="2182365" cy="238124"/>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Data integration</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3" name="Text 14">
              <a:extLst>
                <a:ext uri="{FF2B5EF4-FFF2-40B4-BE49-F238E27FC236}">
                  <a16:creationId xmlns:a16="http://schemas.microsoft.com/office/drawing/2014/main" id="{B44B2A72-F44C-7BDE-C5E1-CDAC33831DB7}"/>
                </a:ext>
              </a:extLst>
            </p:cNvPr>
            <p:cNvSpPr/>
            <p:nvPr/>
          </p:nvSpPr>
          <p:spPr>
            <a:xfrm>
              <a:off x="9202291" y="3227854"/>
              <a:ext cx="2182365" cy="266699"/>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Standardized formats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4" name="Text 15">
              <a:extLst>
                <a:ext uri="{FF2B5EF4-FFF2-40B4-BE49-F238E27FC236}">
                  <a16:creationId xmlns:a16="http://schemas.microsoft.com/office/drawing/2014/main" id="{98101498-F081-FA9D-3F96-24EE6DF38E06}"/>
                </a:ext>
              </a:extLst>
            </p:cNvPr>
            <p:cNvSpPr/>
            <p:nvPr/>
          </p:nvSpPr>
          <p:spPr>
            <a:xfrm>
              <a:off x="9212633" y="3494554"/>
              <a:ext cx="2089292" cy="228598"/>
            </a:xfrm>
            <a:prstGeom prst="rect">
              <a:avLst/>
            </a:prstGeom>
            <a:noFill/>
            <a:ln/>
          </p:spPr>
          <p:txBody>
            <a:bodyPr vert="horz" wrap="square" lIns="0" tIns="0" rIns="0" bIns="0" rtlCol="0" anchor="t"/>
            <a:lstStyle/>
            <a:p>
              <a:pPr marL="342900" marR="0" lvl="0" indent="-342900" algn="l" defTabSz="914400" rtl="0" eaLnBrk="1" fontAlgn="auto" latinLnBrk="0" hangingPunct="1">
                <a:lnSpc>
                  <a:spcPts val="1800"/>
                </a:lnSpc>
                <a:spcBef>
                  <a:spcPts val="0"/>
                </a:spcBef>
                <a:spcAft>
                  <a:spcPts val="0"/>
                </a:spcAft>
                <a:buClrTx/>
                <a:buSzPct val="100000"/>
                <a:buFontTx/>
                <a:buChar char="•"/>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 Cross-system visibility</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5" name="Text 16">
              <a:extLst>
                <a:ext uri="{FF2B5EF4-FFF2-40B4-BE49-F238E27FC236}">
                  <a16:creationId xmlns:a16="http://schemas.microsoft.com/office/drawing/2014/main" id="{C35070BA-A9F7-579E-6D0B-9A2DA955512D}"/>
                </a:ext>
              </a:extLst>
            </p:cNvPr>
            <p:cNvSpPr/>
            <p:nvPr/>
          </p:nvSpPr>
          <p:spPr>
            <a:xfrm>
              <a:off x="495300" y="5524500"/>
              <a:ext cx="2579340" cy="457200"/>
            </a:xfrm>
            <a:prstGeom prst="rect">
              <a:avLst/>
            </a:prstGeom>
            <a:noFill/>
            <a:ln/>
          </p:spPr>
          <p:txBody>
            <a:bodyPr vert="horz" wrap="squar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1E40AF"/>
                  </a:solidFill>
                  <a:effectLst/>
                  <a:uLnTx/>
                  <a:uFillTx/>
                  <a:latin typeface="Arial" panose="020B0604020202020204" pitchFamily="34" charset="0"/>
                  <a:ea typeface="ui-sans-serif" pitchFamily="34" charset="-122"/>
                  <a:cs typeface="Arial" panose="020B0604020202020204" pitchFamily="34" charset="0"/>
                </a:rPr>
                <a:t>Level 1/2
Foundations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6" name="Text 17">
              <a:extLst>
                <a:ext uri="{FF2B5EF4-FFF2-40B4-BE49-F238E27FC236}">
                  <a16:creationId xmlns:a16="http://schemas.microsoft.com/office/drawing/2014/main" id="{BD913717-4159-160F-E8F6-414BB981C2C6}"/>
                </a:ext>
              </a:extLst>
            </p:cNvPr>
            <p:cNvSpPr/>
            <p:nvPr/>
          </p:nvSpPr>
          <p:spPr>
            <a:xfrm>
              <a:off x="4806255" y="5524500"/>
              <a:ext cx="2579340" cy="457200"/>
            </a:xfrm>
            <a:prstGeom prst="rect">
              <a:avLst/>
            </a:prstGeom>
            <a:noFill/>
            <a:ln/>
          </p:spPr>
          <p:txBody>
            <a:bodyPr vert="horz" wrap="squar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1E40AF"/>
                  </a:solidFill>
                  <a:effectLst/>
                  <a:uLnTx/>
                  <a:uFillTx/>
                  <a:latin typeface="Arial" panose="020B0604020202020204" pitchFamily="34" charset="0"/>
                  <a:ea typeface="ui-sans-serif" pitchFamily="34" charset="-122"/>
                  <a:cs typeface="Arial" panose="020B0604020202020204" pitchFamily="34" charset="0"/>
                </a:rPr>
                <a:t>Level 3
Connectivity</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7" name="Text 18">
              <a:extLst>
                <a:ext uri="{FF2B5EF4-FFF2-40B4-BE49-F238E27FC236}">
                  <a16:creationId xmlns:a16="http://schemas.microsoft.com/office/drawing/2014/main" id="{78D31B70-2872-4886-A5AD-3823F2606D73}"/>
                </a:ext>
              </a:extLst>
            </p:cNvPr>
            <p:cNvSpPr/>
            <p:nvPr/>
          </p:nvSpPr>
          <p:spPr>
            <a:xfrm>
              <a:off x="9117211" y="5524500"/>
              <a:ext cx="2579340" cy="457200"/>
            </a:xfrm>
            <a:prstGeom prst="rect">
              <a:avLst/>
            </a:prstGeom>
            <a:noFill/>
            <a:ln/>
          </p:spPr>
          <p:txBody>
            <a:bodyPr vert="horz" wrap="square" lIns="0" tIns="0" rIns="0" bIns="0" rtlCol="0" anchor="t"/>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1E40AF"/>
                  </a:solidFill>
                  <a:effectLst/>
                  <a:uLnTx/>
                  <a:uFillTx/>
                  <a:latin typeface="Arial" panose="020B0604020202020204" pitchFamily="34" charset="0"/>
                  <a:ea typeface="ui-sans-serif" pitchFamily="34" charset="-122"/>
                  <a:cs typeface="Arial" panose="020B0604020202020204" pitchFamily="34" charset="0"/>
                </a:rPr>
                <a:t>Level 4
Collaboration</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98" name="Text 19">
              <a:extLst>
                <a:ext uri="{FF2B5EF4-FFF2-40B4-BE49-F238E27FC236}">
                  <a16:creationId xmlns:a16="http://schemas.microsoft.com/office/drawing/2014/main" id="{0190BBF6-7709-27FE-3A55-88634B8C706D}"/>
                </a:ext>
              </a:extLst>
            </p:cNvPr>
            <p:cNvSpPr/>
            <p:nvPr/>
          </p:nvSpPr>
          <p:spPr>
            <a:xfrm>
              <a:off x="3586862" y="4229103"/>
              <a:ext cx="5718928" cy="228599"/>
            </a:xfrm>
            <a:prstGeom prst="rect">
              <a:avLst/>
            </a:prstGeom>
            <a:noFill/>
            <a:ln/>
          </p:spPr>
          <p:txBody>
            <a:bodyPr vert="horz" wrap="squar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Several ports identify Level 3 capabilities as their next frontier</a:t>
              </a:r>
              <a:endParaRPr kumimoji="0" lang="en-US" sz="1000" b="0"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845886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CF4389-47AB-E5CF-5081-A6976C80746D}"/>
              </a:ext>
            </a:extLst>
          </p:cNvPr>
          <p:cNvSpPr>
            <a:spLocks noGrp="1"/>
          </p:cNvSpPr>
          <p:nvPr>
            <p:ph type="title"/>
          </p:nvPr>
        </p:nvSpPr>
        <p:spPr>
          <a:xfrm>
            <a:off x="251520" y="683538"/>
            <a:ext cx="8717220" cy="352782"/>
          </a:xfrm>
        </p:spPr>
        <p:txBody>
          <a:bodyPr/>
          <a:lstStyle/>
          <a:p>
            <a:r>
              <a:rPr lang="sr-Latn-RS"/>
              <a:t>A few lessons learnt from pilot ports – </a:t>
            </a:r>
            <a:r>
              <a:rPr lang="sr-Latn-RS">
                <a:solidFill>
                  <a:srgbClr val="009900"/>
                </a:solidFill>
              </a:rPr>
              <a:t>Environmental data integration</a:t>
            </a:r>
            <a:endParaRPr lang="en-GB">
              <a:solidFill>
                <a:srgbClr val="009900"/>
              </a:solidFill>
            </a:endParaRPr>
          </a:p>
        </p:txBody>
      </p:sp>
      <p:pic>
        <p:nvPicPr>
          <p:cNvPr id="29" name="Image 3" descr="preencoded.png">
            <a:extLst>
              <a:ext uri="{FF2B5EF4-FFF2-40B4-BE49-F238E27FC236}">
                <a16:creationId xmlns:a16="http://schemas.microsoft.com/office/drawing/2014/main" id="{88D7927C-4C1A-B8AD-AD90-1A69D13AE780}"/>
              </a:ext>
            </a:extLst>
          </p:cNvPr>
          <p:cNvPicPr>
            <a:picLocks noChangeAspect="1"/>
          </p:cNvPicPr>
          <p:nvPr/>
        </p:nvPicPr>
        <p:blipFill>
          <a:blip r:embed="rId2"/>
          <a:stretch>
            <a:fillRect/>
          </a:stretch>
        </p:blipFill>
        <p:spPr>
          <a:xfrm>
            <a:off x="152400" y="1596390"/>
            <a:ext cx="4114800" cy="1950720"/>
          </a:xfrm>
          <a:prstGeom prst="rect">
            <a:avLst/>
          </a:prstGeom>
        </p:spPr>
      </p:pic>
      <p:pic>
        <p:nvPicPr>
          <p:cNvPr id="31" name="Image 8" descr="preencoded.png">
            <a:extLst>
              <a:ext uri="{FF2B5EF4-FFF2-40B4-BE49-F238E27FC236}">
                <a16:creationId xmlns:a16="http://schemas.microsoft.com/office/drawing/2014/main" id="{46994BA4-F621-A86E-ABE2-438FA501FBF1}"/>
              </a:ext>
            </a:extLst>
          </p:cNvPr>
          <p:cNvPicPr>
            <a:picLocks noChangeAspect="1"/>
          </p:cNvPicPr>
          <p:nvPr/>
        </p:nvPicPr>
        <p:blipFill>
          <a:blip r:embed="rId3"/>
          <a:stretch>
            <a:fillRect/>
          </a:stretch>
        </p:blipFill>
        <p:spPr>
          <a:xfrm>
            <a:off x="4533900" y="1381125"/>
            <a:ext cx="285750" cy="285750"/>
          </a:xfrm>
          <a:prstGeom prst="rect">
            <a:avLst/>
          </a:prstGeom>
        </p:spPr>
      </p:pic>
      <p:sp>
        <p:nvSpPr>
          <p:cNvPr id="32" name="Text 5">
            <a:extLst>
              <a:ext uri="{FF2B5EF4-FFF2-40B4-BE49-F238E27FC236}">
                <a16:creationId xmlns:a16="http://schemas.microsoft.com/office/drawing/2014/main" id="{BB61F61B-D428-41AA-F3A9-A152B63A3236}"/>
              </a:ext>
            </a:extLst>
          </p:cNvPr>
          <p:cNvSpPr/>
          <p:nvPr/>
        </p:nvSpPr>
        <p:spPr>
          <a:xfrm>
            <a:off x="4972050" y="1371600"/>
            <a:ext cx="3890010"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000" b="1" i="0" u="none" strike="noStrike" kern="1200" cap="none" spc="0" normalizeH="0" baseline="0" noProof="0">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Rising </a:t>
            </a:r>
            <a:r>
              <a:rPr kumimoji="0" lang="sr-Latn-RS" sz="1000" b="1" i="0" u="none" strike="noStrike" kern="1200" cap="none" spc="0" normalizeH="0" baseline="0" noProof="0">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r</a:t>
            </a:r>
            <a:r>
              <a:rPr kumimoji="0" lang="en-US" sz="1000" b="1" i="0" u="none" strike="noStrike" kern="1200" cap="none" spc="0" normalizeH="0" baseline="0" noProof="0" err="1">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elevance</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3" name="Text 6">
            <a:extLst>
              <a:ext uri="{FF2B5EF4-FFF2-40B4-BE49-F238E27FC236}">
                <a16:creationId xmlns:a16="http://schemas.microsoft.com/office/drawing/2014/main" id="{709AA6BA-14BF-83CA-8C4A-FCC3CA09935F}"/>
              </a:ext>
            </a:extLst>
          </p:cNvPr>
          <p:cNvSpPr/>
          <p:nvPr/>
        </p:nvSpPr>
        <p:spPr>
          <a:xfrm>
            <a:off x="4972050" y="1676400"/>
            <a:ext cx="3890010" cy="297180"/>
          </a:xfrm>
          <a:prstGeom prst="rect">
            <a:avLst/>
          </a:prstGeom>
          <a:noFill/>
          <a:ln/>
        </p:spPr>
        <p:txBody>
          <a:bodyPr vert="horz" wrap="squar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Environmental data rising in relevance, with ports linking sensors to eKPIs.</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pic>
        <p:nvPicPr>
          <p:cNvPr id="35" name="Image 10" descr="preencoded.png">
            <a:extLst>
              <a:ext uri="{FF2B5EF4-FFF2-40B4-BE49-F238E27FC236}">
                <a16:creationId xmlns:a16="http://schemas.microsoft.com/office/drawing/2014/main" id="{95E1A6A5-E412-C03D-3386-FE3470DB8142}"/>
              </a:ext>
            </a:extLst>
          </p:cNvPr>
          <p:cNvPicPr>
            <a:picLocks noChangeAspect="1"/>
          </p:cNvPicPr>
          <p:nvPr/>
        </p:nvPicPr>
        <p:blipFill>
          <a:blip r:embed="rId4"/>
          <a:stretch>
            <a:fillRect/>
          </a:stretch>
        </p:blipFill>
        <p:spPr>
          <a:xfrm>
            <a:off x="4533900" y="2413635"/>
            <a:ext cx="285750" cy="285750"/>
          </a:xfrm>
          <a:prstGeom prst="rect">
            <a:avLst/>
          </a:prstGeom>
        </p:spPr>
      </p:pic>
      <p:pic>
        <p:nvPicPr>
          <p:cNvPr id="36" name="Image 12" descr="preencoded.png">
            <a:extLst>
              <a:ext uri="{FF2B5EF4-FFF2-40B4-BE49-F238E27FC236}">
                <a16:creationId xmlns:a16="http://schemas.microsoft.com/office/drawing/2014/main" id="{ECA11A28-1BB6-F5E3-FDE0-540ADC628D3D}"/>
              </a:ext>
            </a:extLst>
          </p:cNvPr>
          <p:cNvPicPr>
            <a:picLocks noChangeAspect="1"/>
          </p:cNvPicPr>
          <p:nvPr/>
        </p:nvPicPr>
        <p:blipFill>
          <a:blip r:embed="rId5"/>
          <a:stretch>
            <a:fillRect/>
          </a:stretch>
        </p:blipFill>
        <p:spPr>
          <a:xfrm>
            <a:off x="4533900" y="3495675"/>
            <a:ext cx="285750" cy="285750"/>
          </a:xfrm>
          <a:prstGeom prst="rect">
            <a:avLst/>
          </a:prstGeom>
        </p:spPr>
      </p:pic>
      <p:sp>
        <p:nvSpPr>
          <p:cNvPr id="39" name="Text 7">
            <a:extLst>
              <a:ext uri="{FF2B5EF4-FFF2-40B4-BE49-F238E27FC236}">
                <a16:creationId xmlns:a16="http://schemas.microsoft.com/office/drawing/2014/main" id="{C626AFB5-949B-645A-9880-6061AD9F0E06}"/>
              </a:ext>
            </a:extLst>
          </p:cNvPr>
          <p:cNvSpPr/>
          <p:nvPr/>
        </p:nvSpPr>
        <p:spPr>
          <a:xfrm>
            <a:off x="4972050" y="2404110"/>
            <a:ext cx="4857750"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000" b="1" i="0" u="none" strike="noStrike" kern="1200" cap="none" spc="0" normalizeH="0" baseline="0" noProof="0">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Emissions Tracking</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0" name="Text 8">
            <a:extLst>
              <a:ext uri="{FF2B5EF4-FFF2-40B4-BE49-F238E27FC236}">
                <a16:creationId xmlns:a16="http://schemas.microsoft.com/office/drawing/2014/main" id="{6E7A9B54-7B7E-3648-158E-5A3A1221CA50}"/>
              </a:ext>
            </a:extLst>
          </p:cNvPr>
          <p:cNvSpPr/>
          <p:nvPr/>
        </p:nvSpPr>
        <p:spPr>
          <a:xfrm>
            <a:off x="4972050" y="2708910"/>
            <a:ext cx="3829050" cy="457200"/>
          </a:xfrm>
          <a:prstGeom prst="rect">
            <a:avLst/>
          </a:prstGeom>
          <a:noFill/>
          <a:ln/>
        </p:spPr>
        <p:txBody>
          <a:bodyPr vert="horz" wrap="squar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Using </a:t>
            </a:r>
            <a:r>
              <a:rPr kumimoji="0" lang="en-US" sz="1000" b="0" i="0" u="none" strike="noStrike" kern="1200" cap="none" spc="0" normalizeH="0" baseline="0" noProof="0" err="1">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digitali</a:t>
            </a:r>
            <a:r>
              <a:rPr kumimoji="0" lang="sr-Latn-RS" sz="10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s</a:t>
            </a:r>
            <a:r>
              <a:rPr kumimoji="0" lang="en-US" sz="1000" b="0" i="0" u="none" strike="noStrike" kern="1200" cap="none" spc="0" normalizeH="0" baseline="0" noProof="0" err="1">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ation</a:t>
            </a:r>
            <a:r>
              <a:rPr kumimoji="0" lang="en-US" sz="10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 to track emissions and energy consumption across ports.</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1" name="Text 9">
            <a:extLst>
              <a:ext uri="{FF2B5EF4-FFF2-40B4-BE49-F238E27FC236}">
                <a16:creationId xmlns:a16="http://schemas.microsoft.com/office/drawing/2014/main" id="{49D9505E-21BD-A7A6-6809-FD4047698652}"/>
              </a:ext>
            </a:extLst>
          </p:cNvPr>
          <p:cNvSpPr/>
          <p:nvPr/>
        </p:nvSpPr>
        <p:spPr>
          <a:xfrm>
            <a:off x="4972050" y="3486150"/>
            <a:ext cx="4857750"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1000" b="1" i="0" u="none" strike="noStrike" kern="1200" cap="none" spc="0" normalizeH="0" baseline="0" noProof="0">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Analytics Preparation</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42" name="Text 10">
            <a:extLst>
              <a:ext uri="{FF2B5EF4-FFF2-40B4-BE49-F238E27FC236}">
                <a16:creationId xmlns:a16="http://schemas.microsoft.com/office/drawing/2014/main" id="{E6C04E8C-89BE-C8BE-731F-EC1974976E69}"/>
              </a:ext>
            </a:extLst>
          </p:cNvPr>
          <p:cNvSpPr/>
          <p:nvPr/>
        </p:nvSpPr>
        <p:spPr>
          <a:xfrm>
            <a:off x="4972050" y="3790950"/>
            <a:ext cx="3829050" cy="457200"/>
          </a:xfrm>
          <a:prstGeom prst="rect">
            <a:avLst/>
          </a:prstGeom>
          <a:noFill/>
          <a:ln/>
        </p:spPr>
        <p:txBody>
          <a:bodyPr vert="horz" wrap="squar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1200" cap="none" spc="0" normalizeH="0" baseline="0" noProof="0">
                <a:ln>
                  <a:noFill/>
                </a:ln>
                <a:solidFill>
                  <a:srgbClr val="374151"/>
                </a:solidFill>
                <a:effectLst/>
                <a:uLnTx/>
                <a:uFillTx/>
                <a:latin typeface="Arial" panose="020B0604020202020204" pitchFamily="34" charset="0"/>
                <a:ea typeface="ui-sans-serif" pitchFamily="34" charset="-122"/>
                <a:cs typeface="Arial" panose="020B0604020202020204" pitchFamily="34" charset="0"/>
              </a:rPr>
              <a:t>Preparing for analytics-driven optimization at higher digital maturity levels.</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11700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2E6D7B-2C33-92F2-00C5-A79A7CBBAA8E}"/>
              </a:ext>
            </a:extLst>
          </p:cNvPr>
          <p:cNvSpPr>
            <a:spLocks noGrp="1"/>
          </p:cNvSpPr>
          <p:nvPr>
            <p:ph type="title"/>
          </p:nvPr>
        </p:nvSpPr>
        <p:spPr>
          <a:xfrm>
            <a:off x="259140" y="698778"/>
            <a:ext cx="7886700" cy="428982"/>
          </a:xfrm>
        </p:spPr>
        <p:txBody>
          <a:bodyPr/>
          <a:lstStyle/>
          <a:p>
            <a:r>
              <a:rPr lang="sr-Latn-RS"/>
              <a:t>A few lessons learnt from pilot ports – two sides of the medal</a:t>
            </a:r>
            <a:endParaRPr lang="en-GB"/>
          </a:p>
        </p:txBody>
      </p:sp>
      <p:pic>
        <p:nvPicPr>
          <p:cNvPr id="4" name="Image 3" descr="preencoded.png">
            <a:extLst>
              <a:ext uri="{FF2B5EF4-FFF2-40B4-BE49-F238E27FC236}">
                <a16:creationId xmlns:a16="http://schemas.microsoft.com/office/drawing/2014/main" id="{245AA243-1120-4BBE-4B48-70E11878F60A}"/>
              </a:ext>
            </a:extLst>
          </p:cNvPr>
          <p:cNvPicPr>
            <a:picLocks noChangeAspect="1"/>
          </p:cNvPicPr>
          <p:nvPr/>
        </p:nvPicPr>
        <p:blipFill>
          <a:blip r:embed="rId2"/>
          <a:stretch>
            <a:fillRect/>
          </a:stretch>
        </p:blipFill>
        <p:spPr>
          <a:xfrm>
            <a:off x="250370" y="1424940"/>
            <a:ext cx="457200" cy="457200"/>
          </a:xfrm>
          <a:prstGeom prst="rect">
            <a:avLst/>
          </a:prstGeom>
        </p:spPr>
      </p:pic>
      <p:pic>
        <p:nvPicPr>
          <p:cNvPr id="5" name="Image 4" descr="preencoded.png">
            <a:extLst>
              <a:ext uri="{FF2B5EF4-FFF2-40B4-BE49-F238E27FC236}">
                <a16:creationId xmlns:a16="http://schemas.microsoft.com/office/drawing/2014/main" id="{8D94B799-F963-11E6-8635-C8F35FD98B7F}"/>
              </a:ext>
            </a:extLst>
          </p:cNvPr>
          <p:cNvPicPr>
            <a:picLocks noChangeAspect="1"/>
          </p:cNvPicPr>
          <p:nvPr/>
        </p:nvPicPr>
        <p:blipFill>
          <a:blip r:embed="rId3"/>
          <a:stretch>
            <a:fillRect/>
          </a:stretch>
        </p:blipFill>
        <p:spPr>
          <a:xfrm>
            <a:off x="386436" y="1501140"/>
            <a:ext cx="228600" cy="304800"/>
          </a:xfrm>
          <a:prstGeom prst="rect">
            <a:avLst/>
          </a:prstGeom>
        </p:spPr>
      </p:pic>
      <p:pic>
        <p:nvPicPr>
          <p:cNvPr id="6" name="Image 5" descr="preencoded.png">
            <a:extLst>
              <a:ext uri="{FF2B5EF4-FFF2-40B4-BE49-F238E27FC236}">
                <a16:creationId xmlns:a16="http://schemas.microsoft.com/office/drawing/2014/main" id="{7DE1B8EE-0F3F-5B5C-40B0-61666E59BE58}"/>
              </a:ext>
            </a:extLst>
          </p:cNvPr>
          <p:cNvPicPr>
            <a:picLocks noChangeAspect="1"/>
          </p:cNvPicPr>
          <p:nvPr/>
        </p:nvPicPr>
        <p:blipFill>
          <a:blip r:embed="rId4"/>
          <a:stretch>
            <a:fillRect/>
          </a:stretch>
        </p:blipFill>
        <p:spPr>
          <a:xfrm>
            <a:off x="250369" y="2034540"/>
            <a:ext cx="3428939" cy="114299"/>
          </a:xfrm>
          <a:prstGeom prst="rect">
            <a:avLst/>
          </a:prstGeom>
        </p:spPr>
      </p:pic>
      <p:pic>
        <p:nvPicPr>
          <p:cNvPr id="7" name="Image 6" descr="preencoded.png">
            <a:extLst>
              <a:ext uri="{FF2B5EF4-FFF2-40B4-BE49-F238E27FC236}">
                <a16:creationId xmlns:a16="http://schemas.microsoft.com/office/drawing/2014/main" id="{88A49938-02E9-B5E9-E7D2-FE3FDC386E7F}"/>
              </a:ext>
            </a:extLst>
          </p:cNvPr>
          <p:cNvPicPr>
            <a:picLocks noChangeAspect="1"/>
          </p:cNvPicPr>
          <p:nvPr/>
        </p:nvPicPr>
        <p:blipFill>
          <a:blip r:embed="rId5"/>
          <a:stretch>
            <a:fillRect/>
          </a:stretch>
        </p:blipFill>
        <p:spPr>
          <a:xfrm>
            <a:off x="250370" y="2034540"/>
            <a:ext cx="2383973" cy="114300"/>
          </a:xfrm>
          <a:prstGeom prst="rect">
            <a:avLst/>
          </a:prstGeom>
        </p:spPr>
      </p:pic>
      <p:pic>
        <p:nvPicPr>
          <p:cNvPr id="8" name="Image 7" descr="preencoded.png">
            <a:extLst>
              <a:ext uri="{FF2B5EF4-FFF2-40B4-BE49-F238E27FC236}">
                <a16:creationId xmlns:a16="http://schemas.microsoft.com/office/drawing/2014/main" id="{6B8217F9-6661-A171-FC0E-AA99DB097E03}"/>
              </a:ext>
            </a:extLst>
          </p:cNvPr>
          <p:cNvPicPr>
            <a:picLocks noChangeAspect="1"/>
          </p:cNvPicPr>
          <p:nvPr/>
        </p:nvPicPr>
        <p:blipFill>
          <a:blip r:embed="rId6"/>
          <a:stretch>
            <a:fillRect/>
          </a:stretch>
        </p:blipFill>
        <p:spPr>
          <a:xfrm>
            <a:off x="250370" y="2400300"/>
            <a:ext cx="270570" cy="381000"/>
          </a:xfrm>
          <a:prstGeom prst="rect">
            <a:avLst/>
          </a:prstGeom>
        </p:spPr>
      </p:pic>
      <p:pic>
        <p:nvPicPr>
          <p:cNvPr id="9" name="Image 8" descr="preencoded.png">
            <a:extLst>
              <a:ext uri="{FF2B5EF4-FFF2-40B4-BE49-F238E27FC236}">
                <a16:creationId xmlns:a16="http://schemas.microsoft.com/office/drawing/2014/main" id="{6BBEBB07-FB67-C1A6-5D38-80B7DA135C79}"/>
              </a:ext>
            </a:extLst>
          </p:cNvPr>
          <p:cNvPicPr>
            <a:picLocks noChangeAspect="1"/>
          </p:cNvPicPr>
          <p:nvPr/>
        </p:nvPicPr>
        <p:blipFill>
          <a:blip r:embed="rId7"/>
          <a:stretch>
            <a:fillRect/>
          </a:stretch>
        </p:blipFill>
        <p:spPr>
          <a:xfrm>
            <a:off x="320338" y="2514600"/>
            <a:ext cx="152400" cy="152400"/>
          </a:xfrm>
          <a:prstGeom prst="rect">
            <a:avLst/>
          </a:prstGeom>
        </p:spPr>
      </p:pic>
      <p:pic>
        <p:nvPicPr>
          <p:cNvPr id="10" name="Image 9" descr="preencoded.png">
            <a:extLst>
              <a:ext uri="{FF2B5EF4-FFF2-40B4-BE49-F238E27FC236}">
                <a16:creationId xmlns:a16="http://schemas.microsoft.com/office/drawing/2014/main" id="{F55AD2C3-3D31-889B-5600-E9BDFCD1957C}"/>
              </a:ext>
            </a:extLst>
          </p:cNvPr>
          <p:cNvPicPr>
            <a:picLocks noChangeAspect="1"/>
          </p:cNvPicPr>
          <p:nvPr/>
        </p:nvPicPr>
        <p:blipFill>
          <a:blip r:embed="rId8"/>
          <a:stretch>
            <a:fillRect/>
          </a:stretch>
        </p:blipFill>
        <p:spPr>
          <a:xfrm>
            <a:off x="250370" y="3429000"/>
            <a:ext cx="230981" cy="381000"/>
          </a:xfrm>
          <a:prstGeom prst="rect">
            <a:avLst/>
          </a:prstGeom>
        </p:spPr>
      </p:pic>
      <p:pic>
        <p:nvPicPr>
          <p:cNvPr id="11" name="Image 10" descr="preencoded.png">
            <a:extLst>
              <a:ext uri="{FF2B5EF4-FFF2-40B4-BE49-F238E27FC236}">
                <a16:creationId xmlns:a16="http://schemas.microsoft.com/office/drawing/2014/main" id="{82986700-C511-3886-2835-3B9EF62FD83C}"/>
              </a:ext>
            </a:extLst>
          </p:cNvPr>
          <p:cNvPicPr>
            <a:picLocks noChangeAspect="1"/>
          </p:cNvPicPr>
          <p:nvPr/>
        </p:nvPicPr>
        <p:blipFill>
          <a:blip r:embed="rId9"/>
          <a:stretch>
            <a:fillRect/>
          </a:stretch>
        </p:blipFill>
        <p:spPr>
          <a:xfrm>
            <a:off x="319594" y="3543300"/>
            <a:ext cx="114300" cy="152400"/>
          </a:xfrm>
          <a:prstGeom prst="rect">
            <a:avLst/>
          </a:prstGeom>
        </p:spPr>
      </p:pic>
      <p:pic>
        <p:nvPicPr>
          <p:cNvPr id="12" name="Image 12" descr="preencoded.png">
            <a:extLst>
              <a:ext uri="{FF2B5EF4-FFF2-40B4-BE49-F238E27FC236}">
                <a16:creationId xmlns:a16="http://schemas.microsoft.com/office/drawing/2014/main" id="{20DF2172-FD41-D0CF-1449-F642A535F9D7}"/>
              </a:ext>
            </a:extLst>
          </p:cNvPr>
          <p:cNvPicPr>
            <a:picLocks noChangeAspect="1"/>
          </p:cNvPicPr>
          <p:nvPr/>
        </p:nvPicPr>
        <p:blipFill>
          <a:blip r:embed="rId10"/>
          <a:stretch>
            <a:fillRect/>
          </a:stretch>
        </p:blipFill>
        <p:spPr>
          <a:xfrm>
            <a:off x="4501248" y="1409700"/>
            <a:ext cx="457200" cy="457200"/>
          </a:xfrm>
          <a:prstGeom prst="rect">
            <a:avLst/>
          </a:prstGeom>
        </p:spPr>
      </p:pic>
      <p:pic>
        <p:nvPicPr>
          <p:cNvPr id="13" name="Image 13" descr="preencoded.png">
            <a:extLst>
              <a:ext uri="{FF2B5EF4-FFF2-40B4-BE49-F238E27FC236}">
                <a16:creationId xmlns:a16="http://schemas.microsoft.com/office/drawing/2014/main" id="{44E29DA3-9DA3-BB18-85C5-6B640ED7DF72}"/>
              </a:ext>
            </a:extLst>
          </p:cNvPr>
          <p:cNvPicPr>
            <a:picLocks noChangeAspect="1"/>
          </p:cNvPicPr>
          <p:nvPr/>
        </p:nvPicPr>
        <p:blipFill>
          <a:blip r:embed="rId11"/>
          <a:stretch>
            <a:fillRect/>
          </a:stretch>
        </p:blipFill>
        <p:spPr>
          <a:xfrm>
            <a:off x="4615548" y="1485900"/>
            <a:ext cx="228600" cy="304800"/>
          </a:xfrm>
          <a:prstGeom prst="rect">
            <a:avLst/>
          </a:prstGeom>
        </p:spPr>
      </p:pic>
      <p:pic>
        <p:nvPicPr>
          <p:cNvPr id="14" name="Image 14" descr="preencoded.png">
            <a:extLst>
              <a:ext uri="{FF2B5EF4-FFF2-40B4-BE49-F238E27FC236}">
                <a16:creationId xmlns:a16="http://schemas.microsoft.com/office/drawing/2014/main" id="{B702EAB0-7507-06CE-3315-576C15AF190A}"/>
              </a:ext>
            </a:extLst>
          </p:cNvPr>
          <p:cNvPicPr>
            <a:picLocks noChangeAspect="1"/>
          </p:cNvPicPr>
          <p:nvPr/>
        </p:nvPicPr>
        <p:blipFill>
          <a:blip r:embed="rId12"/>
          <a:stretch>
            <a:fillRect/>
          </a:stretch>
        </p:blipFill>
        <p:spPr>
          <a:xfrm>
            <a:off x="4577440" y="2019300"/>
            <a:ext cx="3836644" cy="114300"/>
          </a:xfrm>
          <a:prstGeom prst="rect">
            <a:avLst/>
          </a:prstGeom>
        </p:spPr>
      </p:pic>
      <p:pic>
        <p:nvPicPr>
          <p:cNvPr id="15" name="Image 15" descr="preencoded.png">
            <a:extLst>
              <a:ext uri="{FF2B5EF4-FFF2-40B4-BE49-F238E27FC236}">
                <a16:creationId xmlns:a16="http://schemas.microsoft.com/office/drawing/2014/main" id="{999E2EB8-93EF-C7EF-82D5-AE338CE4DAB1}"/>
              </a:ext>
            </a:extLst>
          </p:cNvPr>
          <p:cNvPicPr>
            <a:picLocks noChangeAspect="1"/>
          </p:cNvPicPr>
          <p:nvPr/>
        </p:nvPicPr>
        <p:blipFill>
          <a:blip r:embed="rId13"/>
          <a:stretch>
            <a:fillRect/>
          </a:stretch>
        </p:blipFill>
        <p:spPr>
          <a:xfrm>
            <a:off x="4501248" y="2019300"/>
            <a:ext cx="1445527" cy="114299"/>
          </a:xfrm>
          <a:prstGeom prst="rect">
            <a:avLst/>
          </a:prstGeom>
        </p:spPr>
      </p:pic>
      <p:pic>
        <p:nvPicPr>
          <p:cNvPr id="16" name="Image 16" descr="preencoded.png">
            <a:extLst>
              <a:ext uri="{FF2B5EF4-FFF2-40B4-BE49-F238E27FC236}">
                <a16:creationId xmlns:a16="http://schemas.microsoft.com/office/drawing/2014/main" id="{DB77286A-9A5B-DDDB-1B31-570918E50383}"/>
              </a:ext>
            </a:extLst>
          </p:cNvPr>
          <p:cNvPicPr>
            <a:picLocks noChangeAspect="1"/>
          </p:cNvPicPr>
          <p:nvPr/>
        </p:nvPicPr>
        <p:blipFill>
          <a:blip r:embed="rId14"/>
          <a:stretch>
            <a:fillRect/>
          </a:stretch>
        </p:blipFill>
        <p:spPr>
          <a:xfrm>
            <a:off x="4456724" y="2400300"/>
            <a:ext cx="259407" cy="381000"/>
          </a:xfrm>
          <a:prstGeom prst="rect">
            <a:avLst/>
          </a:prstGeom>
        </p:spPr>
      </p:pic>
      <p:pic>
        <p:nvPicPr>
          <p:cNvPr id="17" name="Image 17" descr="preencoded.png">
            <a:extLst>
              <a:ext uri="{FF2B5EF4-FFF2-40B4-BE49-F238E27FC236}">
                <a16:creationId xmlns:a16="http://schemas.microsoft.com/office/drawing/2014/main" id="{F830F866-A352-F252-29B2-BC4D5450312E}"/>
              </a:ext>
            </a:extLst>
          </p:cNvPr>
          <p:cNvPicPr>
            <a:picLocks noChangeAspect="1"/>
          </p:cNvPicPr>
          <p:nvPr/>
        </p:nvPicPr>
        <p:blipFill>
          <a:blip r:embed="rId15"/>
          <a:stretch>
            <a:fillRect/>
          </a:stretch>
        </p:blipFill>
        <p:spPr>
          <a:xfrm>
            <a:off x="4529203" y="2514600"/>
            <a:ext cx="114300" cy="152400"/>
          </a:xfrm>
          <a:prstGeom prst="rect">
            <a:avLst/>
          </a:prstGeom>
        </p:spPr>
      </p:pic>
      <p:pic>
        <p:nvPicPr>
          <p:cNvPr id="18" name="Image 18" descr="preencoded.png">
            <a:extLst>
              <a:ext uri="{FF2B5EF4-FFF2-40B4-BE49-F238E27FC236}">
                <a16:creationId xmlns:a16="http://schemas.microsoft.com/office/drawing/2014/main" id="{92BDC2C8-7CE3-6FA5-BC24-E4C54FA9F5B3}"/>
              </a:ext>
            </a:extLst>
          </p:cNvPr>
          <p:cNvPicPr>
            <a:picLocks noChangeAspect="1"/>
          </p:cNvPicPr>
          <p:nvPr/>
        </p:nvPicPr>
        <p:blipFill>
          <a:blip r:embed="rId16"/>
          <a:stretch>
            <a:fillRect/>
          </a:stretch>
        </p:blipFill>
        <p:spPr>
          <a:xfrm>
            <a:off x="4418082" y="3429000"/>
            <a:ext cx="341561" cy="381000"/>
          </a:xfrm>
          <a:prstGeom prst="rect">
            <a:avLst/>
          </a:prstGeom>
        </p:spPr>
      </p:pic>
      <p:pic>
        <p:nvPicPr>
          <p:cNvPr id="19" name="Image 19" descr="preencoded.png">
            <a:extLst>
              <a:ext uri="{FF2B5EF4-FFF2-40B4-BE49-F238E27FC236}">
                <a16:creationId xmlns:a16="http://schemas.microsoft.com/office/drawing/2014/main" id="{4C30E2ED-F0F7-B656-CB9A-B5BA05BB4230}"/>
              </a:ext>
            </a:extLst>
          </p:cNvPr>
          <p:cNvPicPr>
            <a:picLocks noChangeAspect="1"/>
          </p:cNvPicPr>
          <p:nvPr/>
        </p:nvPicPr>
        <p:blipFill>
          <a:blip r:embed="rId17"/>
          <a:stretch>
            <a:fillRect/>
          </a:stretch>
        </p:blipFill>
        <p:spPr>
          <a:xfrm>
            <a:off x="4493538" y="3543300"/>
            <a:ext cx="190500" cy="152400"/>
          </a:xfrm>
          <a:prstGeom prst="rect">
            <a:avLst/>
          </a:prstGeom>
        </p:spPr>
      </p:pic>
      <p:sp>
        <p:nvSpPr>
          <p:cNvPr id="20" name="Text 1">
            <a:extLst>
              <a:ext uri="{FF2B5EF4-FFF2-40B4-BE49-F238E27FC236}">
                <a16:creationId xmlns:a16="http://schemas.microsoft.com/office/drawing/2014/main" id="{18560A38-F2A6-61C6-607E-B327CA90F016}"/>
              </a:ext>
            </a:extLst>
          </p:cNvPr>
          <p:cNvSpPr/>
          <p:nvPr/>
        </p:nvSpPr>
        <p:spPr>
          <a:xfrm>
            <a:off x="859970" y="1508760"/>
            <a:ext cx="2363290" cy="304800"/>
          </a:xfrm>
          <a:prstGeom prst="rect">
            <a:avLst/>
          </a:prstGeom>
          <a:noFill/>
          <a:ln/>
        </p:spPr>
        <p:txBody>
          <a:bodyPr vert="horz"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000" b="1" i="0" u="none" strike="noStrike" kern="1200" cap="none" spc="0" normalizeH="0" baseline="0" noProof="0">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Str</a:t>
            </a:r>
            <a:r>
              <a:rPr kumimoji="0" lang="sr-Latn-RS" sz="1000" b="1" i="0" u="none" strike="noStrike" kern="1200" cap="none" spc="0" normalizeH="0" baseline="0" noProof="0">
                <a:ln>
                  <a:noFill/>
                </a:ln>
                <a:solidFill>
                  <a:srgbClr val="15803D"/>
                </a:solidFill>
                <a:effectLst/>
                <a:uLnTx/>
                <a:uFillTx/>
                <a:latin typeface="Arial" panose="020B0604020202020204" pitchFamily="34" charset="0"/>
                <a:ea typeface="ui-sans-serif" pitchFamily="34" charset="-122"/>
                <a:cs typeface="Arial" panose="020B0604020202020204" pitchFamily="34" charset="0"/>
              </a:rPr>
              <a:t>ongest dimensions</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1" name="Text 2">
            <a:extLst>
              <a:ext uri="{FF2B5EF4-FFF2-40B4-BE49-F238E27FC236}">
                <a16:creationId xmlns:a16="http://schemas.microsoft.com/office/drawing/2014/main" id="{D6E8067A-D0D7-EFEB-33C5-D0F49818261F}"/>
              </a:ext>
            </a:extLst>
          </p:cNvPr>
          <p:cNvSpPr/>
          <p:nvPr/>
        </p:nvSpPr>
        <p:spPr>
          <a:xfrm>
            <a:off x="673341" y="2362200"/>
            <a:ext cx="2946160"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Strategy and </a:t>
            </a: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a</a:t>
            </a:r>
            <a:r>
              <a:rPr kumimoji="0" lang="en-US" sz="900" b="1"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wareness</a:t>
            </a:r>
            <a:endPar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22" name="Text 3">
            <a:extLst>
              <a:ext uri="{FF2B5EF4-FFF2-40B4-BE49-F238E27FC236}">
                <a16:creationId xmlns:a16="http://schemas.microsoft.com/office/drawing/2014/main" id="{0A668A22-6EFD-7933-9710-194F73658B34}"/>
              </a:ext>
            </a:extLst>
          </p:cNvPr>
          <p:cNvSpPr/>
          <p:nvPr/>
        </p:nvSpPr>
        <p:spPr>
          <a:xfrm>
            <a:off x="673340" y="2705100"/>
            <a:ext cx="3006031" cy="457200"/>
          </a:xfrm>
          <a:prstGeom prst="rect">
            <a:avLst/>
          </a:prstGeom>
          <a:noFill/>
          <a:ln/>
        </p:spPr>
        <p:txBody>
          <a:bodyPr vert="horz"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All ports recognise digitalisation as a key enabler of competitiveness and sustainability</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3" name="Text 4">
            <a:extLst>
              <a:ext uri="{FF2B5EF4-FFF2-40B4-BE49-F238E27FC236}">
                <a16:creationId xmlns:a16="http://schemas.microsoft.com/office/drawing/2014/main" id="{60B014BF-9FF4-7943-8A97-556A9A6E53EA}"/>
              </a:ext>
            </a:extLst>
          </p:cNvPr>
          <p:cNvSpPr/>
          <p:nvPr/>
        </p:nvSpPr>
        <p:spPr>
          <a:xfrm>
            <a:off x="633751" y="3390900"/>
            <a:ext cx="2946161"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Administrative </a:t>
            </a: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d</a:t>
            </a:r>
            <a:r>
              <a:rPr kumimoji="0" lang="en-US" sz="900" b="1" i="0" u="none" strike="noStrike" kern="1200" cap="none" spc="0" normalizeH="0" baseline="0" noProof="0" err="1">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igitalisation</a:t>
            </a:r>
            <a:endPar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24" name="Text 5">
            <a:extLst>
              <a:ext uri="{FF2B5EF4-FFF2-40B4-BE49-F238E27FC236}">
                <a16:creationId xmlns:a16="http://schemas.microsoft.com/office/drawing/2014/main" id="{F7B0473E-4E66-63BA-F6F3-9F8D0496A024}"/>
              </a:ext>
            </a:extLst>
          </p:cNvPr>
          <p:cNvSpPr/>
          <p:nvPr/>
        </p:nvSpPr>
        <p:spPr>
          <a:xfrm>
            <a:off x="633751" y="3733800"/>
            <a:ext cx="2749529" cy="457200"/>
          </a:xfrm>
          <a:prstGeom prst="rect">
            <a:avLst/>
          </a:prstGeom>
          <a:noFill/>
          <a:ln/>
        </p:spPr>
        <p:txBody>
          <a:bodyPr vert="horz"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Most ports have implemented basic digital processes like digital invoicing and </a:t>
            </a:r>
            <a:r>
              <a:rPr kumimoji="0" lang="sr-Latn-R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electronic reporting</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5" name="Text 6">
            <a:extLst>
              <a:ext uri="{FF2B5EF4-FFF2-40B4-BE49-F238E27FC236}">
                <a16:creationId xmlns:a16="http://schemas.microsoft.com/office/drawing/2014/main" id="{9435D86F-F4EC-D40F-E7F1-A4D6AD3186EB}"/>
              </a:ext>
            </a:extLst>
          </p:cNvPr>
          <p:cNvSpPr/>
          <p:nvPr/>
        </p:nvSpPr>
        <p:spPr>
          <a:xfrm>
            <a:off x="5110848" y="1485900"/>
            <a:ext cx="2753577" cy="304800"/>
          </a:xfrm>
          <a:prstGeom prst="rect">
            <a:avLst/>
          </a:prstGeom>
          <a:noFill/>
          <a:ln/>
        </p:spPr>
        <p:txBody>
          <a:bodyPr vert="horz" wrap="square" lIns="0" tIns="0" rIns="0" bIns="0" rtlCol="0" anchor="t"/>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000" b="1" i="0" u="none" strike="noStrike" kern="1200" cap="none" spc="0" normalizeH="0" baseline="0" noProof="0">
                <a:ln>
                  <a:noFill/>
                </a:ln>
                <a:solidFill>
                  <a:srgbClr val="B91C1C"/>
                </a:solidFill>
                <a:effectLst/>
                <a:uLnTx/>
                <a:uFillTx/>
                <a:latin typeface="Arial" panose="020B0604020202020204" pitchFamily="34" charset="0"/>
                <a:ea typeface="ui-sans-serif" pitchFamily="34" charset="-122"/>
                <a:cs typeface="Arial" panose="020B0604020202020204" pitchFamily="34" charset="0"/>
              </a:rPr>
              <a:t>Weak</a:t>
            </a:r>
            <a:r>
              <a:rPr kumimoji="0" lang="sr-Latn-RS" sz="1000" b="1" i="0" u="none" strike="noStrike" kern="1200" cap="none" spc="0" normalizeH="0" baseline="0" noProof="0">
                <a:ln>
                  <a:noFill/>
                </a:ln>
                <a:solidFill>
                  <a:srgbClr val="B91C1C"/>
                </a:solidFill>
                <a:effectLst/>
                <a:uLnTx/>
                <a:uFillTx/>
                <a:latin typeface="Arial" panose="020B0604020202020204" pitchFamily="34" charset="0"/>
                <a:ea typeface="ui-sans-serif" pitchFamily="34" charset="-122"/>
                <a:cs typeface="Arial" panose="020B0604020202020204" pitchFamily="34" charset="0"/>
              </a:rPr>
              <a:t>est dimensions</a:t>
            </a:r>
            <a:endParaRPr kumimoji="0" lang="en-US"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6" name="Text 8">
            <a:extLst>
              <a:ext uri="{FF2B5EF4-FFF2-40B4-BE49-F238E27FC236}">
                <a16:creationId xmlns:a16="http://schemas.microsoft.com/office/drawing/2014/main" id="{F8DF17BD-B7C9-B8CB-3FE2-834A987940F2}"/>
              </a:ext>
            </a:extLst>
          </p:cNvPr>
          <p:cNvSpPr/>
          <p:nvPr/>
        </p:nvSpPr>
        <p:spPr>
          <a:xfrm>
            <a:off x="4842809" y="2667000"/>
            <a:ext cx="3571275" cy="457200"/>
          </a:xfrm>
          <a:prstGeom prst="rect">
            <a:avLst/>
          </a:prstGeom>
          <a:noFill/>
          <a:ln/>
        </p:spPr>
        <p:txBody>
          <a:bodyPr vert="horz"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Physical assets and digital tools are often still disconnected, requiring urgent improvement</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7" name="Text 10">
            <a:extLst>
              <a:ext uri="{FF2B5EF4-FFF2-40B4-BE49-F238E27FC236}">
                <a16:creationId xmlns:a16="http://schemas.microsoft.com/office/drawing/2014/main" id="{22AC8F6D-3A43-2A31-66E6-04C872ECDBB9}"/>
              </a:ext>
            </a:extLst>
          </p:cNvPr>
          <p:cNvSpPr/>
          <p:nvPr/>
        </p:nvSpPr>
        <p:spPr>
          <a:xfrm>
            <a:off x="4918265" y="3665220"/>
            <a:ext cx="3571275" cy="457200"/>
          </a:xfrm>
          <a:prstGeom prst="rect">
            <a:avLst/>
          </a:prstGeom>
          <a:noFill/>
          <a:ln/>
        </p:spPr>
        <p:txBody>
          <a:bodyPr vert="horz" wrap="square" lIns="0" tIns="0" rIns="0" bIns="0" rtlCol="0" anchor="t"/>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900" b="0" i="0" u="none" strike="noStrike" kern="1200" cap="none" spc="0" normalizeH="0" baseline="0" noProof="0">
                <a:ln>
                  <a:noFill/>
                </a:ln>
                <a:solidFill>
                  <a:srgbClr val="4B5563"/>
                </a:solidFill>
                <a:effectLst/>
                <a:uLnTx/>
                <a:uFillTx/>
                <a:latin typeface="Arial" panose="020B0604020202020204" pitchFamily="34" charset="0"/>
                <a:ea typeface="ui-sans-serif" pitchFamily="34" charset="-122"/>
                <a:cs typeface="Arial" panose="020B0604020202020204" pitchFamily="34" charset="0"/>
              </a:rPr>
              <a:t>Limited data exchange between different systems and stakeholders</a:t>
            </a:r>
            <a:endParaRPr kumimoji="0" lang="en-US" sz="9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28" name="Text 2">
            <a:extLst>
              <a:ext uri="{FF2B5EF4-FFF2-40B4-BE49-F238E27FC236}">
                <a16:creationId xmlns:a16="http://schemas.microsoft.com/office/drawing/2014/main" id="{8F186CDD-22C0-0AB3-C4A3-A54B21E06143}"/>
              </a:ext>
            </a:extLst>
          </p:cNvPr>
          <p:cNvSpPr/>
          <p:nvPr/>
        </p:nvSpPr>
        <p:spPr>
          <a:xfrm>
            <a:off x="4842660" y="2362199"/>
            <a:ext cx="2946160"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Operational integration</a:t>
            </a:r>
            <a:endPar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
        <p:nvSpPr>
          <p:cNvPr id="29" name="Text 2">
            <a:extLst>
              <a:ext uri="{FF2B5EF4-FFF2-40B4-BE49-F238E27FC236}">
                <a16:creationId xmlns:a16="http://schemas.microsoft.com/office/drawing/2014/main" id="{FA58E5E9-9DA6-3D09-BB4C-4972E9126F35}"/>
              </a:ext>
            </a:extLst>
          </p:cNvPr>
          <p:cNvSpPr/>
          <p:nvPr/>
        </p:nvSpPr>
        <p:spPr>
          <a:xfrm>
            <a:off x="4918265" y="3390900"/>
            <a:ext cx="2946160" cy="266700"/>
          </a:xfrm>
          <a:prstGeom prst="rect">
            <a:avLst/>
          </a:prstGeom>
          <a:noFill/>
          <a:ln/>
        </p:spPr>
        <p:txBody>
          <a:bodyPr vert="horz" wrap="square" lIns="0" tIns="0" rIns="0" bIns="0" rtlCol="0" anchor="t"/>
          <a:lstStyle/>
          <a:p>
            <a:pPr marL="0" marR="0" lvl="0" indent="0" algn="l" defTabSz="914400" rtl="0" eaLnBrk="1" fontAlgn="auto" latinLnBrk="0" hangingPunct="1">
              <a:lnSpc>
                <a:spcPts val="2100"/>
              </a:lnSpc>
              <a:spcBef>
                <a:spcPts val="0"/>
              </a:spcBef>
              <a:spcAft>
                <a:spcPts val="0"/>
              </a:spcAft>
              <a:buClrTx/>
              <a:buSzTx/>
              <a:buFontTx/>
              <a:buNone/>
              <a:tabLst/>
              <a:defRPr/>
            </a:pPr>
            <a:r>
              <a:rPr kumimoji="0" lang="sr-Latn-R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ui-sans-serif" pitchFamily="34" charset="-122"/>
                <a:cs typeface="Arial" panose="020B0604020202020204" pitchFamily="34" charset="0"/>
              </a:rPr>
              <a:t>Cross-system collaboration</a:t>
            </a:r>
            <a:endParaRPr kumimoji="0" lang="en-US" sz="900" b="1" i="0" u="none" strike="noStrike" kern="1200" cap="none" spc="0" normalizeH="0" baseline="0" noProof="0">
              <a:ln>
                <a:noFill/>
              </a:ln>
              <a:solidFill>
                <a:srgbClr val="E1F4FE">
                  <a:lumMod val="2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61006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BD56-7EFF-2815-8A2A-635B599411C9}"/>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99FDDAB6-D0E4-E1C6-D0E7-C67A345D73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890" y="669802"/>
            <a:ext cx="8138219" cy="3837452"/>
          </a:xfrm>
          <a:prstGeom prst="rect">
            <a:avLst/>
          </a:prstGeom>
        </p:spPr>
      </p:pic>
      <p:sp>
        <p:nvSpPr>
          <p:cNvPr id="3" name="Title 2">
            <a:extLst>
              <a:ext uri="{FF2B5EF4-FFF2-40B4-BE49-F238E27FC236}">
                <a16:creationId xmlns:a16="http://schemas.microsoft.com/office/drawing/2014/main" id="{63770354-C1C5-D9D3-74E6-C4F96B783113}"/>
              </a:ext>
            </a:extLst>
          </p:cNvPr>
          <p:cNvSpPr>
            <a:spLocks noGrp="1"/>
          </p:cNvSpPr>
          <p:nvPr>
            <p:ph type="title"/>
          </p:nvPr>
        </p:nvSpPr>
        <p:spPr>
          <a:xfrm>
            <a:off x="4890632" y="669802"/>
            <a:ext cx="3791974" cy="621486"/>
          </a:xfrm>
          <a:prstGeom prst="rect">
            <a:avLst/>
          </a:prstGeom>
        </p:spPr>
        <p:txBody>
          <a:bodyPr lIns="91440" tIns="45720" rIns="91440" bIns="45720" anchor="t"/>
          <a:lstStyle/>
          <a:p>
            <a:r>
              <a:rPr lang="en-GB">
                <a:latin typeface="Arial"/>
                <a:cs typeface="Arial"/>
              </a:rPr>
              <a:t>Inventory of good practices at EU and international level  </a:t>
            </a:r>
            <a:endParaRPr lang="en-GB"/>
          </a:p>
        </p:txBody>
      </p:sp>
    </p:spTree>
    <p:extLst>
      <p:ext uri="{BB962C8B-B14F-4D97-AF65-F5344CB8AC3E}">
        <p14:creationId xmlns:p14="http://schemas.microsoft.com/office/powerpoint/2010/main" val="40627489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5069-E8F2-6388-EA45-8684D71D3DFB}"/>
            </a:ext>
          </a:extLst>
        </p:cNvPr>
        <p:cNvGrpSpPr/>
        <p:nvPr/>
      </p:nvGrpSpPr>
      <p:grpSpPr>
        <a:xfrm>
          <a:off x="0" y="0"/>
          <a:ext cx="0" cy="0"/>
          <a:chOff x="0" y="0"/>
          <a:chExt cx="0" cy="0"/>
        </a:xfrm>
      </p:grpSpPr>
      <p:sp>
        <p:nvSpPr>
          <p:cNvPr id="7" name="Inhaltsplatzhalter 6">
            <a:extLst>
              <a:ext uri="{FF2B5EF4-FFF2-40B4-BE49-F238E27FC236}">
                <a16:creationId xmlns:a16="http://schemas.microsoft.com/office/drawing/2014/main" id="{E246BD65-B009-1AFB-F898-1456D330E4DF}"/>
              </a:ext>
            </a:extLst>
          </p:cNvPr>
          <p:cNvSpPr>
            <a:spLocks noGrp="1"/>
          </p:cNvSpPr>
          <p:nvPr>
            <p:ph idx="1"/>
          </p:nvPr>
        </p:nvSpPr>
        <p:spPr>
          <a:xfrm>
            <a:off x="251519" y="1459006"/>
            <a:ext cx="8394939" cy="2965517"/>
          </a:xfrm>
        </p:spPr>
        <p:txBody>
          <a:bodyPr/>
          <a:lstStyle/>
          <a:p>
            <a:pPr marL="0" indent="0" algn="ctr">
              <a:buNone/>
            </a:pPr>
            <a:endParaRPr lang="en-US" sz="1200">
              <a:solidFill>
                <a:srgbClr val="202020"/>
              </a:solidFill>
              <a:effectLst/>
              <a:ea typeface="Calibri" panose="020F0502020204030204" pitchFamily="34" charset="0"/>
            </a:endParaRPr>
          </a:p>
          <a:p>
            <a:pPr marL="0" indent="0" algn="ctr">
              <a:buNone/>
            </a:pPr>
            <a:endParaRPr lang="en-US" sz="1200">
              <a:solidFill>
                <a:srgbClr val="202020"/>
              </a:solidFill>
              <a:ea typeface="Calibri" panose="020F0502020204030204" pitchFamily="34" charset="0"/>
            </a:endParaRPr>
          </a:p>
          <a:p>
            <a:pPr marL="0" indent="0" algn="ctr">
              <a:buNone/>
            </a:pPr>
            <a:endParaRPr lang="en-US" sz="1200">
              <a:solidFill>
                <a:srgbClr val="202020"/>
              </a:solidFill>
              <a:effectLst/>
              <a:ea typeface="Calibri" panose="020F0502020204030204" pitchFamily="34" charset="0"/>
            </a:endParaRPr>
          </a:p>
          <a:p>
            <a:pPr marL="0" indent="0" algn="ctr">
              <a:buNone/>
            </a:pPr>
            <a:r>
              <a:rPr lang="sr-Latn-RS" sz="2000" b="1">
                <a:solidFill>
                  <a:srgbClr val="006592"/>
                </a:solidFill>
                <a:latin typeface="Arial"/>
                <a:ea typeface="+mj-ea"/>
                <a:cs typeface="Arial"/>
              </a:rPr>
              <a:t>Thank you!</a:t>
            </a:r>
          </a:p>
          <a:p>
            <a:pPr marL="0" indent="0" algn="ctr">
              <a:buNone/>
            </a:pPr>
            <a:r>
              <a:rPr lang="sr-Latn-RS" b="1">
                <a:solidFill>
                  <a:srgbClr val="006592"/>
                </a:solidFill>
                <a:latin typeface="Arial"/>
                <a:ea typeface="+mj-ea"/>
                <a:cs typeface="Arial"/>
              </a:rPr>
              <a:t>Saša Jovanović Pro Danube / iC consulenten </a:t>
            </a:r>
          </a:p>
          <a:p>
            <a:pPr marL="0" indent="0" algn="ctr">
              <a:buNone/>
            </a:pPr>
            <a:r>
              <a:rPr lang="sr-Latn-RS">
                <a:solidFill>
                  <a:srgbClr val="006592"/>
                </a:solidFill>
                <a:latin typeface="Arial"/>
                <a:ea typeface="+mj-ea"/>
                <a:cs typeface="Arial"/>
              </a:rPr>
              <a:t>s.jovanovic@ic-group.org</a:t>
            </a:r>
            <a:endParaRPr lang="en-US">
              <a:solidFill>
                <a:srgbClr val="006592"/>
              </a:solidFill>
              <a:latin typeface="Arial"/>
              <a:ea typeface="+mj-ea"/>
              <a:cs typeface="Arial"/>
            </a:endParaRPr>
          </a:p>
        </p:txBody>
      </p:sp>
    </p:spTree>
    <p:extLst>
      <p:ext uri="{BB962C8B-B14F-4D97-AF65-F5344CB8AC3E}">
        <p14:creationId xmlns:p14="http://schemas.microsoft.com/office/powerpoint/2010/main" val="7802648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6C27-48B7-05FB-216E-1D5F4437153B}"/>
              </a:ext>
            </a:extLst>
          </p:cNvPr>
          <p:cNvSpPr>
            <a:spLocks noGrp="1"/>
          </p:cNvSpPr>
          <p:nvPr>
            <p:ph type="ctrTitle"/>
          </p:nvPr>
        </p:nvSpPr>
        <p:spPr>
          <a:xfrm>
            <a:off x="840197" y="2350294"/>
            <a:ext cx="7453697" cy="1241822"/>
          </a:xfrm>
        </p:spPr>
        <p:txBody>
          <a:bodyPr>
            <a:noAutofit/>
          </a:bodyPr>
          <a:lstStyle/>
          <a:p>
            <a:r>
              <a:rPr lang="en-GB" sz="2700" b="1">
                <a:solidFill>
                  <a:srgbClr val="0070C0"/>
                </a:solidFill>
              </a:rPr>
              <a:t>“Advancing Connectivity through Digitalisation” 2025 Results from the Indicative TEN-T Extension in the Western Balkans.</a:t>
            </a:r>
          </a:p>
        </p:txBody>
      </p:sp>
      <p:sp>
        <p:nvSpPr>
          <p:cNvPr id="5" name="Subtitle 2">
            <a:extLst>
              <a:ext uri="{FF2B5EF4-FFF2-40B4-BE49-F238E27FC236}">
                <a16:creationId xmlns:a16="http://schemas.microsoft.com/office/drawing/2014/main" id="{FC1C501D-5FD2-93FF-2515-59CBF9DA63D9}"/>
              </a:ext>
            </a:extLst>
          </p:cNvPr>
          <p:cNvSpPr txBox="1">
            <a:spLocks/>
          </p:cNvSpPr>
          <p:nvPr/>
        </p:nvSpPr>
        <p:spPr>
          <a:xfrm>
            <a:off x="4479131" y="4245174"/>
            <a:ext cx="3814763" cy="64115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50" b="1" i="0" u="none" strike="noStrike" kern="1200" cap="none" spc="0" normalizeH="0" baseline="0" noProof="0">
                <a:ln>
                  <a:noFill/>
                </a:ln>
                <a:solidFill>
                  <a:prstClr val="black"/>
                </a:solidFill>
                <a:effectLst/>
                <a:uLnTx/>
                <a:uFillTx/>
                <a:latin typeface="Aptos" panose="02110004020202020204"/>
                <a:ea typeface="+mn-ea"/>
                <a:cs typeface="+mn-cs"/>
              </a:rPr>
              <a:t>Elson Thana</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Desk Officer for Waterborne Transport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Transport Community Permanent Secretariat</a:t>
            </a:r>
          </a:p>
        </p:txBody>
      </p:sp>
      <p:pic>
        <p:nvPicPr>
          <p:cNvPr id="1027" name="Picture 3">
            <a:extLst>
              <a:ext uri="{FF2B5EF4-FFF2-40B4-BE49-F238E27FC236}">
                <a16:creationId xmlns:a16="http://schemas.microsoft.com/office/drawing/2014/main" id="{1B686131-DAC8-1A69-C4FA-E158B33F6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171"/>
            <a:ext cx="8572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B208C93-EAEF-1B09-6AF8-869AA7A27135}"/>
              </a:ext>
            </a:extLst>
          </p:cNvPr>
          <p:cNvPicPr>
            <a:picLocks noChangeAspect="1"/>
          </p:cNvPicPr>
          <p:nvPr/>
        </p:nvPicPr>
        <p:blipFill>
          <a:blip r:embed="rId3"/>
          <a:stretch>
            <a:fillRect/>
          </a:stretch>
        </p:blipFill>
        <p:spPr>
          <a:xfrm>
            <a:off x="2911553" y="4126825"/>
            <a:ext cx="1696166" cy="848083"/>
          </a:xfrm>
          <a:prstGeom prst="rect">
            <a:avLst/>
          </a:prstGeom>
        </p:spPr>
      </p:pic>
    </p:spTree>
    <p:extLst>
      <p:ext uri="{BB962C8B-B14F-4D97-AF65-F5344CB8AC3E}">
        <p14:creationId xmlns:p14="http://schemas.microsoft.com/office/powerpoint/2010/main" val="33433553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C3BC-CCFB-0DF2-51A5-502883A4430C}"/>
              </a:ext>
            </a:extLst>
          </p:cNvPr>
          <p:cNvSpPr>
            <a:spLocks noGrp="1"/>
          </p:cNvSpPr>
          <p:nvPr>
            <p:ph type="title"/>
          </p:nvPr>
        </p:nvSpPr>
        <p:spPr>
          <a:xfrm>
            <a:off x="324853" y="273844"/>
            <a:ext cx="8190497" cy="994172"/>
          </a:xfrm>
        </p:spPr>
        <p:txBody>
          <a:bodyPr/>
          <a:lstStyle/>
          <a:p>
            <a:r>
              <a:rPr lang="en-US" b="1">
                <a:solidFill>
                  <a:srgbClr val="0070C0"/>
                </a:solidFill>
              </a:rPr>
              <a:t>Transport Community Permanent Secretariat</a:t>
            </a:r>
          </a:p>
        </p:txBody>
      </p:sp>
      <p:sp>
        <p:nvSpPr>
          <p:cNvPr id="3" name="Content Placeholder 2">
            <a:extLst>
              <a:ext uri="{FF2B5EF4-FFF2-40B4-BE49-F238E27FC236}">
                <a16:creationId xmlns:a16="http://schemas.microsoft.com/office/drawing/2014/main" id="{E82DD998-4EA4-4FA2-AD8B-11C2F4DDDE11}"/>
              </a:ext>
            </a:extLst>
          </p:cNvPr>
          <p:cNvSpPr>
            <a:spLocks noGrp="1"/>
          </p:cNvSpPr>
          <p:nvPr>
            <p:ph idx="1"/>
          </p:nvPr>
        </p:nvSpPr>
        <p:spPr/>
        <p:txBody>
          <a:bodyPr/>
          <a:lstStyle/>
          <a:p>
            <a:r>
              <a:rPr lang="en-US" b="1">
                <a:solidFill>
                  <a:srgbClr val="0070C0"/>
                </a:solidFill>
              </a:rPr>
              <a:t>Who we are?</a:t>
            </a:r>
          </a:p>
          <a:p>
            <a:r>
              <a:rPr lang="en-US" b="1">
                <a:solidFill>
                  <a:srgbClr val="0070C0"/>
                </a:solidFill>
              </a:rPr>
              <a:t>What we do?</a:t>
            </a:r>
          </a:p>
        </p:txBody>
      </p:sp>
      <p:pic>
        <p:nvPicPr>
          <p:cNvPr id="1026" name="Picture 2" descr="About Us - Transport Community">
            <a:extLst>
              <a:ext uri="{FF2B5EF4-FFF2-40B4-BE49-F238E27FC236}">
                <a16:creationId xmlns:a16="http://schemas.microsoft.com/office/drawing/2014/main" id="{51631D7D-7DF0-78FB-8749-E21F9F557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388" y="1354025"/>
            <a:ext cx="4798155" cy="28414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blue and yellow folders&#10;&#10;AI-generated content may be incorrect.">
            <a:extLst>
              <a:ext uri="{FF2B5EF4-FFF2-40B4-BE49-F238E27FC236}">
                <a16:creationId xmlns:a16="http://schemas.microsoft.com/office/drawing/2014/main" id="{C3C7D10B-E026-E604-FB43-163C4ABA6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015318" y="2117463"/>
            <a:ext cx="2841402" cy="3162375"/>
          </a:xfrm>
          <a:prstGeom prst="rect">
            <a:avLst/>
          </a:prstGeom>
        </p:spPr>
      </p:pic>
    </p:spTree>
    <p:extLst>
      <p:ext uri="{BB962C8B-B14F-4D97-AF65-F5344CB8AC3E}">
        <p14:creationId xmlns:p14="http://schemas.microsoft.com/office/powerpoint/2010/main" val="1833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6" presetClass="entr" presetSubtype="16" fill="hold" nodeType="withEffect">
                                  <p:stCondLst>
                                    <p:cond delay="100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3">
                                            <p:txEl>
                                              <p:pRg st="1" end="1"/>
                                            </p:txEl>
                                          </p:spTgt>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1CA5-B527-D704-91C0-1022CA69DA6D}"/>
              </a:ext>
            </a:extLst>
          </p:cNvPr>
          <p:cNvSpPr>
            <a:spLocks noGrp="1"/>
          </p:cNvSpPr>
          <p:nvPr>
            <p:ph type="title"/>
          </p:nvPr>
        </p:nvSpPr>
        <p:spPr/>
        <p:txBody>
          <a:bodyPr/>
          <a:lstStyle/>
          <a:p>
            <a:r>
              <a:rPr lang="en-US" b="1">
                <a:solidFill>
                  <a:schemeClr val="tx2">
                    <a:lumMod val="75000"/>
                    <a:lumOff val="25000"/>
                  </a:schemeClr>
                </a:solidFill>
              </a:rPr>
              <a:t>Indicative TEN-T Network</a:t>
            </a:r>
          </a:p>
        </p:txBody>
      </p:sp>
      <p:sp>
        <p:nvSpPr>
          <p:cNvPr id="6" name="Content Placeholder 5">
            <a:extLst>
              <a:ext uri="{FF2B5EF4-FFF2-40B4-BE49-F238E27FC236}">
                <a16:creationId xmlns:a16="http://schemas.microsoft.com/office/drawing/2014/main" id="{79DB41C3-DFF4-F360-F7A4-3EE9D5BA38B0}"/>
              </a:ext>
            </a:extLst>
          </p:cNvPr>
          <p:cNvSpPr>
            <a:spLocks noGrp="1"/>
          </p:cNvSpPr>
          <p:nvPr>
            <p:ph idx="1"/>
          </p:nvPr>
        </p:nvSpPr>
        <p:spPr>
          <a:xfrm>
            <a:off x="114300" y="1268016"/>
            <a:ext cx="5867400" cy="3601640"/>
          </a:xfrm>
        </p:spPr>
        <p:txBody>
          <a:bodyPr/>
          <a:lstStyle/>
          <a:p>
            <a:r>
              <a:rPr lang="en-US" b="1"/>
              <a:t>Regulation (EU) 2024/1679 </a:t>
            </a:r>
            <a:r>
              <a:rPr lang="en-US"/>
              <a:t>on Union guidelines for the development of the trans-European transport network</a:t>
            </a:r>
          </a:p>
          <a:p>
            <a:pPr lvl="1"/>
            <a:r>
              <a:rPr lang="en-US" b="1"/>
              <a:t>Rail Transport</a:t>
            </a:r>
          </a:p>
          <a:p>
            <a:pPr lvl="1"/>
            <a:r>
              <a:rPr lang="en-US" b="1"/>
              <a:t>Road Transport</a:t>
            </a:r>
          </a:p>
          <a:p>
            <a:pPr lvl="1"/>
            <a:r>
              <a:rPr lang="en-US" b="1"/>
              <a:t>Waterborne Transport</a:t>
            </a:r>
          </a:p>
          <a:p>
            <a:pPr lvl="1"/>
            <a:r>
              <a:rPr lang="en-US" b="1"/>
              <a:t>Airport Transport</a:t>
            </a:r>
          </a:p>
        </p:txBody>
      </p:sp>
      <p:pic>
        <p:nvPicPr>
          <p:cNvPr id="8" name="Picture 7">
            <a:extLst>
              <a:ext uri="{FF2B5EF4-FFF2-40B4-BE49-F238E27FC236}">
                <a16:creationId xmlns:a16="http://schemas.microsoft.com/office/drawing/2014/main" id="{1D569EAB-E79F-F9FE-93C5-78026BF882AD}"/>
              </a:ext>
            </a:extLst>
          </p:cNvPr>
          <p:cNvPicPr>
            <a:picLocks noChangeAspect="1"/>
          </p:cNvPicPr>
          <p:nvPr/>
        </p:nvPicPr>
        <p:blipFill>
          <a:blip r:embed="rId2"/>
          <a:srcRect t="986"/>
          <a:stretch>
            <a:fillRect/>
          </a:stretch>
        </p:blipFill>
        <p:spPr>
          <a:xfrm>
            <a:off x="5865019" y="600076"/>
            <a:ext cx="3036331" cy="4269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249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iterate type="wd">
                                    <p:tmPct val="0"/>
                                  </p:iterate>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19" presetClass="emph" presetSubtype="0" fill="hold" nodeType="afterEffect">
                                  <p:stCondLst>
                                    <p:cond delay="0"/>
                                  </p:stCondLst>
                                  <p:iterate type="wd">
                                    <p:tmPct val="0"/>
                                  </p:iterate>
                                  <p:childTnLst>
                                    <p:animClr clrSpc="rgb" dir="cw">
                                      <p:cBhvr override="childStyle">
                                        <p:cTn id="36" dur="1000" fill="hold"/>
                                        <p:tgtEl>
                                          <p:spTgt spid="6">
                                            <p:txEl>
                                              <p:pRg st="3" end="3"/>
                                            </p:txEl>
                                          </p:spTgt>
                                        </p:tgtEl>
                                        <p:attrNameLst>
                                          <p:attrName>style.color</p:attrName>
                                        </p:attrNameLst>
                                      </p:cBhvr>
                                      <p:to>
                                        <a:srgbClr val="0000CC"/>
                                      </p:to>
                                    </p:animClr>
                                    <p:animClr clrSpc="rgb" dir="cw">
                                      <p:cBhvr>
                                        <p:cTn id="37" dur="1000" fill="hold"/>
                                        <p:tgtEl>
                                          <p:spTgt spid="6">
                                            <p:txEl>
                                              <p:pRg st="3" end="3"/>
                                            </p:txEl>
                                          </p:spTgt>
                                        </p:tgtEl>
                                        <p:attrNameLst>
                                          <p:attrName>fillcolor</p:attrName>
                                        </p:attrNameLst>
                                      </p:cBhvr>
                                      <p:to>
                                        <a:srgbClr val="0000CC"/>
                                      </p:to>
                                    </p:animClr>
                                    <p:set>
                                      <p:cBhvr>
                                        <p:cTn id="38" dur="1000" fill="hold"/>
                                        <p:tgtEl>
                                          <p:spTgt spid="6">
                                            <p:txEl>
                                              <p:pRg st="3" end="3"/>
                                            </p:txEl>
                                          </p:spTgt>
                                        </p:tgtEl>
                                        <p:attrNameLst>
                                          <p:attrName>fill.type</p:attrName>
                                        </p:attrNameLst>
                                      </p:cBhvr>
                                      <p:to>
                                        <p:strVal val="solid"/>
                                      </p:to>
                                    </p:set>
                                    <p:set>
                                      <p:cBhvr>
                                        <p:cTn id="39" dur="1000" fill="hold"/>
                                        <p:tgtEl>
                                          <p:spTgt spid="6">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F15A-5CF3-8447-37A1-7741226763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2568BF-EFCC-4D4F-91F5-5692362ACA35}"/>
              </a:ext>
            </a:extLst>
          </p:cNvPr>
          <p:cNvSpPr>
            <a:spLocks noGrp="1"/>
          </p:cNvSpPr>
          <p:nvPr>
            <p:ph type="title"/>
          </p:nvPr>
        </p:nvSpPr>
        <p:spPr>
          <a:xfrm>
            <a:off x="734291" y="273844"/>
            <a:ext cx="7781059" cy="695975"/>
          </a:xfrm>
        </p:spPr>
        <p:txBody>
          <a:bodyPr/>
          <a:lstStyle/>
          <a:p>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IWT</a:t>
            </a:r>
            <a:r>
              <a:rPr lang="nl-NL" b="1">
                <a:solidFill>
                  <a:srgbClr val="003047"/>
                </a:solidFill>
                <a:latin typeface="Open Sans" panose="020B0606030504020204" pitchFamily="34" charset="0"/>
                <a:ea typeface="Open Sans" panose="020B0606030504020204" pitchFamily="34" charset="0"/>
                <a:cs typeface="Open Sans" panose="020B0606030504020204" pitchFamily="34" charset="0"/>
              </a:rPr>
              <a:t> &amp; Ports </a:t>
            </a: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Policy</a:t>
            </a:r>
            <a:r>
              <a:rPr lang="nl-NL" b="1">
                <a:solidFill>
                  <a:srgbClr val="003047"/>
                </a:solidFill>
                <a:latin typeface="Open Sans" panose="020B0606030504020204" pitchFamily="34" charset="0"/>
                <a:ea typeface="Open Sans" panose="020B0606030504020204" pitchFamily="34" charset="0"/>
                <a:cs typeface="Open Sans" panose="020B0606030504020204" pitchFamily="34" charset="0"/>
              </a:rPr>
              <a:t> </a:t>
            </a: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Framework</a:t>
            </a:r>
          </a:p>
        </p:txBody>
      </p:sp>
      <p:sp>
        <p:nvSpPr>
          <p:cNvPr id="3" name="Tijdelijke aanduiding voor inhoud 2">
            <a:extLst>
              <a:ext uri="{FF2B5EF4-FFF2-40B4-BE49-F238E27FC236}">
                <a16:creationId xmlns:a16="http://schemas.microsoft.com/office/drawing/2014/main" id="{7B369A8E-02AA-0C7F-C1ED-40DB4CE948DC}"/>
              </a:ext>
            </a:extLst>
          </p:cNvPr>
          <p:cNvSpPr>
            <a:spLocks noGrp="1"/>
          </p:cNvSpPr>
          <p:nvPr>
            <p:ph idx="1"/>
          </p:nvPr>
        </p:nvSpPr>
        <p:spPr>
          <a:xfrm>
            <a:off x="491837" y="900545"/>
            <a:ext cx="8023514" cy="3886200"/>
          </a:xfrm>
        </p:spPr>
        <p:txBody>
          <a:bodyPr>
            <a:noAutofit/>
          </a:bodyPr>
          <a:lstStyle/>
          <a:p>
            <a:pPr marL="0" indent="0">
              <a:buNone/>
            </a:pPr>
            <a:r>
              <a:rPr lang="en-GB"/>
              <a:t>To unlock the full potential, the sector requests adoption of the following </a:t>
            </a:r>
            <a:r>
              <a:rPr lang="en-GB" b="1"/>
              <a:t>4 thematic priority actions </a:t>
            </a:r>
            <a:r>
              <a:rPr lang="en-GB"/>
              <a:t>in the upcoming EU Strategies:</a:t>
            </a:r>
            <a:endParaRPr lang="nl-NL"/>
          </a:p>
          <a:p>
            <a:pPr lvl="0"/>
            <a:r>
              <a:rPr lang="en-GB" b="1"/>
              <a:t>Boosting research and innovation for Green transition of IWT and ports. </a:t>
            </a:r>
            <a:r>
              <a:rPr lang="en-GB"/>
              <a:t>Synchronise roll-out of the renewable energy network along waterways and in ports for availability of affordable renewable energy for IWT, especially HVO and battery-electricity for the short term. </a:t>
            </a:r>
            <a:endParaRPr lang="nl-NL"/>
          </a:p>
          <a:p>
            <a:pPr lvl="0"/>
            <a:r>
              <a:rPr lang="en-GB" b="1"/>
              <a:t>Improving competitiveness through boosting the digital transition of IWT and ports:</a:t>
            </a:r>
            <a:r>
              <a:rPr lang="en-GB"/>
              <a:t> establish a robust digitalisation and automation framework to enable seamless, efficient interoperability across borders and transport systems. Promote multimodal shift policies to divert cargo from congested road networks to more sustainable transport modes/IWT.</a:t>
            </a:r>
            <a:endParaRPr lang="nl-NL"/>
          </a:p>
          <a:p>
            <a:pPr lvl="0"/>
            <a:r>
              <a:rPr lang="en-GB" b="1"/>
              <a:t>Resilient and dual-use inland waterway and port infrastructure: </a:t>
            </a:r>
            <a:r>
              <a:rPr lang="en-GB"/>
              <a:t>ensuring predictable and substantial investment in infrastructure, supported by CEF3 and national funding programs, to build reliable, climate-resilient waterborne supply chains, covering both small- and large-scale projects, as well as extend dual-use capabilities for both port infrastructure and inland vessels.</a:t>
            </a:r>
            <a:endParaRPr lang="nl-NL"/>
          </a:p>
          <a:p>
            <a:r>
              <a:rPr lang="en-GB" b="1"/>
              <a:t>Modernising frameworks for improved jobs and skills in IWT</a:t>
            </a:r>
            <a:endParaRPr lang="nl-NL"/>
          </a:p>
        </p:txBody>
      </p:sp>
    </p:spTree>
    <p:extLst>
      <p:ext uri="{BB962C8B-B14F-4D97-AF65-F5344CB8AC3E}">
        <p14:creationId xmlns:p14="http://schemas.microsoft.com/office/powerpoint/2010/main" val="41509396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3252-BCA8-45F4-67D2-05E4FE81E233}"/>
              </a:ext>
            </a:extLst>
          </p:cNvPr>
          <p:cNvSpPr>
            <a:spLocks noGrp="1"/>
          </p:cNvSpPr>
          <p:nvPr>
            <p:ph type="title"/>
          </p:nvPr>
        </p:nvSpPr>
        <p:spPr/>
        <p:txBody>
          <a:bodyPr/>
          <a:lstStyle/>
          <a:p>
            <a:r>
              <a:rPr lang="en-US" b="1">
                <a:solidFill>
                  <a:srgbClr val="0070C0"/>
                </a:solidFill>
              </a:rPr>
              <a:t>Waterborne Transport</a:t>
            </a:r>
          </a:p>
        </p:txBody>
      </p:sp>
      <p:sp>
        <p:nvSpPr>
          <p:cNvPr id="3" name="Content Placeholder 2">
            <a:extLst>
              <a:ext uri="{FF2B5EF4-FFF2-40B4-BE49-F238E27FC236}">
                <a16:creationId xmlns:a16="http://schemas.microsoft.com/office/drawing/2014/main" id="{0C879B9A-79D4-4F3F-8F07-876C96022850}"/>
              </a:ext>
            </a:extLst>
          </p:cNvPr>
          <p:cNvSpPr>
            <a:spLocks noGrp="1"/>
          </p:cNvSpPr>
          <p:nvPr>
            <p:ph idx="1"/>
          </p:nvPr>
        </p:nvSpPr>
        <p:spPr/>
        <p:txBody>
          <a:bodyPr/>
          <a:lstStyle/>
          <a:p>
            <a:r>
              <a:rPr lang="en-US" b="1"/>
              <a:t>Inland Waterway Network</a:t>
            </a:r>
          </a:p>
          <a:p>
            <a:r>
              <a:rPr lang="en-US" b="1"/>
              <a:t>Inland Waterway Ports</a:t>
            </a:r>
          </a:p>
          <a:p>
            <a:r>
              <a:rPr lang="en-US" b="1"/>
              <a:t>Seaports</a:t>
            </a:r>
          </a:p>
        </p:txBody>
      </p:sp>
      <p:pic>
        <p:nvPicPr>
          <p:cNvPr id="5" name="Picture 4">
            <a:extLst>
              <a:ext uri="{FF2B5EF4-FFF2-40B4-BE49-F238E27FC236}">
                <a16:creationId xmlns:a16="http://schemas.microsoft.com/office/drawing/2014/main" id="{D5CCF21D-4F1C-B7C5-7DC5-39A2A0BF826C}"/>
              </a:ext>
            </a:extLst>
          </p:cNvPr>
          <p:cNvPicPr>
            <a:picLocks noChangeAspect="1"/>
          </p:cNvPicPr>
          <p:nvPr/>
        </p:nvPicPr>
        <p:blipFill>
          <a:blip r:embed="rId2"/>
          <a:srcRect t="10005"/>
          <a:stretch>
            <a:fillRect/>
          </a:stretch>
        </p:blipFill>
        <p:spPr>
          <a:xfrm>
            <a:off x="4507932" y="1027305"/>
            <a:ext cx="3743791" cy="3842352"/>
          </a:xfrm>
          <a:prstGeom prst="rect">
            <a:avLst/>
          </a:prstGeom>
        </p:spPr>
      </p:pic>
    </p:spTree>
    <p:extLst>
      <p:ext uri="{BB962C8B-B14F-4D97-AF65-F5344CB8AC3E}">
        <p14:creationId xmlns:p14="http://schemas.microsoft.com/office/powerpoint/2010/main" val="3285979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566D-F03A-5211-05B2-FFDA2D815667}"/>
              </a:ext>
            </a:extLst>
          </p:cNvPr>
          <p:cNvSpPr>
            <a:spLocks noGrp="1"/>
          </p:cNvSpPr>
          <p:nvPr>
            <p:ph type="title"/>
          </p:nvPr>
        </p:nvSpPr>
        <p:spPr/>
        <p:txBody>
          <a:bodyPr/>
          <a:lstStyle/>
          <a:p>
            <a:r>
              <a:rPr lang="en-US" b="1">
                <a:solidFill>
                  <a:srgbClr val="0070C0"/>
                </a:solidFill>
              </a:rPr>
              <a:t>Inland Waterway Network</a:t>
            </a:r>
          </a:p>
        </p:txBody>
      </p:sp>
      <p:sp>
        <p:nvSpPr>
          <p:cNvPr id="3" name="Content Placeholder 2">
            <a:extLst>
              <a:ext uri="{FF2B5EF4-FFF2-40B4-BE49-F238E27FC236}">
                <a16:creationId xmlns:a16="http://schemas.microsoft.com/office/drawing/2014/main" id="{7A9916C1-FB7E-7F4D-7FDF-68925A5A9558}"/>
              </a:ext>
            </a:extLst>
          </p:cNvPr>
          <p:cNvSpPr>
            <a:spLocks noGrp="1"/>
          </p:cNvSpPr>
          <p:nvPr>
            <p:ph idx="1"/>
          </p:nvPr>
        </p:nvSpPr>
        <p:spPr>
          <a:xfrm>
            <a:off x="285751" y="1128713"/>
            <a:ext cx="8708231" cy="3807619"/>
          </a:xfrm>
        </p:spPr>
        <p:txBody>
          <a:bodyPr>
            <a:normAutofit/>
          </a:bodyPr>
          <a:lstStyle/>
          <a:p>
            <a:pPr>
              <a:spcAft>
                <a:spcPts val="450"/>
              </a:spcAft>
            </a:pPr>
            <a:r>
              <a:rPr lang="en-GB" sz="2400" b="1"/>
              <a:t>TEN-T Key Performance Indicators (KPI)</a:t>
            </a:r>
          </a:p>
          <a:p>
            <a:pPr lvl="1">
              <a:spcAft>
                <a:spcPts val="450"/>
              </a:spcAft>
            </a:pPr>
            <a:r>
              <a:rPr lang="en-GB" sz="2100" b="1"/>
              <a:t>Depth of at least 2,5 m</a:t>
            </a:r>
            <a:r>
              <a:rPr lang="en-GB" sz="2100"/>
              <a:t> and a minimum height under non-openable </a:t>
            </a:r>
            <a:r>
              <a:rPr lang="en-GB" sz="2100" b="1"/>
              <a:t>Bridges of at least 5,25</a:t>
            </a:r>
            <a:r>
              <a:rPr lang="en-GB" sz="2100"/>
              <a:t> m at specified reference water levels.</a:t>
            </a:r>
          </a:p>
          <a:p>
            <a:pPr lvl="1">
              <a:spcAft>
                <a:spcPts val="450"/>
              </a:spcAft>
            </a:pPr>
            <a:r>
              <a:rPr lang="en-GB" sz="2100" b="1"/>
              <a:t>Publish on a website</a:t>
            </a:r>
            <a:r>
              <a:rPr lang="en-GB" sz="2100"/>
              <a:t> accessible to the public the number of days per year during which the actual water level exceeds or does not achieve the specified reference water level for navigation channel depth, as well as the average waiting times at each lock.</a:t>
            </a:r>
          </a:p>
          <a:p>
            <a:pPr lvl="1">
              <a:spcAft>
                <a:spcPts val="450"/>
              </a:spcAft>
            </a:pPr>
            <a:r>
              <a:rPr lang="en-GB" sz="2100"/>
              <a:t>Ensure that </a:t>
            </a:r>
            <a:r>
              <a:rPr lang="en-GB" sz="2100" b="1"/>
              <a:t>locks are operated and maintained</a:t>
            </a:r>
            <a:r>
              <a:rPr lang="en-GB" sz="2100"/>
              <a:t> to minimise the waiting times; and</a:t>
            </a:r>
          </a:p>
          <a:p>
            <a:pPr lvl="1">
              <a:spcAft>
                <a:spcPts val="450"/>
              </a:spcAft>
            </a:pPr>
            <a:r>
              <a:rPr lang="en-GB" sz="2100"/>
              <a:t>Are </a:t>
            </a:r>
            <a:r>
              <a:rPr lang="en-GB" sz="2100" b="1"/>
              <a:t>equipped with RIS</a:t>
            </a:r>
            <a:r>
              <a:rPr lang="en-GB" sz="2100"/>
              <a:t> for all services.</a:t>
            </a:r>
          </a:p>
        </p:txBody>
      </p:sp>
    </p:spTree>
    <p:extLst>
      <p:ext uri="{BB962C8B-B14F-4D97-AF65-F5344CB8AC3E}">
        <p14:creationId xmlns:p14="http://schemas.microsoft.com/office/powerpoint/2010/main" val="2402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iterate type="lt">
                                    <p:tmPct val="0"/>
                                  </p:iterate>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15" presetClass="emph" presetSubtype="0" nodeType="afterEffect">
                                  <p:stCondLst>
                                    <p:cond delay="0"/>
                                  </p:stCondLst>
                                  <p:iterate type="lt">
                                    <p:tmAbs val="25"/>
                                  </p:iterate>
                                  <p:childTnLst>
                                    <p:set>
                                      <p:cBhvr override="childStyle">
                                        <p:cTn id="30" dur="indefinite"/>
                                        <p:tgtEl>
                                          <p:spTgt spid="3">
                                            <p:txEl>
                                              <p:pRg st="4" end="4"/>
                                            </p:txEl>
                                          </p:spTgt>
                                        </p:tgtEl>
                                        <p:attrNameLst>
                                          <p:attrName>style.fontWeight</p:attrName>
                                        </p:attrNameLst>
                                      </p:cBhvr>
                                      <p:to>
                                        <p:strVal val="bold"/>
                                      </p:to>
                                    </p:set>
                                  </p:childTnLst>
                                </p:cTn>
                              </p:par>
                              <p:par>
                                <p:cTn id="31" presetID="18" presetClass="emph" presetSubtype="0" fill="hold" nodeType="withEffect">
                                  <p:stCondLst>
                                    <p:cond delay="0"/>
                                  </p:stCondLst>
                                  <p:iterate type="lt">
                                    <p:tmPct val="4000"/>
                                  </p:iterate>
                                  <p:childTnLst>
                                    <p:set>
                                      <p:cBhvr override="childStyle">
                                        <p:cTn id="32" dur="10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8000"/>
          </a:stretch>
        </a:blipFill>
        <a:effectLst/>
      </p:bgPr>
    </p:bg>
    <p:spTree>
      <p:nvGrpSpPr>
        <p:cNvPr id="1" name="">
          <a:extLst>
            <a:ext uri="{FF2B5EF4-FFF2-40B4-BE49-F238E27FC236}">
              <a16:creationId xmlns:a16="http://schemas.microsoft.com/office/drawing/2014/main" id="{57174E57-FEF3-9C91-02A5-3ACB4E8CF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DDBF5-524C-CF55-8696-C2DB4CC846B6}"/>
              </a:ext>
            </a:extLst>
          </p:cNvPr>
          <p:cNvSpPr>
            <a:spLocks noGrp="1"/>
          </p:cNvSpPr>
          <p:nvPr>
            <p:ph type="title"/>
          </p:nvPr>
        </p:nvSpPr>
        <p:spPr/>
        <p:txBody>
          <a:bodyPr/>
          <a:lstStyle/>
          <a:p>
            <a:r>
              <a:rPr lang="en-US" b="1">
                <a:solidFill>
                  <a:srgbClr val="0070C0"/>
                </a:solidFill>
              </a:rPr>
              <a:t>Inland Waterway Network</a:t>
            </a:r>
          </a:p>
        </p:txBody>
      </p:sp>
      <p:graphicFrame>
        <p:nvGraphicFramePr>
          <p:cNvPr id="5" name="Table 4">
            <a:extLst>
              <a:ext uri="{FF2B5EF4-FFF2-40B4-BE49-F238E27FC236}">
                <a16:creationId xmlns:a16="http://schemas.microsoft.com/office/drawing/2014/main" id="{6A1E99A5-E5A3-0A15-6452-E43CB3D51C31}"/>
              </a:ext>
            </a:extLst>
          </p:cNvPr>
          <p:cNvGraphicFramePr>
            <a:graphicFrameLocks noGrp="1"/>
          </p:cNvGraphicFramePr>
          <p:nvPr/>
        </p:nvGraphicFramePr>
        <p:xfrm>
          <a:off x="501253" y="1171576"/>
          <a:ext cx="4292204" cy="1714499"/>
        </p:xfrm>
        <a:graphic>
          <a:graphicData uri="http://schemas.openxmlformats.org/drawingml/2006/table">
            <a:tbl>
              <a:tblPr firstRow="1" firstCol="1" bandRow="1"/>
              <a:tblGrid>
                <a:gridCol w="802769">
                  <a:extLst>
                    <a:ext uri="{9D8B030D-6E8A-4147-A177-3AD203B41FA5}">
                      <a16:colId xmlns:a16="http://schemas.microsoft.com/office/drawing/2014/main" val="4088704387"/>
                    </a:ext>
                  </a:extLst>
                </a:gridCol>
                <a:gridCol w="756044">
                  <a:extLst>
                    <a:ext uri="{9D8B030D-6E8A-4147-A177-3AD203B41FA5}">
                      <a16:colId xmlns:a16="http://schemas.microsoft.com/office/drawing/2014/main" val="208519576"/>
                    </a:ext>
                  </a:extLst>
                </a:gridCol>
                <a:gridCol w="894727">
                  <a:extLst>
                    <a:ext uri="{9D8B030D-6E8A-4147-A177-3AD203B41FA5}">
                      <a16:colId xmlns:a16="http://schemas.microsoft.com/office/drawing/2014/main" val="1667200325"/>
                    </a:ext>
                  </a:extLst>
                </a:gridCol>
                <a:gridCol w="1028936">
                  <a:extLst>
                    <a:ext uri="{9D8B030D-6E8A-4147-A177-3AD203B41FA5}">
                      <a16:colId xmlns:a16="http://schemas.microsoft.com/office/drawing/2014/main" val="3240545349"/>
                    </a:ext>
                  </a:extLst>
                </a:gridCol>
                <a:gridCol w="809728">
                  <a:extLst>
                    <a:ext uri="{9D8B030D-6E8A-4147-A177-3AD203B41FA5}">
                      <a16:colId xmlns:a16="http://schemas.microsoft.com/office/drawing/2014/main" val="3154795962"/>
                    </a:ext>
                  </a:extLst>
                </a:gridCol>
              </a:tblGrid>
              <a:tr h="611828">
                <a:tc>
                  <a:txBody>
                    <a:bodyPr/>
                    <a:lstStyle/>
                    <a:p>
                      <a:pPr marL="0" marR="0" algn="ctr">
                        <a:spcBef>
                          <a:spcPts val="300"/>
                        </a:spcBef>
                        <a:spcAft>
                          <a:spcPts val="300"/>
                        </a:spcAft>
                        <a:buNone/>
                      </a:pPr>
                      <a:r>
                        <a:rPr lang="en-GB" sz="1200" b="1">
                          <a:solidFill>
                            <a:srgbClr val="FFFFFF"/>
                          </a:solidFill>
                          <a:effectLst/>
                          <a:latin typeface="Arial" panose="020B0604020202020204" pitchFamily="34" charset="0"/>
                          <a:ea typeface="Calibri" panose="020F0502020204030204" pitchFamily="34" charset="0"/>
                          <a:cs typeface="Arial" panose="020B0604020202020204" pitchFamily="34" charset="0"/>
                        </a:rPr>
                        <a:t>River</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0" algn="ctr">
                        <a:spcBef>
                          <a:spcPts val="300"/>
                        </a:spcBef>
                        <a:spcAft>
                          <a:spcPts val="300"/>
                        </a:spcAft>
                        <a:buNone/>
                      </a:pPr>
                      <a:r>
                        <a:rPr lang="en-US" sz="1100" b="1">
                          <a:solidFill>
                            <a:srgbClr val="FFFFFF"/>
                          </a:solidFill>
                          <a:effectLst/>
                          <a:latin typeface="Arial" panose="020B0604020202020204" pitchFamily="34" charset="0"/>
                          <a:ea typeface="Calibri" panose="020F0502020204030204" pitchFamily="34" charset="0"/>
                          <a:cs typeface="Calibri" panose="020F0502020204030204" pitchFamily="34" charset="0"/>
                        </a:rPr>
                        <a:t>Minimum Class IV</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0" algn="ctr">
                        <a:spcBef>
                          <a:spcPts val="300"/>
                        </a:spcBef>
                        <a:spcAft>
                          <a:spcPts val="300"/>
                        </a:spcAft>
                        <a:buNone/>
                      </a:pPr>
                      <a:r>
                        <a:rPr lang="en-US" sz="1100" b="1">
                          <a:solidFill>
                            <a:srgbClr val="FFFFFF"/>
                          </a:solidFill>
                          <a:effectLst/>
                          <a:latin typeface="Arial" panose="020B0604020202020204" pitchFamily="34" charset="0"/>
                          <a:ea typeface="Calibri" panose="020F0502020204030204" pitchFamily="34" charset="0"/>
                          <a:cs typeface="Calibri" panose="020F0502020204030204" pitchFamily="34" charset="0"/>
                        </a:rPr>
                        <a:t>Publication on a website</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47625" algn="ctr">
                        <a:spcBef>
                          <a:spcPts val="300"/>
                        </a:spcBef>
                        <a:spcAft>
                          <a:spcPts val="300"/>
                        </a:spcAft>
                        <a:buNone/>
                      </a:pPr>
                      <a:r>
                        <a:rPr lang="en-US" sz="1100" b="1">
                          <a:solidFill>
                            <a:srgbClr val="FFFFFF"/>
                          </a:solidFill>
                          <a:effectLst/>
                          <a:latin typeface="Arial" panose="020B0604020202020204" pitchFamily="34" charset="0"/>
                          <a:ea typeface="Calibri" panose="020F0502020204030204" pitchFamily="34" charset="0"/>
                          <a:cs typeface="Calibri" panose="020F0502020204030204" pitchFamily="34" charset="0"/>
                        </a:rPr>
                        <a:t>Locks operated &amp; maintained</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0" marR="0" algn="ctr">
                        <a:spcBef>
                          <a:spcPts val="300"/>
                        </a:spcBef>
                        <a:spcAft>
                          <a:spcPts val="300"/>
                        </a:spcAft>
                        <a:buNone/>
                      </a:pPr>
                      <a:r>
                        <a:rPr lang="en-GB" sz="1200" b="1">
                          <a:solidFill>
                            <a:srgbClr val="FFFFFF"/>
                          </a:solidFill>
                          <a:effectLst/>
                          <a:latin typeface="Arial" panose="020B0604020202020204" pitchFamily="34" charset="0"/>
                          <a:ea typeface="Calibri" panose="020F0502020204030204" pitchFamily="34" charset="0"/>
                          <a:cs typeface="Arial" panose="020B0604020202020204" pitchFamily="34" charset="0"/>
                        </a:rPr>
                        <a:t>RIS</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371777777"/>
                  </a:ext>
                </a:extLst>
              </a:tr>
              <a:tr h="367557">
                <a:tc>
                  <a:txBody>
                    <a:bodyPr/>
                    <a:lstStyle/>
                    <a:p>
                      <a:pPr marL="0" marR="0" algn="ctr">
                        <a:spcBef>
                          <a:spcPts val="300"/>
                        </a:spcBef>
                        <a:spcAft>
                          <a:spcPts val="300"/>
                        </a:spcAft>
                        <a:buNone/>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Danube</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a:noFill/>
                    </a:lnB>
                    <a:solidFill>
                      <a:srgbClr val="DEEAF6"/>
                    </a:solidFill>
                  </a:tcPr>
                </a:tc>
                <a:tc>
                  <a:txBody>
                    <a:bodyPr/>
                    <a:lstStyle/>
                    <a:p>
                      <a:pPr marL="0" marR="0" algn="ctr">
                        <a:spcBef>
                          <a:spcPts val="300"/>
                        </a:spcBef>
                        <a:spcAft>
                          <a:spcPts val="300"/>
                        </a:spcAft>
                        <a:buNone/>
                      </a:pPr>
                      <a:r>
                        <a:rPr lang="en-GB" sz="1200" b="1">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a:noFill/>
                    </a:lnB>
                    <a:solidFill>
                      <a:srgbClr val="DEEAF6"/>
                    </a:solidFill>
                  </a:tcPr>
                </a:tc>
                <a:tc>
                  <a:txBody>
                    <a:bodyPr/>
                    <a:lstStyle/>
                    <a:p>
                      <a:pPr marL="0" marR="0" algn="ctr">
                        <a:spcBef>
                          <a:spcPts val="300"/>
                        </a:spcBef>
                        <a:spcAft>
                          <a:spcPts val="300"/>
                        </a:spcAft>
                        <a:buNone/>
                      </a:pPr>
                      <a:r>
                        <a:rPr lang="en-GB" sz="1200" b="1">
                          <a:solidFill>
                            <a:srgbClr val="EE0000"/>
                          </a:solidFill>
                          <a:effectLst/>
                          <a:latin typeface="Arial" panose="020B0604020202020204" pitchFamily="34" charset="0"/>
                          <a:ea typeface="Calibri" panose="020F0502020204030204" pitchFamily="34" charset="0"/>
                          <a:cs typeface="Arial" panose="020B0604020202020204" pitchFamily="34" charset="0"/>
                        </a:rPr>
                        <a:t>No</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a:noFill/>
                    </a:lnB>
                    <a:solidFill>
                      <a:srgbClr val="DEEAF6"/>
                    </a:solidFill>
                  </a:tcPr>
                </a:tc>
                <a:tc>
                  <a:txBody>
                    <a:bodyPr/>
                    <a:lstStyle/>
                    <a:p>
                      <a:pPr marL="0" marR="0" algn="ctr">
                        <a:spcBef>
                          <a:spcPts val="300"/>
                        </a:spcBef>
                        <a:spcAft>
                          <a:spcPts val="300"/>
                        </a:spcAft>
                        <a:buNone/>
                      </a:pPr>
                      <a:r>
                        <a:rPr lang="en-GB" sz="1200" b="1">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a:noFill/>
                    </a:lnB>
                    <a:solidFill>
                      <a:srgbClr val="DEEAF6"/>
                    </a:solidFill>
                  </a:tcPr>
                </a:tc>
                <a:tc>
                  <a:txBody>
                    <a:bodyPr/>
                    <a:lstStyle/>
                    <a:p>
                      <a:pPr marL="0" marR="0" algn="ctr">
                        <a:spcBef>
                          <a:spcPts val="300"/>
                        </a:spcBef>
                        <a:spcAft>
                          <a:spcPts val="300"/>
                        </a:spcAft>
                        <a:buNone/>
                      </a:pPr>
                      <a:r>
                        <a:rPr lang="en-GB" sz="1200" b="1">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w="12700" cap="flat" cmpd="sng" algn="ctr">
                      <a:solidFill>
                        <a:srgbClr val="5B9BD5"/>
                      </a:solidFill>
                      <a:prstDash val="solid"/>
                      <a:round/>
                      <a:headEnd type="none" w="med" len="med"/>
                      <a:tailEnd type="none" w="med" len="med"/>
                    </a:lnT>
                    <a:lnB>
                      <a:noFill/>
                    </a:lnB>
                    <a:solidFill>
                      <a:srgbClr val="DEEAF6"/>
                    </a:solidFill>
                  </a:tcPr>
                </a:tc>
                <a:extLst>
                  <a:ext uri="{0D108BD9-81ED-4DB2-BD59-A6C34878D82A}">
                    <a16:rowId xmlns:a16="http://schemas.microsoft.com/office/drawing/2014/main" val="1822486972"/>
                  </a:ext>
                </a:extLst>
              </a:tr>
              <a:tr h="367557">
                <a:tc>
                  <a:txBody>
                    <a:bodyPr/>
                    <a:lstStyle/>
                    <a:p>
                      <a:pPr marL="0" marR="0" algn="ctr">
                        <a:spcBef>
                          <a:spcPts val="300"/>
                        </a:spcBef>
                        <a:spcAft>
                          <a:spcPts val="300"/>
                        </a:spcAft>
                        <a:buNone/>
                      </a:pPr>
                      <a:r>
                        <a:rPr lang="en-GB" sz="1200" b="1">
                          <a:effectLst/>
                          <a:latin typeface="Arial" panose="020B0604020202020204" pitchFamily="34" charset="0"/>
                          <a:ea typeface="Calibri" panose="020F0502020204030204" pitchFamily="34" charset="0"/>
                          <a:cs typeface="Arial" panose="020B0604020202020204" pitchFamily="34" charset="0"/>
                        </a:rPr>
                        <a:t>Sava</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marR="0" algn="ctr">
                        <a:spcBef>
                          <a:spcPts val="300"/>
                        </a:spcBef>
                        <a:spcAft>
                          <a:spcPts val="300"/>
                        </a:spcAft>
                        <a:buNone/>
                      </a:pPr>
                      <a:r>
                        <a:rPr lang="en-GB" sz="1200" b="1">
                          <a:solidFill>
                            <a:srgbClr val="ED7D31"/>
                          </a:solidFill>
                          <a:effectLst/>
                          <a:latin typeface="Arial" panose="020B0604020202020204" pitchFamily="34" charset="0"/>
                          <a:ea typeface="Calibri" panose="020F0502020204030204" pitchFamily="34" charset="0"/>
                          <a:cs typeface="Arial" panose="020B0604020202020204" pitchFamily="34" charset="0"/>
                        </a:rPr>
                        <a:t>Partly</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marR="0" algn="ctr">
                        <a:spcBef>
                          <a:spcPts val="300"/>
                        </a:spcBef>
                        <a:spcAft>
                          <a:spcPts val="300"/>
                        </a:spcAft>
                        <a:buNone/>
                      </a:pPr>
                      <a:r>
                        <a:rPr lang="en-GB" sz="1200">
                          <a:effectLst/>
                          <a:latin typeface="Arial" panose="020B0604020202020204" pitchFamily="34" charset="0"/>
                          <a:ea typeface="Calibri" panose="020F0502020204030204" pitchFamily="34" charset="0"/>
                          <a:cs typeface="Arial" panose="020B0604020202020204" pitchFamily="34" charset="0"/>
                        </a:rPr>
                        <a:t>n/a</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marR="0" algn="ctr">
                        <a:spcBef>
                          <a:spcPts val="300"/>
                        </a:spcBef>
                        <a:spcAft>
                          <a:spcPts val="300"/>
                        </a:spcAft>
                        <a:buNone/>
                      </a:pPr>
                      <a:r>
                        <a:rPr lang="en-GB" sz="1200">
                          <a:effectLst/>
                          <a:latin typeface="Arial" panose="020B0604020202020204" pitchFamily="34" charset="0"/>
                          <a:ea typeface="Calibri" panose="020F0502020204030204" pitchFamily="34" charset="0"/>
                          <a:cs typeface="Arial" panose="020B0604020202020204" pitchFamily="34" charset="0"/>
                        </a:rPr>
                        <a:t>n/a</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marR="0" algn="ctr">
                        <a:spcBef>
                          <a:spcPts val="300"/>
                        </a:spcBef>
                        <a:spcAft>
                          <a:spcPts val="300"/>
                        </a:spcAft>
                        <a:buNone/>
                      </a:pPr>
                      <a:r>
                        <a:rPr lang="en-GB" sz="1200" b="1">
                          <a:solidFill>
                            <a:srgbClr val="ED7D31"/>
                          </a:solidFill>
                          <a:effectLst/>
                          <a:latin typeface="Arial" panose="020B0604020202020204" pitchFamily="34" charset="0"/>
                          <a:ea typeface="Calibri" panose="020F0502020204030204" pitchFamily="34" charset="0"/>
                          <a:cs typeface="Arial" panose="020B0604020202020204" pitchFamily="34" charset="0"/>
                        </a:rPr>
                        <a:t>Partly</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23008613"/>
                  </a:ext>
                </a:extLst>
              </a:tr>
              <a:tr h="367557">
                <a:tc>
                  <a:txBody>
                    <a:bodyPr/>
                    <a:lstStyle/>
                    <a:p>
                      <a:pPr marL="0" marR="0" algn="ctr">
                        <a:spcBef>
                          <a:spcPts val="300"/>
                        </a:spcBef>
                        <a:spcAft>
                          <a:spcPts val="300"/>
                        </a:spcAft>
                        <a:buNone/>
                      </a:pPr>
                      <a:r>
                        <a:rPr lang="en-GB" sz="1200" b="1">
                          <a:solidFill>
                            <a:srgbClr val="000000"/>
                          </a:solidFill>
                          <a:effectLst/>
                          <a:latin typeface="Arial" panose="020B0604020202020204" pitchFamily="34" charset="0"/>
                          <a:ea typeface="Calibri" panose="020F0502020204030204" pitchFamily="34" charset="0"/>
                          <a:cs typeface="Arial" panose="020B0604020202020204" pitchFamily="34" charset="0"/>
                        </a:rPr>
                        <a:t>Tisa</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solidFill>
                      <a:srgbClr val="DEEAF6"/>
                    </a:solidFill>
                  </a:tcPr>
                </a:tc>
                <a:tc>
                  <a:txBody>
                    <a:bodyPr/>
                    <a:lstStyle/>
                    <a:p>
                      <a:pPr marL="0" marR="0" algn="ctr">
                        <a:spcBef>
                          <a:spcPts val="300"/>
                        </a:spcBef>
                        <a:spcAft>
                          <a:spcPts val="300"/>
                        </a:spcAft>
                        <a:buNone/>
                      </a:pPr>
                      <a:r>
                        <a:rPr lang="en-GB" sz="1200" b="1">
                          <a:solidFill>
                            <a:srgbClr val="00B050"/>
                          </a:solidFill>
                          <a:effectLst/>
                          <a:latin typeface="Arial" panose="020B0604020202020204" pitchFamily="34" charset="0"/>
                          <a:ea typeface="Calibri" panose="020F0502020204030204" pitchFamily="34" charset="0"/>
                          <a:cs typeface="Arial" panose="020B0604020202020204" pitchFamily="34" charset="0"/>
                        </a:rPr>
                        <a:t>Yes</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solidFill>
                      <a:srgbClr val="DEEAF6"/>
                    </a:solidFill>
                  </a:tcPr>
                </a:tc>
                <a:tc>
                  <a:txBody>
                    <a:bodyPr/>
                    <a:lstStyle/>
                    <a:p>
                      <a:pPr marL="0" marR="0" algn="ctr">
                        <a:spcBef>
                          <a:spcPts val="300"/>
                        </a:spcBef>
                        <a:spcAft>
                          <a:spcPts val="300"/>
                        </a:spcAft>
                        <a:buNone/>
                      </a:pPr>
                      <a:r>
                        <a:rPr lang="en-GB" sz="1200" b="1">
                          <a:solidFill>
                            <a:srgbClr val="EE0000"/>
                          </a:solidFill>
                          <a:effectLst/>
                          <a:latin typeface="Arial" panose="020B0604020202020204" pitchFamily="34" charset="0"/>
                          <a:ea typeface="Calibri" panose="020F0502020204030204" pitchFamily="34" charset="0"/>
                          <a:cs typeface="Arial" panose="020B0604020202020204" pitchFamily="34" charset="0"/>
                        </a:rPr>
                        <a:t>No</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solidFill>
                      <a:srgbClr val="DEEAF6"/>
                    </a:solidFill>
                  </a:tcPr>
                </a:tc>
                <a:tc>
                  <a:txBody>
                    <a:bodyPr/>
                    <a:lstStyle/>
                    <a:p>
                      <a:pPr marL="0" marR="0" algn="ctr">
                        <a:spcBef>
                          <a:spcPts val="300"/>
                        </a:spcBef>
                        <a:spcAft>
                          <a:spcPts val="300"/>
                        </a:spcAft>
                        <a:buNone/>
                      </a:pPr>
                      <a:r>
                        <a:rPr lang="en-GB" sz="1200" b="1">
                          <a:solidFill>
                            <a:srgbClr val="EE0000"/>
                          </a:solidFill>
                          <a:effectLst/>
                          <a:latin typeface="Arial" panose="020B0604020202020204" pitchFamily="34" charset="0"/>
                          <a:ea typeface="Calibri" panose="020F0502020204030204" pitchFamily="34" charset="0"/>
                          <a:cs typeface="Arial" panose="020B0604020202020204" pitchFamily="34" charset="0"/>
                        </a:rPr>
                        <a:t>No</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solidFill>
                      <a:srgbClr val="DEEAF6"/>
                    </a:solidFill>
                  </a:tcPr>
                </a:tc>
                <a:tc>
                  <a:txBody>
                    <a:bodyPr/>
                    <a:lstStyle/>
                    <a:p>
                      <a:pPr marL="0" marR="0" algn="ctr">
                        <a:spcBef>
                          <a:spcPts val="300"/>
                        </a:spcBef>
                        <a:spcAft>
                          <a:spcPts val="300"/>
                        </a:spcAft>
                        <a:buNone/>
                      </a:pPr>
                      <a:r>
                        <a:rPr lang="en-GB" sz="1200" b="1">
                          <a:solidFill>
                            <a:srgbClr val="EE0000"/>
                          </a:solidFill>
                          <a:effectLst/>
                          <a:latin typeface="Arial" panose="020B0604020202020204" pitchFamily="34" charset="0"/>
                          <a:ea typeface="Calibri" panose="020F0502020204030204" pitchFamily="34" charset="0"/>
                          <a:cs typeface="Arial" panose="020B0604020202020204" pitchFamily="34" charset="0"/>
                        </a:rPr>
                        <a:t>No</a:t>
                      </a:r>
                      <a:endParaRPr lang="en-US" sz="1200">
                        <a:effectLst/>
                        <a:latin typeface="Arial" panose="020B060402020202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solidFill>
                      <a:srgbClr val="DEEAF6"/>
                    </a:solidFill>
                  </a:tcPr>
                </a:tc>
                <a:extLst>
                  <a:ext uri="{0D108BD9-81ED-4DB2-BD59-A6C34878D82A}">
                    <a16:rowId xmlns:a16="http://schemas.microsoft.com/office/drawing/2014/main" val="1591636647"/>
                  </a:ext>
                </a:extLst>
              </a:tr>
            </a:tbl>
          </a:graphicData>
        </a:graphic>
      </p:graphicFrame>
      <p:graphicFrame>
        <p:nvGraphicFramePr>
          <p:cNvPr id="6" name="Chart 5">
            <a:extLst>
              <a:ext uri="{FF2B5EF4-FFF2-40B4-BE49-F238E27FC236}">
                <a16:creationId xmlns:a16="http://schemas.microsoft.com/office/drawing/2014/main" id="{669EE7BD-C9E3-3F42-9018-88C48C846F4F}"/>
              </a:ext>
            </a:extLst>
          </p:cNvPr>
          <p:cNvGraphicFramePr/>
          <p:nvPr/>
        </p:nvGraphicFramePr>
        <p:xfrm>
          <a:off x="5150644" y="905934"/>
          <a:ext cx="3777853" cy="198014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map of a river&#10;&#10;Description automatically generated">
            <a:extLst>
              <a:ext uri="{FF2B5EF4-FFF2-40B4-BE49-F238E27FC236}">
                <a16:creationId xmlns:a16="http://schemas.microsoft.com/office/drawing/2014/main" id="{F75FB055-FD93-CD67-39C8-AE5BAAB700A3}"/>
              </a:ext>
            </a:extLst>
          </p:cNvPr>
          <p:cNvPicPr>
            <a:picLocks noChangeAspect="1"/>
          </p:cNvPicPr>
          <p:nvPr/>
        </p:nvPicPr>
        <p:blipFill rotWithShape="1">
          <a:blip r:embed="rId4"/>
          <a:srcRect l="1786" t="11080" b="1573"/>
          <a:stretch>
            <a:fillRect/>
          </a:stretch>
        </p:blipFill>
        <p:spPr bwMode="auto">
          <a:xfrm>
            <a:off x="382667" y="3059536"/>
            <a:ext cx="2682002" cy="1993106"/>
          </a:xfrm>
          <a:prstGeom prst="rect">
            <a:avLst/>
          </a:prstGeom>
          <a:ln>
            <a:noFill/>
          </a:ln>
          <a:extLst>
            <a:ext uri="{53640926-AAD7-44D8-BBD7-CCE9431645EC}">
              <a14:shadowObscured xmlns:a14="http://schemas.microsoft.com/office/drawing/2010/main"/>
            </a:ext>
          </a:extLst>
        </p:spPr>
      </p:pic>
      <p:pic>
        <p:nvPicPr>
          <p:cNvPr id="8" name="Picture 7" descr="A map of waterborne transport&#10;&#10;Description automatically generated">
            <a:extLst>
              <a:ext uri="{FF2B5EF4-FFF2-40B4-BE49-F238E27FC236}">
                <a16:creationId xmlns:a16="http://schemas.microsoft.com/office/drawing/2014/main" id="{89E72D64-7575-5046-EA2D-72BC6F39030F}"/>
              </a:ext>
            </a:extLst>
          </p:cNvPr>
          <p:cNvPicPr>
            <a:picLocks noChangeAspect="1"/>
          </p:cNvPicPr>
          <p:nvPr/>
        </p:nvPicPr>
        <p:blipFill>
          <a:blip r:embed="rId5"/>
          <a:srcRect l="1454" t="9494" r="442"/>
          <a:stretch>
            <a:fillRect/>
          </a:stretch>
        </p:blipFill>
        <p:spPr>
          <a:xfrm>
            <a:off x="3243263" y="3006446"/>
            <a:ext cx="2682002" cy="2060483"/>
          </a:xfrm>
          <a:prstGeom prst="rect">
            <a:avLst/>
          </a:prstGeom>
        </p:spPr>
      </p:pic>
      <p:pic>
        <p:nvPicPr>
          <p:cNvPr id="9" name="Picture 8" descr="A map of waterborne transport&#10;&#10;Description automatically generated">
            <a:extLst>
              <a:ext uri="{FF2B5EF4-FFF2-40B4-BE49-F238E27FC236}">
                <a16:creationId xmlns:a16="http://schemas.microsoft.com/office/drawing/2014/main" id="{ACB9B444-7F1D-5003-E02C-5A6035F7DCFA}"/>
              </a:ext>
            </a:extLst>
          </p:cNvPr>
          <p:cNvPicPr>
            <a:picLocks noChangeAspect="1"/>
          </p:cNvPicPr>
          <p:nvPr/>
        </p:nvPicPr>
        <p:blipFill>
          <a:blip r:embed="rId6"/>
          <a:srcRect t="11451" r="442"/>
          <a:stretch>
            <a:fillRect/>
          </a:stretch>
        </p:blipFill>
        <p:spPr>
          <a:xfrm>
            <a:off x="6139579" y="3059536"/>
            <a:ext cx="2682002" cy="2007393"/>
          </a:xfrm>
          <a:prstGeom prst="rect">
            <a:avLst/>
          </a:prstGeom>
        </p:spPr>
      </p:pic>
    </p:spTree>
    <p:extLst>
      <p:ext uri="{BB962C8B-B14F-4D97-AF65-F5344CB8AC3E}">
        <p14:creationId xmlns:p14="http://schemas.microsoft.com/office/powerpoint/2010/main" val="426936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4500"/>
                            </p:stCondLst>
                            <p:childTnLst>
                              <p:par>
                                <p:cTn id="21" presetID="16" presetClass="entr" presetSubtype="2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Horizontal)">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a:extLst>
            <a:ext uri="{FF2B5EF4-FFF2-40B4-BE49-F238E27FC236}">
              <a16:creationId xmlns:a16="http://schemas.microsoft.com/office/drawing/2014/main" id="{A2D97CE3-6166-666F-EA00-BE61FB240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E5150-423E-2132-50DB-013819F9327D}"/>
              </a:ext>
            </a:extLst>
          </p:cNvPr>
          <p:cNvSpPr>
            <a:spLocks noGrp="1"/>
          </p:cNvSpPr>
          <p:nvPr>
            <p:ph type="title"/>
          </p:nvPr>
        </p:nvSpPr>
        <p:spPr/>
        <p:txBody>
          <a:bodyPr/>
          <a:lstStyle/>
          <a:p>
            <a:r>
              <a:rPr lang="en-US" b="1">
                <a:solidFill>
                  <a:srgbClr val="0070C0"/>
                </a:solidFill>
              </a:rPr>
              <a:t>Inland Waterway Ports</a:t>
            </a:r>
          </a:p>
        </p:txBody>
      </p:sp>
      <p:sp>
        <p:nvSpPr>
          <p:cNvPr id="3" name="Content Placeholder 2">
            <a:extLst>
              <a:ext uri="{FF2B5EF4-FFF2-40B4-BE49-F238E27FC236}">
                <a16:creationId xmlns:a16="http://schemas.microsoft.com/office/drawing/2014/main" id="{168A1D38-2550-8C61-0F71-A0627F4A73B2}"/>
              </a:ext>
            </a:extLst>
          </p:cNvPr>
          <p:cNvSpPr>
            <a:spLocks noGrp="1"/>
          </p:cNvSpPr>
          <p:nvPr>
            <p:ph idx="1"/>
          </p:nvPr>
        </p:nvSpPr>
        <p:spPr>
          <a:xfrm>
            <a:off x="285751" y="1335881"/>
            <a:ext cx="8708231" cy="3600450"/>
          </a:xfrm>
        </p:spPr>
        <p:txBody>
          <a:bodyPr>
            <a:normAutofit/>
          </a:bodyPr>
          <a:lstStyle/>
          <a:p>
            <a:pPr>
              <a:spcAft>
                <a:spcPts val="450"/>
              </a:spcAft>
            </a:pPr>
            <a:r>
              <a:rPr lang="en-GB" sz="2400" b="1"/>
              <a:t>TEN-T Key Performance Indicators (KPI)</a:t>
            </a:r>
          </a:p>
          <a:p>
            <a:pPr lvl="1"/>
            <a:r>
              <a:rPr lang="en-US"/>
              <a:t>Connection with the </a:t>
            </a:r>
            <a:r>
              <a:rPr lang="en-US" b="1"/>
              <a:t>road </a:t>
            </a:r>
            <a:r>
              <a:rPr lang="en-US"/>
              <a:t>or</a:t>
            </a:r>
            <a:r>
              <a:rPr lang="en-US" b="1"/>
              <a:t> rail</a:t>
            </a:r>
            <a:r>
              <a:rPr lang="en-US"/>
              <a:t> infrastructure;</a:t>
            </a:r>
            <a:endParaRPr lang="en-US" sz="2100"/>
          </a:p>
          <a:p>
            <a:pPr lvl="1"/>
            <a:r>
              <a:rPr lang="en-US"/>
              <a:t>offer at least </a:t>
            </a:r>
            <a:r>
              <a:rPr lang="en-US" b="1"/>
              <a:t>one multimodal freight terminal open to all operators</a:t>
            </a:r>
            <a:r>
              <a:rPr lang="en-US"/>
              <a:t> and users in a non-discriminatory way and which shall apply transparent and non-discriminatory charges; and</a:t>
            </a:r>
            <a:endParaRPr lang="en-US" sz="2100"/>
          </a:p>
          <a:p>
            <a:pPr lvl="1"/>
            <a:r>
              <a:rPr lang="en-US"/>
              <a:t>Equipped with </a:t>
            </a:r>
            <a:r>
              <a:rPr lang="en-US" b="1"/>
              <a:t>facilities to improve the environmental performance of vessels</a:t>
            </a:r>
            <a:r>
              <a:rPr lang="en-US"/>
              <a:t> in ports, (waste reception facilities, degassing facilities, noise reduction measures, as well as measures to reduce air and water pollution).</a:t>
            </a:r>
            <a:endParaRPr lang="en-US" sz="2100"/>
          </a:p>
          <a:p>
            <a:pPr lvl="1"/>
            <a:r>
              <a:rPr lang="en-US"/>
              <a:t>Ensure that </a:t>
            </a:r>
            <a:r>
              <a:rPr lang="en-US" b="1"/>
              <a:t>alternative fuels infrastructure is deployed</a:t>
            </a:r>
            <a:r>
              <a:rPr lang="en-US"/>
              <a:t>.</a:t>
            </a:r>
            <a:endParaRPr lang="en-GB" sz="4200"/>
          </a:p>
        </p:txBody>
      </p:sp>
    </p:spTree>
    <p:extLst>
      <p:ext uri="{BB962C8B-B14F-4D97-AF65-F5344CB8AC3E}">
        <p14:creationId xmlns:p14="http://schemas.microsoft.com/office/powerpoint/2010/main" val="31582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anim calcmode="lin" valueType="num">
                                      <p:cBhvr>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anim calcmode="lin" valueType="num">
                                      <p:cBhvr>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anim calcmode="lin" valueType="num">
                                      <p:cBhvr>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a:extLst>
            <a:ext uri="{FF2B5EF4-FFF2-40B4-BE49-F238E27FC236}">
              <a16:creationId xmlns:a16="http://schemas.microsoft.com/office/drawing/2014/main" id="{7FFF0816-BA3C-6090-9389-CFE3C480F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4AAB2-F4D1-FCFB-A12C-17EB11DB18F0}"/>
              </a:ext>
            </a:extLst>
          </p:cNvPr>
          <p:cNvSpPr>
            <a:spLocks noGrp="1"/>
          </p:cNvSpPr>
          <p:nvPr>
            <p:ph type="title"/>
          </p:nvPr>
        </p:nvSpPr>
        <p:spPr/>
        <p:txBody>
          <a:bodyPr/>
          <a:lstStyle/>
          <a:p>
            <a:r>
              <a:rPr lang="en-US" b="1">
                <a:solidFill>
                  <a:srgbClr val="0070C0"/>
                </a:solidFill>
              </a:rPr>
              <a:t>Inland Waterway Ports</a:t>
            </a:r>
          </a:p>
        </p:txBody>
      </p:sp>
      <p:graphicFrame>
        <p:nvGraphicFramePr>
          <p:cNvPr id="5" name="Table 4">
            <a:extLst>
              <a:ext uri="{FF2B5EF4-FFF2-40B4-BE49-F238E27FC236}">
                <a16:creationId xmlns:a16="http://schemas.microsoft.com/office/drawing/2014/main" id="{D4A389AA-3FF6-88F8-605B-F97B1AA6BAF2}"/>
              </a:ext>
            </a:extLst>
          </p:cNvPr>
          <p:cNvGraphicFramePr>
            <a:graphicFrameLocks noGrp="1"/>
          </p:cNvGraphicFramePr>
          <p:nvPr/>
        </p:nvGraphicFramePr>
        <p:xfrm>
          <a:off x="378618" y="1739503"/>
          <a:ext cx="4136233" cy="2296716"/>
        </p:xfrm>
        <a:graphic>
          <a:graphicData uri="http://schemas.openxmlformats.org/drawingml/2006/table">
            <a:tbl>
              <a:tblPr firstRow="1" firstCol="1" lastRow="1" lastCol="1" bandRow="1" bandCol="1"/>
              <a:tblGrid>
                <a:gridCol w="626271">
                  <a:extLst>
                    <a:ext uri="{9D8B030D-6E8A-4147-A177-3AD203B41FA5}">
                      <a16:colId xmlns:a16="http://schemas.microsoft.com/office/drawing/2014/main" val="2998215560"/>
                    </a:ext>
                  </a:extLst>
                </a:gridCol>
                <a:gridCol w="615175">
                  <a:extLst>
                    <a:ext uri="{9D8B030D-6E8A-4147-A177-3AD203B41FA5}">
                      <a16:colId xmlns:a16="http://schemas.microsoft.com/office/drawing/2014/main" val="2469146226"/>
                    </a:ext>
                  </a:extLst>
                </a:gridCol>
                <a:gridCol w="532176">
                  <a:extLst>
                    <a:ext uri="{9D8B030D-6E8A-4147-A177-3AD203B41FA5}">
                      <a16:colId xmlns:a16="http://schemas.microsoft.com/office/drawing/2014/main" val="2201478236"/>
                    </a:ext>
                  </a:extLst>
                </a:gridCol>
                <a:gridCol w="532176">
                  <a:extLst>
                    <a:ext uri="{9D8B030D-6E8A-4147-A177-3AD203B41FA5}">
                      <a16:colId xmlns:a16="http://schemas.microsoft.com/office/drawing/2014/main" val="2200753995"/>
                    </a:ext>
                  </a:extLst>
                </a:gridCol>
                <a:gridCol w="527293">
                  <a:extLst>
                    <a:ext uri="{9D8B030D-6E8A-4147-A177-3AD203B41FA5}">
                      <a16:colId xmlns:a16="http://schemas.microsoft.com/office/drawing/2014/main" val="698136741"/>
                    </a:ext>
                  </a:extLst>
                </a:gridCol>
                <a:gridCol w="651571">
                  <a:extLst>
                    <a:ext uri="{9D8B030D-6E8A-4147-A177-3AD203B41FA5}">
                      <a16:colId xmlns:a16="http://schemas.microsoft.com/office/drawing/2014/main" val="650416605"/>
                    </a:ext>
                  </a:extLst>
                </a:gridCol>
                <a:gridCol w="651571">
                  <a:extLst>
                    <a:ext uri="{9D8B030D-6E8A-4147-A177-3AD203B41FA5}">
                      <a16:colId xmlns:a16="http://schemas.microsoft.com/office/drawing/2014/main" val="2129953310"/>
                    </a:ext>
                  </a:extLst>
                </a:gridCol>
              </a:tblGrid>
              <a:tr h="522705">
                <a:tc>
                  <a:txBody>
                    <a:bodyPr/>
                    <a:lstStyle/>
                    <a:p>
                      <a:pPr marL="0" marR="0" algn="ctr">
                        <a:lnSpc>
                          <a:spcPts val="1340"/>
                        </a:lnSpc>
                        <a:buNone/>
                        <a:tabLst>
                          <a:tab pos="360045" algn="l"/>
                        </a:tabLst>
                      </a:pP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TEN-T Layer</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9050" cap="flat" cmpd="sng" algn="ctr">
                      <a:solidFill>
                        <a:srgbClr val="4472C4"/>
                      </a:solidFill>
                      <a:prstDash val="solid"/>
                      <a:round/>
                      <a:headEnd type="none" w="med" len="med"/>
                      <a:tailEnd type="none" w="med" len="med"/>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Port</a:t>
                      </a:r>
                      <a:r>
                        <a:rPr lang="en-GB" sz="800" b="1" spc="-10">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name</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Rail</a:t>
                      </a:r>
                      <a:r>
                        <a:rPr lang="en-GB" sz="800" b="1" spc="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connection</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Road</a:t>
                      </a:r>
                      <a:r>
                        <a:rPr lang="en-GB" sz="800" b="1" spc="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800" b="1">
                          <a:solidFill>
                            <a:srgbClr val="FFFFFF"/>
                          </a:solidFill>
                          <a:effectLst/>
                          <a:latin typeface="Arial" panose="020B0604020202020204" pitchFamily="34" charset="0"/>
                          <a:ea typeface="Verdana" panose="020B0604030504040204" pitchFamily="34" charset="0"/>
                          <a:cs typeface="Arial" panose="020B0604020202020204" pitchFamily="34" charset="0"/>
                        </a:rPr>
                        <a:t>connection</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Alternative fuels</a:t>
                      </a:r>
                      <a:r>
                        <a:rPr lang="en-GB" sz="700" b="1" spc="-23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availability</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Multimodal Terminal</a:t>
                      </a: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availability</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Environmental Facilities</a:t>
                      </a:r>
                      <a:endParaRPr lang="en-US" sz="1100">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a:noFill/>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extLst>
                  <a:ext uri="{0D108BD9-81ED-4DB2-BD59-A6C34878D82A}">
                    <a16:rowId xmlns:a16="http://schemas.microsoft.com/office/drawing/2014/main" val="2471241444"/>
                  </a:ext>
                </a:extLst>
              </a:tr>
              <a:tr h="271751">
                <a:tc rowSpan="5">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Core</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905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Belgrade</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713183149"/>
                  </a:ext>
                </a:extLst>
              </a:tr>
              <a:tr h="228077">
                <a:tc vMerge="1">
                  <a:txBody>
                    <a:bodyPr/>
                    <a:lstStyle/>
                    <a:p>
                      <a:endParaRPr lang="en-US"/>
                    </a:p>
                  </a:txBody>
                  <a:tcPr/>
                </a:tc>
                <a:tc>
                  <a:txBody>
                    <a:bodyPr/>
                    <a:lstStyle/>
                    <a:p>
                      <a:pPr marL="0" marR="0" algn="ctr">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Novi</a:t>
                      </a:r>
                      <a:r>
                        <a:rPr lang="en-GB" sz="800" b="1" spc="-15">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Sad</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916826911"/>
                  </a:ext>
                </a:extLst>
              </a:tr>
              <a:tr h="232237">
                <a:tc vMerge="1">
                  <a:txBody>
                    <a:bodyPr/>
                    <a:lstStyle/>
                    <a:p>
                      <a:endParaRPr lang="en-US"/>
                    </a:p>
                  </a:txBody>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Pančevo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244568608"/>
                  </a:ext>
                </a:extLst>
              </a:tr>
              <a:tr h="222532">
                <a:tc vMerge="1">
                  <a:txBody>
                    <a:bodyPr/>
                    <a:lstStyle/>
                    <a:p>
                      <a:endParaRPr lang="en-US"/>
                    </a:p>
                  </a:txBody>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Brcko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040615960"/>
                  </a:ext>
                </a:extLst>
              </a:tr>
              <a:tr h="214212">
                <a:tc vMerge="1">
                  <a:txBody>
                    <a:bodyPr/>
                    <a:lstStyle/>
                    <a:p>
                      <a:endParaRPr lang="en-US"/>
                    </a:p>
                  </a:txBody>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B. Samac</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574269107"/>
                  </a:ext>
                </a:extLst>
              </a:tr>
              <a:tr h="201041">
                <a:tc rowSpan="3">
                  <a:txBody>
                    <a:bodyPr/>
                    <a:lstStyle/>
                    <a:p>
                      <a:pPr marL="0" marR="0" algn="ctr">
                        <a:lnSpc>
                          <a:spcPts val="1335"/>
                        </a:lnSpc>
                        <a:spcAft>
                          <a:spcPts val="600"/>
                        </a:spcAft>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Comprehensive</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905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S.Mitrovica</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805130708"/>
                  </a:ext>
                </a:extLst>
              </a:tr>
              <a:tr h="208666">
                <a:tc vMerge="1">
                  <a:txBody>
                    <a:bodyPr/>
                    <a:lstStyle/>
                    <a:p>
                      <a:endParaRPr lang="en-US"/>
                    </a:p>
                  </a:txBody>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Smederevo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FFC000"/>
                          </a:solidFill>
                          <a:effectLst/>
                          <a:latin typeface="Arial" panose="020B0604020202020204" pitchFamily="34" charset="0"/>
                          <a:ea typeface="Verdana" panose="020B0604030504040204" pitchFamily="34" charset="0"/>
                          <a:cs typeface="Arial" panose="020B0604020202020204" pitchFamily="34" charset="0"/>
                        </a:rPr>
                        <a:t>Partially</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1210509153"/>
                  </a:ext>
                </a:extLst>
              </a:tr>
              <a:tr h="195495">
                <a:tc vMerge="1">
                  <a:txBody>
                    <a:bodyPr/>
                    <a:lstStyle/>
                    <a:p>
                      <a:endParaRPr lang="en-US"/>
                    </a:p>
                  </a:txBody>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Prahovo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C00000"/>
                          </a:solidFill>
                          <a:effectLst/>
                          <a:latin typeface="Arial" panose="020B0604020202020204" pitchFamily="34" charset="0"/>
                          <a:ea typeface="Verdana" panose="020B0604030504040204" pitchFamily="34" charset="0"/>
                          <a:cs typeface="Arial" panose="020B0604020202020204" pitchFamily="34" charset="0"/>
                        </a:rPr>
                        <a:t>No</a:t>
                      </a:r>
                      <a:endParaRPr lang="en-US" sz="12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3673339143"/>
                  </a:ext>
                </a:extLst>
              </a:tr>
            </a:tbl>
          </a:graphicData>
        </a:graphic>
      </p:graphicFrame>
      <p:graphicFrame>
        <p:nvGraphicFramePr>
          <p:cNvPr id="6" name="Chart 5">
            <a:extLst>
              <a:ext uri="{FF2B5EF4-FFF2-40B4-BE49-F238E27FC236}">
                <a16:creationId xmlns:a16="http://schemas.microsoft.com/office/drawing/2014/main" id="{C18E0ECA-BE0A-18ED-8F33-A75B600332EF}"/>
              </a:ext>
            </a:extLst>
          </p:cNvPr>
          <p:cNvGraphicFramePr/>
          <p:nvPr/>
        </p:nvGraphicFramePr>
        <p:xfrm>
          <a:off x="4571999" y="1500188"/>
          <a:ext cx="4364832"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68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1" dur="500"/>
                                        <p:tgtEl>
                                          <p:spTgt spid="6">
                                            <p:graphicEl>
                                              <a:chart seriesIdx="-3" categoryIdx="-3" bldStep="gridLegend"/>
                                            </p:graphicEl>
                                          </p:spTgt>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5" dur="500"/>
                                        <p:tgtEl>
                                          <p:spTgt spid="6">
                                            <p:graphicEl>
                                              <a:chart seriesIdx="-4" categoryIdx="0" bldStep="category"/>
                                            </p:graphic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9" dur="500"/>
                                        <p:tgtEl>
                                          <p:spTgt spid="6">
                                            <p:graphicEl>
                                              <a:chart seriesIdx="-4" categoryIdx="1" bldStep="category"/>
                                            </p:graphicEl>
                                          </p:spTgt>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23" dur="500"/>
                                        <p:tgtEl>
                                          <p:spTgt spid="6">
                                            <p:graphicEl>
                                              <a:chart seriesIdx="-4" categoryIdx="2" bldStep="category"/>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fade">
                                      <p:cBhvr>
                                        <p:cTn id="27" dur="500"/>
                                        <p:tgtEl>
                                          <p:spTgt spid="6">
                                            <p:graphicEl>
                                              <a:chart seriesIdx="-4" categoryIdx="3" bldStep="category"/>
                                            </p:graphicEl>
                                          </p:spTgt>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fade">
                                      <p:cBhvr>
                                        <p:cTn id="31" dur="500"/>
                                        <p:tgtEl>
                                          <p:spTgt spid="6">
                                            <p:graphicEl>
                                              <a:chart seriesIdx="-4" categoryIdx="4" bldStep="category"/>
                                            </p:graphicEl>
                                          </p:spTgt>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fade">
                                      <p:cBhvr>
                                        <p:cTn id="35" dur="500"/>
                                        <p:tgtEl>
                                          <p:spTgt spid="6">
                                            <p:graphicEl>
                                              <a:chart seriesIdx="-4" categoryIdx="5" bldStep="category"/>
                                            </p:graphicEl>
                                          </p:spTgt>
                                        </p:tgtEl>
                                      </p:cBhvr>
                                    </p:animEffect>
                                  </p:childTnLst>
                                </p:cTn>
                              </p:par>
                            </p:childTnLst>
                          </p:cTn>
                        </p:par>
                        <p:par>
                          <p:cTn id="36" fill="hold">
                            <p:stCondLst>
                              <p:cond delay="6500"/>
                            </p:stCondLst>
                            <p:childTnLst>
                              <p:par>
                                <p:cTn id="37" presetID="10" presetClass="entr" presetSubtype="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fade">
                                      <p:cBhvr>
                                        <p:cTn id="39" dur="500"/>
                                        <p:tgtEl>
                                          <p:spTgt spid="6">
                                            <p:graphicEl>
                                              <a:chart seriesIdx="-4" categoryIdx="6" bldStep="category"/>
                                            </p:graphicEl>
                                          </p:spTgt>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fade">
                                      <p:cBhvr>
                                        <p:cTn id="43" dur="500"/>
                                        <p:tgtEl>
                                          <p:spTgt spid="6">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a:stretch>
        </a:blipFill>
        <a:effectLst/>
      </p:bgPr>
    </p:bg>
    <p:spTree>
      <p:nvGrpSpPr>
        <p:cNvPr id="1" name="">
          <a:extLst>
            <a:ext uri="{FF2B5EF4-FFF2-40B4-BE49-F238E27FC236}">
              <a16:creationId xmlns:a16="http://schemas.microsoft.com/office/drawing/2014/main" id="{E7F1B0A8-F7CD-6911-05E9-546E9594C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99B1F-47B4-C3B3-A5B2-9980AE0E1655}"/>
              </a:ext>
            </a:extLst>
          </p:cNvPr>
          <p:cNvSpPr>
            <a:spLocks noGrp="1"/>
          </p:cNvSpPr>
          <p:nvPr>
            <p:ph type="title"/>
          </p:nvPr>
        </p:nvSpPr>
        <p:spPr/>
        <p:txBody>
          <a:bodyPr/>
          <a:lstStyle/>
          <a:p>
            <a:r>
              <a:rPr lang="en-US" b="1">
                <a:solidFill>
                  <a:srgbClr val="0070C0"/>
                </a:solidFill>
              </a:rPr>
              <a:t>Seaports</a:t>
            </a:r>
          </a:p>
        </p:txBody>
      </p:sp>
      <p:sp>
        <p:nvSpPr>
          <p:cNvPr id="3" name="Content Placeholder 2">
            <a:extLst>
              <a:ext uri="{FF2B5EF4-FFF2-40B4-BE49-F238E27FC236}">
                <a16:creationId xmlns:a16="http://schemas.microsoft.com/office/drawing/2014/main" id="{C102ECAA-93BB-CBFA-9FB5-AF7DE8906DD8}"/>
              </a:ext>
            </a:extLst>
          </p:cNvPr>
          <p:cNvSpPr>
            <a:spLocks noGrp="1"/>
          </p:cNvSpPr>
          <p:nvPr>
            <p:ph idx="1"/>
          </p:nvPr>
        </p:nvSpPr>
        <p:spPr>
          <a:xfrm>
            <a:off x="285751" y="1407319"/>
            <a:ext cx="8708231" cy="3529013"/>
          </a:xfrm>
        </p:spPr>
        <p:txBody>
          <a:bodyPr>
            <a:normAutofit/>
          </a:bodyPr>
          <a:lstStyle/>
          <a:p>
            <a:pPr>
              <a:spcAft>
                <a:spcPts val="450"/>
              </a:spcAft>
            </a:pPr>
            <a:r>
              <a:rPr lang="en-GB" sz="2700" b="1"/>
              <a:t>TEN-T Key Performance Indicators (KPI)</a:t>
            </a:r>
          </a:p>
          <a:p>
            <a:pPr lvl="1"/>
            <a:r>
              <a:rPr lang="en-US" sz="2100"/>
              <a:t>Alternative fuels infrastructure</a:t>
            </a:r>
            <a:endParaRPr lang="en-US" sz="2400"/>
          </a:p>
          <a:p>
            <a:pPr lvl="1"/>
            <a:r>
              <a:rPr lang="en-US" sz="2100"/>
              <a:t>Improve the environmental performance of ships in ports.</a:t>
            </a:r>
            <a:endParaRPr lang="en-US" sz="2400"/>
          </a:p>
          <a:p>
            <a:pPr lvl="1"/>
            <a:r>
              <a:rPr lang="en-US" sz="2100"/>
              <a:t>VTMIS and </a:t>
            </a:r>
            <a:r>
              <a:rPr lang="en-US" sz="2100" err="1"/>
              <a:t>SafeSeaNet</a:t>
            </a:r>
            <a:r>
              <a:rPr lang="en-US" sz="2100"/>
              <a:t>.</a:t>
            </a:r>
            <a:endParaRPr lang="en-US" sz="2400"/>
          </a:p>
          <a:p>
            <a:pPr lvl="1"/>
            <a:r>
              <a:rPr lang="en-US" sz="2100"/>
              <a:t>Maritime National Single Windows.</a:t>
            </a:r>
            <a:endParaRPr lang="en-US" sz="2400"/>
          </a:p>
          <a:p>
            <a:pPr lvl="1"/>
            <a:r>
              <a:rPr lang="en-US" sz="2100"/>
              <a:t>Connection with the rail and road infrastructure.</a:t>
            </a:r>
            <a:endParaRPr lang="en-US" sz="2400"/>
          </a:p>
          <a:p>
            <a:pPr lvl="1"/>
            <a:r>
              <a:rPr lang="en-US" sz="2100"/>
              <a:t>Offer at least one multimodal freight terminal which is open to all operators and users in a non-discriminatory way, and which applies transparent and non-discriminatory charges.</a:t>
            </a:r>
            <a:endParaRPr lang="en-GB" sz="7200"/>
          </a:p>
        </p:txBody>
      </p:sp>
    </p:spTree>
    <p:extLst>
      <p:ext uri="{BB962C8B-B14F-4D97-AF65-F5344CB8AC3E}">
        <p14:creationId xmlns:p14="http://schemas.microsoft.com/office/powerpoint/2010/main" val="163103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anim calcmode="lin" valueType="num">
                                      <p:cBhvr>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iterate type="lt">
                                    <p:tmPct val="0"/>
                                  </p:iterate>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anim calcmode="lin" valueType="num">
                                      <p:cBhvr>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iterate type="wd">
                                    <p:tmPct val="0"/>
                                  </p:iterate>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anim calcmode="lin" valueType="num">
                                      <p:cBhvr>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anim calcmode="lin" valueType="num">
                                      <p:cBhvr>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anim calcmode="lin" valueType="num">
                                      <p:cBhvr>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5" presetClass="emph" presetSubtype="0" nodeType="afterEffect">
                                  <p:stCondLst>
                                    <p:cond delay="0"/>
                                  </p:stCondLst>
                                  <p:iterate type="lt">
                                    <p:tmAbs val="25"/>
                                  </p:iterate>
                                  <p:childTnLst>
                                    <p:set>
                                      <p:cBhvr override="childStyle">
                                        <p:cTn id="42" dur="indefinite"/>
                                        <p:tgtEl>
                                          <p:spTgt spid="3">
                                            <p:txEl>
                                              <p:pRg st="3" end="3"/>
                                            </p:txEl>
                                          </p:spTgt>
                                        </p:tgtEl>
                                        <p:attrNameLst>
                                          <p:attrName>style.fontWeight</p:attrName>
                                        </p:attrNameLst>
                                      </p:cBhvr>
                                      <p:to>
                                        <p:strVal val="bold"/>
                                      </p:to>
                                    </p:set>
                                  </p:childTnLst>
                                </p:cTn>
                              </p:par>
                            </p:childTnLst>
                          </p:cTn>
                        </p:par>
                        <p:par>
                          <p:cTn id="43" fill="hold">
                            <p:stCondLst>
                              <p:cond delay="4475"/>
                            </p:stCondLst>
                            <p:childTnLst>
                              <p:par>
                                <p:cTn id="44" presetID="15" presetClass="emph" presetSubtype="0" nodeType="afterEffect">
                                  <p:stCondLst>
                                    <p:cond delay="0"/>
                                  </p:stCondLst>
                                  <p:endCondLst>
                                    <p:cond evt="onNext" delay="0">
                                      <p:tgtEl>
                                        <p:sldTgt/>
                                      </p:tgtEl>
                                    </p:cond>
                                  </p:endCondLst>
                                  <p:iterate type="wd">
                                    <p:tmAbs val="25"/>
                                  </p:iterate>
                                  <p:childTnLst>
                                    <p:set>
                                      <p:cBhvr override="childStyle">
                                        <p:cTn id="45"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a:stretch>
        </a:blipFill>
        <a:effectLst/>
      </p:bgPr>
    </p:bg>
    <p:spTree>
      <p:nvGrpSpPr>
        <p:cNvPr id="1" name="">
          <a:extLst>
            <a:ext uri="{FF2B5EF4-FFF2-40B4-BE49-F238E27FC236}">
              <a16:creationId xmlns:a16="http://schemas.microsoft.com/office/drawing/2014/main" id="{3B520806-D356-7567-B80D-AA5686F90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F457C-304F-7FCB-A5CC-73A32ECB6E70}"/>
              </a:ext>
            </a:extLst>
          </p:cNvPr>
          <p:cNvSpPr>
            <a:spLocks noGrp="1"/>
          </p:cNvSpPr>
          <p:nvPr>
            <p:ph type="title"/>
          </p:nvPr>
        </p:nvSpPr>
        <p:spPr>
          <a:xfrm>
            <a:off x="419100" y="131203"/>
            <a:ext cx="7886700" cy="994172"/>
          </a:xfrm>
        </p:spPr>
        <p:txBody>
          <a:bodyPr/>
          <a:lstStyle/>
          <a:p>
            <a:r>
              <a:rPr lang="en-US" b="1">
                <a:solidFill>
                  <a:srgbClr val="0070C0"/>
                </a:solidFill>
              </a:rPr>
              <a:t>Seaports</a:t>
            </a:r>
          </a:p>
        </p:txBody>
      </p:sp>
      <p:graphicFrame>
        <p:nvGraphicFramePr>
          <p:cNvPr id="7" name="Table 6">
            <a:extLst>
              <a:ext uri="{FF2B5EF4-FFF2-40B4-BE49-F238E27FC236}">
                <a16:creationId xmlns:a16="http://schemas.microsoft.com/office/drawing/2014/main" id="{23F3DC10-29E3-645B-7C43-16F14E41451B}"/>
              </a:ext>
            </a:extLst>
          </p:cNvPr>
          <p:cNvGraphicFramePr>
            <a:graphicFrameLocks noGrp="1"/>
          </p:cNvGraphicFramePr>
          <p:nvPr/>
        </p:nvGraphicFramePr>
        <p:xfrm>
          <a:off x="445418" y="936636"/>
          <a:ext cx="5043696" cy="1817288"/>
        </p:xfrm>
        <a:graphic>
          <a:graphicData uri="http://schemas.openxmlformats.org/drawingml/2006/table">
            <a:tbl>
              <a:tblPr firstRow="1" firstCol="1" lastRow="1" lastCol="1" bandRow="1" bandCol="1"/>
              <a:tblGrid>
                <a:gridCol w="601865">
                  <a:extLst>
                    <a:ext uri="{9D8B030D-6E8A-4147-A177-3AD203B41FA5}">
                      <a16:colId xmlns:a16="http://schemas.microsoft.com/office/drawing/2014/main" val="846807338"/>
                    </a:ext>
                  </a:extLst>
                </a:gridCol>
                <a:gridCol w="483075">
                  <a:extLst>
                    <a:ext uri="{9D8B030D-6E8A-4147-A177-3AD203B41FA5}">
                      <a16:colId xmlns:a16="http://schemas.microsoft.com/office/drawing/2014/main" val="1699602065"/>
                    </a:ext>
                  </a:extLst>
                </a:gridCol>
                <a:gridCol w="625621">
                  <a:extLst>
                    <a:ext uri="{9D8B030D-6E8A-4147-A177-3AD203B41FA5}">
                      <a16:colId xmlns:a16="http://schemas.microsoft.com/office/drawing/2014/main" val="4271132723"/>
                    </a:ext>
                  </a:extLst>
                </a:gridCol>
                <a:gridCol w="641461">
                  <a:extLst>
                    <a:ext uri="{9D8B030D-6E8A-4147-A177-3AD203B41FA5}">
                      <a16:colId xmlns:a16="http://schemas.microsoft.com/office/drawing/2014/main" val="3184856994"/>
                    </a:ext>
                  </a:extLst>
                </a:gridCol>
                <a:gridCol w="593945">
                  <a:extLst>
                    <a:ext uri="{9D8B030D-6E8A-4147-A177-3AD203B41FA5}">
                      <a16:colId xmlns:a16="http://schemas.microsoft.com/office/drawing/2014/main" val="2896121620"/>
                    </a:ext>
                  </a:extLst>
                </a:gridCol>
                <a:gridCol w="618109">
                  <a:extLst>
                    <a:ext uri="{9D8B030D-6E8A-4147-A177-3AD203B41FA5}">
                      <a16:colId xmlns:a16="http://schemas.microsoft.com/office/drawing/2014/main" val="3531212720"/>
                    </a:ext>
                  </a:extLst>
                </a:gridCol>
                <a:gridCol w="538103">
                  <a:extLst>
                    <a:ext uri="{9D8B030D-6E8A-4147-A177-3AD203B41FA5}">
                      <a16:colId xmlns:a16="http://schemas.microsoft.com/office/drawing/2014/main" val="1850289339"/>
                    </a:ext>
                  </a:extLst>
                </a:gridCol>
                <a:gridCol w="433348">
                  <a:extLst>
                    <a:ext uri="{9D8B030D-6E8A-4147-A177-3AD203B41FA5}">
                      <a16:colId xmlns:a16="http://schemas.microsoft.com/office/drawing/2014/main" val="1989401488"/>
                    </a:ext>
                  </a:extLst>
                </a:gridCol>
                <a:gridCol w="508169">
                  <a:extLst>
                    <a:ext uri="{9D8B030D-6E8A-4147-A177-3AD203B41FA5}">
                      <a16:colId xmlns:a16="http://schemas.microsoft.com/office/drawing/2014/main" val="3345481442"/>
                    </a:ext>
                  </a:extLst>
                </a:gridCol>
              </a:tblGrid>
              <a:tr h="637226">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TEN-T Layer</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w="19050" cap="flat" cmpd="sng" algn="ctr">
                      <a:solidFill>
                        <a:srgbClr val="4472C4"/>
                      </a:solidFill>
                      <a:prstDash val="solid"/>
                      <a:round/>
                      <a:headEnd type="none" w="med" len="med"/>
                      <a:tailEnd type="none" w="med" len="med"/>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Port name</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571500"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Rail</a:t>
                      </a: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connection</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Road</a:t>
                      </a: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connection</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Environ. </a:t>
                      </a:r>
                      <a:r>
                        <a:rPr lang="en-GB" sz="700" b="1" err="1">
                          <a:solidFill>
                            <a:srgbClr val="FFFFFF"/>
                          </a:solidFill>
                          <a:effectLst/>
                          <a:latin typeface="Arial" panose="020B0604020202020204" pitchFamily="34" charset="0"/>
                          <a:ea typeface="Verdana" panose="020B0604030504040204" pitchFamily="34" charset="0"/>
                          <a:cs typeface="Arial" panose="020B0604020202020204" pitchFamily="34" charset="0"/>
                        </a:rPr>
                        <a:t>Infrastruc</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err="1">
                          <a:solidFill>
                            <a:srgbClr val="FFFFFF"/>
                          </a:solidFill>
                          <a:effectLst/>
                          <a:latin typeface="Arial" panose="020B0604020202020204" pitchFamily="34" charset="0"/>
                          <a:ea typeface="Verdana" panose="020B0604030504040204" pitchFamily="34" charset="0"/>
                          <a:cs typeface="Arial" panose="020B0604020202020204" pitchFamily="34" charset="0"/>
                        </a:rPr>
                        <a:t>Altern.fuel</a:t>
                      </a:r>
                      <a:r>
                        <a:rPr lang="en-GB" sz="700" b="1" spc="-23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700" b="1" err="1">
                          <a:solidFill>
                            <a:srgbClr val="FFFFFF"/>
                          </a:solidFill>
                          <a:effectLst/>
                          <a:latin typeface="Arial" panose="020B0604020202020204" pitchFamily="34" charset="0"/>
                          <a:ea typeface="Verdana" panose="020B0604030504040204" pitchFamily="34" charset="0"/>
                          <a:cs typeface="Arial" panose="020B0604020202020204" pitchFamily="34" charset="0"/>
                        </a:rPr>
                        <a:t>infrastruc</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Terminal</a:t>
                      </a:r>
                      <a:r>
                        <a:rPr lang="en-GB" sz="700" b="1" spc="5">
                          <a:solidFill>
                            <a:srgbClr val="FFFFFF"/>
                          </a:solidFill>
                          <a:effectLst/>
                          <a:latin typeface="Arial" panose="020B0604020202020204" pitchFamily="34" charset="0"/>
                          <a:ea typeface="Verdana" panose="020B0604030504040204" pitchFamily="34" charset="0"/>
                          <a:cs typeface="Arial" panose="020B0604020202020204" pitchFamily="34" charset="0"/>
                        </a:rPr>
                        <a:t> </a:t>
                      </a:r>
                      <a:r>
                        <a:rPr lang="en-GB" sz="700" b="1" spc="-5" err="1">
                          <a:solidFill>
                            <a:srgbClr val="FFFFFF"/>
                          </a:solidFill>
                          <a:effectLst/>
                          <a:latin typeface="Arial" panose="020B0604020202020204" pitchFamily="34" charset="0"/>
                          <a:ea typeface="Verdana" panose="020B0604030504040204" pitchFamily="34" charset="0"/>
                          <a:cs typeface="Arial" panose="020B0604020202020204" pitchFamily="34" charset="0"/>
                        </a:rPr>
                        <a:t>availabilit</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lnSpc>
                          <a:spcPts val="1340"/>
                        </a:lnSpc>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VTMIS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a:noFill/>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tc>
                  <a:txBody>
                    <a:bodyPr/>
                    <a:lstStyle/>
                    <a:p>
                      <a:pPr marL="0" marR="0" algn="ctr">
                        <a:lnSpc>
                          <a:spcPts val="1340"/>
                        </a:lnSpc>
                        <a:buNone/>
                        <a:tabLst>
                          <a:tab pos="360045" algn="l"/>
                        </a:tabLst>
                      </a:pPr>
                      <a:r>
                        <a:rPr lang="en-GB" sz="700" b="1">
                          <a:solidFill>
                            <a:srgbClr val="FFFFFF"/>
                          </a:solidFill>
                          <a:effectLst/>
                          <a:latin typeface="Arial" panose="020B0604020202020204" pitchFamily="34" charset="0"/>
                          <a:ea typeface="Verdana" panose="020B0604030504040204" pitchFamily="34" charset="0"/>
                          <a:cs typeface="Arial" panose="020B0604020202020204" pitchFamily="34" charset="0"/>
                        </a:rPr>
                        <a:t>MNSW</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51435" marR="51435" marT="0" marB="0" anchor="ctr">
                    <a:lnL>
                      <a:noFill/>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5B9BD5"/>
                    </a:solidFill>
                  </a:tcPr>
                </a:tc>
                <a:extLst>
                  <a:ext uri="{0D108BD9-81ED-4DB2-BD59-A6C34878D82A}">
                    <a16:rowId xmlns:a16="http://schemas.microsoft.com/office/drawing/2014/main" val="25176149"/>
                  </a:ext>
                </a:extLst>
              </a:tr>
              <a:tr h="480039">
                <a:tc rowSpan="2">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Core</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905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Durres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900" b="1">
                          <a:solidFill>
                            <a:srgbClr val="FFC000"/>
                          </a:solidFill>
                          <a:effectLst/>
                          <a:latin typeface="Arial" panose="020B0604020202020204" pitchFamily="34" charset="0"/>
                          <a:ea typeface="Verdana" panose="020B0604030504040204" pitchFamily="34" charset="0"/>
                          <a:cs typeface="Arial" panose="020B0604020202020204" pitchFamily="34" charset="0"/>
                        </a:rPr>
                        <a:t>Partially</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900" b="1">
                          <a:solidFill>
                            <a:srgbClr val="FFC000"/>
                          </a:solidFill>
                          <a:effectLst/>
                          <a:latin typeface="Arial" panose="020B0604020202020204" pitchFamily="34" charset="0"/>
                          <a:ea typeface="Verdana" panose="020B0604030504040204" pitchFamily="34" charset="0"/>
                          <a:cs typeface="Arial" panose="020B0604020202020204" pitchFamily="34" charset="0"/>
                        </a:rPr>
                        <a:t>Partially</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900" b="1">
                          <a:solidFill>
                            <a:srgbClr val="FF0000"/>
                          </a:solidFill>
                          <a:effectLst/>
                          <a:latin typeface="Arial" panose="020B0604020202020204" pitchFamily="34" charset="0"/>
                          <a:ea typeface="Verdana" panose="020B0604030504040204" pitchFamily="34" charset="0"/>
                          <a:cs typeface="Arial" panose="020B0604020202020204" pitchFamily="34" charset="0"/>
                        </a:rPr>
                        <a:t>No</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360045" algn="l"/>
                        </a:tabLst>
                      </a:pPr>
                      <a:r>
                        <a:rPr lang="en-GB" sz="900" b="1">
                          <a:solidFill>
                            <a:srgbClr val="FF0000"/>
                          </a:solidFill>
                          <a:effectLst/>
                          <a:latin typeface="Arial" panose="020B0604020202020204" pitchFamily="34" charset="0"/>
                          <a:ea typeface="Verdana" panose="020B0604030504040204" pitchFamily="34" charset="0"/>
                          <a:cs typeface="Arial" panose="020B0604020202020204" pitchFamily="34" charset="0"/>
                        </a:rPr>
                        <a:t>No</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335"/>
                        </a:lnSpc>
                        <a:buNone/>
                        <a:tabLst>
                          <a:tab pos="571500"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2878536237"/>
                  </a:ext>
                </a:extLst>
              </a:tr>
              <a:tr h="314375">
                <a:tc vMerge="1">
                  <a:txBody>
                    <a:bodyPr/>
                    <a:lstStyle/>
                    <a:p>
                      <a:endParaRPr lang="en-US"/>
                    </a:p>
                  </a:txBody>
                  <a:tcPr/>
                </a:tc>
                <a:tc>
                  <a:txBody>
                    <a:bodyPr/>
                    <a:lstStyle/>
                    <a:p>
                      <a:pPr marL="0" marR="0" algn="ctr">
                        <a:lnSpc>
                          <a:spcPts val="1280"/>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Bar</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C000"/>
                          </a:solidFill>
                          <a:effectLst/>
                          <a:latin typeface="Arial" panose="020B0604020202020204" pitchFamily="34" charset="0"/>
                          <a:ea typeface="Verdana" panose="020B0604030504040204" pitchFamily="34" charset="0"/>
                          <a:cs typeface="Arial" panose="020B0604020202020204" pitchFamily="34" charset="0"/>
                        </a:rPr>
                        <a:t>Partially</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0000"/>
                          </a:solidFill>
                          <a:effectLst/>
                          <a:latin typeface="Arial" panose="020B0604020202020204" pitchFamily="34" charset="0"/>
                          <a:ea typeface="Verdana" panose="020B0604030504040204" pitchFamily="34" charset="0"/>
                          <a:cs typeface="Arial" panose="020B0604020202020204" pitchFamily="34" charset="0"/>
                        </a:rPr>
                        <a:t>No</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C000"/>
                          </a:solidFill>
                          <a:effectLst/>
                          <a:latin typeface="Arial" panose="020B0604020202020204" pitchFamily="34" charset="0"/>
                          <a:ea typeface="Verdana" panose="020B0604030504040204" pitchFamily="34" charset="0"/>
                          <a:cs typeface="Arial" panose="020B0604020202020204" pitchFamily="34" charset="0"/>
                        </a:rPr>
                        <a:t>Partially</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4151732077"/>
                  </a:ext>
                </a:extLst>
              </a:tr>
              <a:tr h="385648">
                <a:tc>
                  <a:txBody>
                    <a:bodyPr/>
                    <a:lstStyle/>
                    <a:p>
                      <a:pPr marL="0" marR="0" algn="ctr">
                        <a:lnSpc>
                          <a:spcPts val="1280"/>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Comprehensive</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905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800" b="1">
                          <a:solidFill>
                            <a:srgbClr val="000000"/>
                          </a:solidFill>
                          <a:effectLst/>
                          <a:latin typeface="Arial" panose="020B0604020202020204" pitchFamily="34" charset="0"/>
                          <a:ea typeface="Verdana" panose="020B0604030504040204" pitchFamily="34" charset="0"/>
                          <a:cs typeface="Arial" panose="020B0604020202020204" pitchFamily="34" charset="0"/>
                        </a:rPr>
                        <a:t>Vlore</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0000"/>
                          </a:solidFill>
                          <a:effectLst/>
                          <a:latin typeface="Arial" panose="020B0604020202020204" pitchFamily="34" charset="0"/>
                          <a:ea typeface="Verdana" panose="020B0604030504040204" pitchFamily="34" charset="0"/>
                          <a:cs typeface="Arial" panose="020B0604020202020204" pitchFamily="34" charset="0"/>
                        </a:rPr>
                        <a:t>No</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C000"/>
                          </a:solidFill>
                          <a:effectLst/>
                          <a:latin typeface="Arial" panose="020B0604020202020204" pitchFamily="34" charset="0"/>
                          <a:ea typeface="Verdana" panose="020B0604030504040204" pitchFamily="34" charset="0"/>
                          <a:cs typeface="Arial" panose="020B0604020202020204" pitchFamily="34" charset="0"/>
                        </a:rPr>
                        <a:t>Partially</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0000"/>
                          </a:solidFill>
                          <a:effectLst/>
                          <a:latin typeface="Arial" panose="020B0604020202020204" pitchFamily="34" charset="0"/>
                          <a:ea typeface="Verdana" panose="020B0604030504040204" pitchFamily="34" charset="0"/>
                          <a:cs typeface="Arial" panose="020B0604020202020204" pitchFamily="34" charset="0"/>
                        </a:rPr>
                        <a:t> No</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FF0000"/>
                          </a:solidFill>
                          <a:effectLst/>
                          <a:latin typeface="Arial" panose="020B0604020202020204" pitchFamily="34" charset="0"/>
                          <a:ea typeface="Verdana" panose="020B0604030504040204" pitchFamily="34" charset="0"/>
                          <a:cs typeface="Arial" panose="020B0604020202020204" pitchFamily="34" charset="0"/>
                        </a:rPr>
                        <a:t>No</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tc>
                  <a:txBody>
                    <a:bodyPr/>
                    <a:lstStyle/>
                    <a:p>
                      <a:pPr marL="0" marR="0" algn="ctr">
                        <a:lnSpc>
                          <a:spcPts val="1280"/>
                        </a:lnSpc>
                        <a:buNone/>
                        <a:tabLst>
                          <a:tab pos="360045" algn="l"/>
                        </a:tabLst>
                      </a:pPr>
                      <a:r>
                        <a:rPr lang="en-GB" sz="900" b="1">
                          <a:solidFill>
                            <a:srgbClr val="00B050"/>
                          </a:solidFill>
                          <a:effectLst/>
                          <a:latin typeface="Arial" panose="020B0604020202020204" pitchFamily="34" charset="0"/>
                          <a:ea typeface="Verdana" panose="020B0604030504040204" pitchFamily="34" charset="0"/>
                          <a:cs typeface="Arial" panose="020B0604020202020204" pitchFamily="34" charset="0"/>
                        </a:rPr>
                        <a:t>Yes</a:t>
                      </a:r>
                      <a:endParaRPr lang="en-US" sz="1100" b="1">
                        <a:effectLst/>
                        <a:latin typeface="Arial" panose="020B060402020202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rgbClr val="4472C4"/>
                      </a:solidFill>
                      <a:prstDash val="solid"/>
                      <a:round/>
                      <a:headEnd type="none" w="med" len="med"/>
                      <a:tailEnd type="none" w="med" len="med"/>
                    </a:lnL>
                    <a:lnR w="19050" cap="flat" cmpd="sng" algn="ctr">
                      <a:solidFill>
                        <a:srgbClr val="4472C4"/>
                      </a:solidFill>
                      <a:prstDash val="solid"/>
                      <a:round/>
                      <a:headEnd type="none" w="med" len="med"/>
                      <a:tailEnd type="none" w="med" len="med"/>
                    </a:lnR>
                    <a:lnT w="19050" cap="flat" cmpd="sng" algn="ctr">
                      <a:solidFill>
                        <a:srgbClr val="4472C4"/>
                      </a:solidFill>
                      <a:prstDash val="solid"/>
                      <a:round/>
                      <a:headEnd type="none" w="med" len="med"/>
                      <a:tailEnd type="none" w="med" len="med"/>
                    </a:lnT>
                    <a:lnB w="19050" cap="flat" cmpd="sng" algn="ctr">
                      <a:solidFill>
                        <a:srgbClr val="4472C4"/>
                      </a:solidFill>
                      <a:prstDash val="solid"/>
                      <a:round/>
                      <a:headEnd type="none" w="med" len="med"/>
                      <a:tailEnd type="none" w="med" len="med"/>
                    </a:lnB>
                    <a:solidFill>
                      <a:srgbClr val="FFFFFF"/>
                    </a:solidFill>
                  </a:tcPr>
                </a:tc>
                <a:extLst>
                  <a:ext uri="{0D108BD9-81ED-4DB2-BD59-A6C34878D82A}">
                    <a16:rowId xmlns:a16="http://schemas.microsoft.com/office/drawing/2014/main" val="3012213189"/>
                  </a:ext>
                </a:extLst>
              </a:tr>
            </a:tbl>
          </a:graphicData>
        </a:graphic>
      </p:graphicFrame>
      <p:graphicFrame>
        <p:nvGraphicFramePr>
          <p:cNvPr id="8" name="Chart 7">
            <a:extLst>
              <a:ext uri="{FF2B5EF4-FFF2-40B4-BE49-F238E27FC236}">
                <a16:creationId xmlns:a16="http://schemas.microsoft.com/office/drawing/2014/main" id="{E6619BA0-A5F3-E5BD-A792-9FD175B8C7B8}"/>
              </a:ext>
            </a:extLst>
          </p:cNvPr>
          <p:cNvGraphicFramePr/>
          <p:nvPr/>
        </p:nvGraphicFramePr>
        <p:xfrm>
          <a:off x="900112" y="2753922"/>
          <a:ext cx="4052888" cy="2389579"/>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3E6AD78C-9057-B7AE-7358-E8D5DD678A2C}"/>
              </a:ext>
            </a:extLst>
          </p:cNvPr>
          <p:cNvGrpSpPr/>
          <p:nvPr/>
        </p:nvGrpSpPr>
        <p:grpSpPr>
          <a:xfrm>
            <a:off x="5734050" y="171450"/>
            <a:ext cx="3171825" cy="4972050"/>
            <a:chOff x="8287070" y="734646"/>
            <a:chExt cx="3625636" cy="5655407"/>
          </a:xfrm>
        </p:grpSpPr>
        <p:pic>
          <p:nvPicPr>
            <p:cNvPr id="10" name="Picture 9">
              <a:extLst>
                <a:ext uri="{FF2B5EF4-FFF2-40B4-BE49-F238E27FC236}">
                  <a16:creationId xmlns:a16="http://schemas.microsoft.com/office/drawing/2014/main" id="{D41DBB4D-8CEC-2924-8D59-97D3B8D69ACF}"/>
                </a:ext>
              </a:extLst>
            </p:cNvPr>
            <p:cNvPicPr>
              <a:picLocks noChangeAspect="1"/>
            </p:cNvPicPr>
            <p:nvPr/>
          </p:nvPicPr>
          <p:blipFill>
            <a:blip r:embed="rId4"/>
            <a:srcRect l="15544"/>
            <a:stretch>
              <a:fillRect/>
            </a:stretch>
          </p:blipFill>
          <p:spPr>
            <a:xfrm>
              <a:off x="8287070" y="734646"/>
              <a:ext cx="3625636" cy="5655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6" name="Group 15">
              <a:extLst>
                <a:ext uri="{FF2B5EF4-FFF2-40B4-BE49-F238E27FC236}">
                  <a16:creationId xmlns:a16="http://schemas.microsoft.com/office/drawing/2014/main" id="{ABDE7DF2-688A-30AE-474D-BB09A009C0A6}"/>
                </a:ext>
              </a:extLst>
            </p:cNvPr>
            <p:cNvGrpSpPr/>
            <p:nvPr/>
          </p:nvGrpSpPr>
          <p:grpSpPr>
            <a:xfrm>
              <a:off x="9510658" y="4648848"/>
              <a:ext cx="1867419" cy="1007445"/>
              <a:chOff x="9510658" y="4648848"/>
              <a:chExt cx="1867419" cy="1007445"/>
            </a:xfrm>
          </p:grpSpPr>
          <p:pic>
            <p:nvPicPr>
              <p:cNvPr id="14" name="Picture 13">
                <a:extLst>
                  <a:ext uri="{FF2B5EF4-FFF2-40B4-BE49-F238E27FC236}">
                    <a16:creationId xmlns:a16="http://schemas.microsoft.com/office/drawing/2014/main" id="{6C50821F-704F-E412-A813-3D52D1591CF3}"/>
                  </a:ext>
                </a:extLst>
              </p:cNvPr>
              <p:cNvPicPr>
                <a:picLocks noChangeAspect="1"/>
              </p:cNvPicPr>
              <p:nvPr/>
            </p:nvPicPr>
            <p:blipFill>
              <a:blip r:embed="rId5"/>
              <a:stretch>
                <a:fillRect/>
              </a:stretch>
            </p:blipFill>
            <p:spPr>
              <a:xfrm>
                <a:off x="10021507" y="4648848"/>
                <a:ext cx="1356570" cy="722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peech Bubble: Oval 5">
                <a:extLst>
                  <a:ext uri="{FF2B5EF4-FFF2-40B4-BE49-F238E27FC236}">
                    <a16:creationId xmlns:a16="http://schemas.microsoft.com/office/drawing/2014/main" id="{69040D0F-2C01-5E23-B630-F9103A634595}"/>
                  </a:ext>
                </a:extLst>
              </p:cNvPr>
              <p:cNvSpPr/>
              <p:nvPr/>
            </p:nvSpPr>
            <p:spPr>
              <a:xfrm rot="11283996">
                <a:off x="9510658" y="5256219"/>
                <a:ext cx="568678" cy="400074"/>
              </a:xfrm>
              <a:prstGeom prst="wedgeEllipseCallout">
                <a:avLst>
                  <a:gd name="adj1" fmla="val -28848"/>
                  <a:gd name="adj2" fmla="val 12692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154D41F-8DEB-CD7C-2469-B8E7BE05C390}"/>
                </a:ext>
              </a:extLst>
            </p:cNvPr>
            <p:cNvGrpSpPr/>
            <p:nvPr/>
          </p:nvGrpSpPr>
          <p:grpSpPr>
            <a:xfrm>
              <a:off x="9429854" y="2762437"/>
              <a:ext cx="1917967" cy="1125756"/>
              <a:chOff x="9429854" y="2762437"/>
              <a:chExt cx="1917967" cy="1125756"/>
            </a:xfrm>
          </p:grpSpPr>
          <p:pic>
            <p:nvPicPr>
              <p:cNvPr id="4100" name="Picture 4" descr="Inflow of passengers to the port of Durres, over 24 thousand passengers in  just 3 days – Indeksonline.net">
                <a:extLst>
                  <a:ext uri="{FF2B5EF4-FFF2-40B4-BE49-F238E27FC236}">
                    <a16:creationId xmlns:a16="http://schemas.microsoft.com/office/drawing/2014/main" id="{600B4781-7809-1428-9DE2-3481D86BB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924" y="2762437"/>
                <a:ext cx="1440897" cy="768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Speech Bubble: Oval 8">
                <a:extLst>
                  <a:ext uri="{FF2B5EF4-FFF2-40B4-BE49-F238E27FC236}">
                    <a16:creationId xmlns:a16="http://schemas.microsoft.com/office/drawing/2014/main" id="{7BC6C972-FF0C-12B1-1D0C-155FBFCF3A3C}"/>
                  </a:ext>
                </a:extLst>
              </p:cNvPr>
              <p:cNvSpPr/>
              <p:nvPr/>
            </p:nvSpPr>
            <p:spPr>
              <a:xfrm rot="11283996">
                <a:off x="9429854" y="3455912"/>
                <a:ext cx="564114" cy="432281"/>
              </a:xfrm>
              <a:prstGeom prst="wedgeEllipseCallout">
                <a:avLst>
                  <a:gd name="adj1" fmla="val -21483"/>
                  <a:gd name="adj2" fmla="val 9899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3" name="Group 12">
              <a:extLst>
                <a:ext uri="{FF2B5EF4-FFF2-40B4-BE49-F238E27FC236}">
                  <a16:creationId xmlns:a16="http://schemas.microsoft.com/office/drawing/2014/main" id="{737DD350-AE7D-85BD-7BEC-E680325C8736}"/>
                </a:ext>
              </a:extLst>
            </p:cNvPr>
            <p:cNvGrpSpPr/>
            <p:nvPr/>
          </p:nvGrpSpPr>
          <p:grpSpPr>
            <a:xfrm>
              <a:off x="8870666" y="1386424"/>
              <a:ext cx="1702367" cy="875929"/>
              <a:chOff x="8870666" y="1386424"/>
              <a:chExt cx="1702367" cy="875929"/>
            </a:xfrm>
          </p:grpSpPr>
          <p:pic>
            <p:nvPicPr>
              <p:cNvPr id="4098" name="Picture 2" descr="Port of Bar in Montenegro">
                <a:extLst>
                  <a:ext uri="{FF2B5EF4-FFF2-40B4-BE49-F238E27FC236}">
                    <a16:creationId xmlns:a16="http://schemas.microsoft.com/office/drawing/2014/main" id="{D0FB5A61-9232-37D8-E13F-DDADA8CC97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7509" y="1386424"/>
                <a:ext cx="1215524" cy="638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Oval 10">
                <a:extLst>
                  <a:ext uri="{FF2B5EF4-FFF2-40B4-BE49-F238E27FC236}">
                    <a16:creationId xmlns:a16="http://schemas.microsoft.com/office/drawing/2014/main" id="{CDA07C44-0E0D-3044-CFF3-A90D83ECA82A}"/>
                  </a:ext>
                </a:extLst>
              </p:cNvPr>
              <p:cNvSpPr/>
              <p:nvPr/>
            </p:nvSpPr>
            <p:spPr>
              <a:xfrm rot="11283996">
                <a:off x="8870666" y="1892832"/>
                <a:ext cx="489092" cy="369521"/>
              </a:xfrm>
              <a:prstGeom prst="wedgeEllipseCallout">
                <a:avLst>
                  <a:gd name="adj1" fmla="val -31959"/>
                  <a:gd name="adj2" fmla="val 11136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11193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16" presetClass="entr" presetSubtype="21"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1000"/>
                                        <p:tgtEl>
                                          <p:spTgt spid="18"/>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a:stretch>
        </a:blipFill>
        <a:effectLst/>
      </p:bgPr>
    </p:bg>
    <p:spTree>
      <p:nvGrpSpPr>
        <p:cNvPr id="1" name="">
          <a:extLst>
            <a:ext uri="{FF2B5EF4-FFF2-40B4-BE49-F238E27FC236}">
              <a16:creationId xmlns:a16="http://schemas.microsoft.com/office/drawing/2014/main" id="{D246C4B6-C5D0-7190-614D-C839FF726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358D2-8FFF-D191-9941-B5B5ECA60F43}"/>
              </a:ext>
            </a:extLst>
          </p:cNvPr>
          <p:cNvSpPr>
            <a:spLocks noGrp="1"/>
          </p:cNvSpPr>
          <p:nvPr>
            <p:ph type="title"/>
          </p:nvPr>
        </p:nvSpPr>
        <p:spPr/>
        <p:txBody>
          <a:bodyPr/>
          <a:lstStyle/>
          <a:p>
            <a:r>
              <a:rPr lang="en-US" b="1">
                <a:solidFill>
                  <a:srgbClr val="0070C0"/>
                </a:solidFill>
              </a:rPr>
              <a:t>Projects</a:t>
            </a:r>
          </a:p>
        </p:txBody>
      </p:sp>
      <p:sp>
        <p:nvSpPr>
          <p:cNvPr id="21" name="TextBox 20">
            <a:extLst>
              <a:ext uri="{FF2B5EF4-FFF2-40B4-BE49-F238E27FC236}">
                <a16:creationId xmlns:a16="http://schemas.microsoft.com/office/drawing/2014/main" id="{03613DAD-9B85-8958-5643-E75A0CC3EFB0}"/>
              </a:ext>
            </a:extLst>
          </p:cNvPr>
          <p:cNvSpPr txBox="1"/>
          <p:nvPr/>
        </p:nvSpPr>
        <p:spPr>
          <a:xfrm>
            <a:off x="357187" y="1268016"/>
            <a:ext cx="8653463"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9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Identified </a:t>
            </a:r>
            <a:r>
              <a:rPr kumimoji="0" lang="en-GB" sz="2400" b="1" i="0" u="none" strike="noStrike" kern="1200" cap="none" spc="0" normalizeH="0" baseline="0" noProof="0">
                <a:ln>
                  <a:noFill/>
                </a:ln>
                <a:solidFill>
                  <a:prstClr val="black"/>
                </a:solidFill>
                <a:effectLst/>
                <a:uLnTx/>
                <a:uFillTx/>
                <a:latin typeface="Aptos" panose="02110004020202020204"/>
                <a:ea typeface="+mn-ea"/>
                <a:cs typeface="+mn-cs"/>
              </a:rPr>
              <a:t>22 projects</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with an overall investment of </a:t>
            </a: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€1.2 billion</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12 projects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focus on the Inland Waterway Network of approximately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€229.88 million</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7 projects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target Inland Waterway Ports, with estimated investment of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€553 million</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 projects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in Seaports, with a cumulative investment of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€456 million</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GB" sz="2100" b="1" i="0" u="none" strike="noStrike" kern="1200" cap="none" spc="0" normalizeH="0" baseline="0" noProof="0">
                <a:ln>
                  <a:noFill/>
                </a:ln>
                <a:solidFill>
                  <a:prstClr val="black"/>
                </a:solidFill>
                <a:effectLst/>
                <a:uLnTx/>
                <a:uFillTx/>
                <a:latin typeface="Aptos" panose="02110004020202020204"/>
                <a:ea typeface="+mn-ea"/>
                <a:cs typeface="+mn-cs"/>
              </a:rPr>
              <a:t>3 digitalisation projects with a cumulative investment of €10 million</a:t>
            </a:r>
            <a:endParaRPr kumimoji="0" lang="en-US" sz="21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64004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anim calcmode="lin" valueType="num">
                                      <p:cBhvr>
                                        <p:cTn id="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fade">
                                      <p:cBhvr>
                                        <p:cTn id="13" dur="500"/>
                                        <p:tgtEl>
                                          <p:spTgt spid="21">
                                            <p:txEl>
                                              <p:pRg st="1" end="1"/>
                                            </p:txEl>
                                          </p:spTgt>
                                        </p:tgtEl>
                                      </p:cBhvr>
                                    </p:animEffect>
                                    <p:anim calcmode="lin" valueType="num">
                                      <p:cBhvr>
                                        <p:cTn id="1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500"/>
                                        <p:tgtEl>
                                          <p:spTgt spid="21">
                                            <p:txEl>
                                              <p:pRg st="2" end="2"/>
                                            </p:txEl>
                                          </p:spTgt>
                                        </p:tgtEl>
                                      </p:cBhvr>
                                    </p:animEffect>
                                    <p:anim calcmode="lin" valueType="num">
                                      <p:cBhvr>
                                        <p:cTn id="20"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fade">
                                      <p:cBhvr>
                                        <p:cTn id="25" dur="500"/>
                                        <p:tgtEl>
                                          <p:spTgt spid="21">
                                            <p:txEl>
                                              <p:pRg st="3" end="3"/>
                                            </p:txEl>
                                          </p:spTgt>
                                        </p:tgtEl>
                                      </p:cBhvr>
                                    </p:animEffect>
                                    <p:anim calcmode="lin" valueType="num">
                                      <p:cBhvr>
                                        <p:cTn id="26"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iterate type="lt">
                                    <p:tmPct val="0"/>
                                  </p:iterate>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fade">
                                      <p:cBhvr>
                                        <p:cTn id="32" dur="1000"/>
                                        <p:tgtEl>
                                          <p:spTgt spid="21">
                                            <p:txEl>
                                              <p:pRg st="5" end="5"/>
                                            </p:txEl>
                                          </p:spTgt>
                                        </p:tgtEl>
                                      </p:cBhvr>
                                    </p:animEffect>
                                    <p:anim calcmode="lin" valueType="num">
                                      <p:cBhvr>
                                        <p:cTn id="33"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5" end="5"/>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9" presetClass="emph" presetSubtype="0" fill="hold" nodeType="afterEffect">
                                  <p:stCondLst>
                                    <p:cond delay="0"/>
                                  </p:stCondLst>
                                  <p:iterate type="lt">
                                    <p:tmPct val="5000"/>
                                  </p:iterate>
                                  <p:childTnLst>
                                    <p:animClr clrSpc="rgb" dir="cw">
                                      <p:cBhvr override="childStyle">
                                        <p:cTn id="37" dur="1000" fill="hold"/>
                                        <p:tgtEl>
                                          <p:spTgt spid="21">
                                            <p:txEl>
                                              <p:pRg st="5" end="5"/>
                                            </p:txEl>
                                          </p:spTgt>
                                        </p:tgtEl>
                                        <p:attrNameLst>
                                          <p:attrName>style.color</p:attrName>
                                        </p:attrNameLst>
                                      </p:cBhvr>
                                      <p:to>
                                        <a:schemeClr val="accent2"/>
                                      </p:to>
                                    </p:animClr>
                                    <p:animClr clrSpc="rgb" dir="cw">
                                      <p:cBhvr>
                                        <p:cTn id="38" dur="1000" fill="hold"/>
                                        <p:tgtEl>
                                          <p:spTgt spid="21">
                                            <p:txEl>
                                              <p:pRg st="5" end="5"/>
                                            </p:txEl>
                                          </p:spTgt>
                                        </p:tgtEl>
                                        <p:attrNameLst>
                                          <p:attrName>fillcolor</p:attrName>
                                        </p:attrNameLst>
                                      </p:cBhvr>
                                      <p:to>
                                        <a:schemeClr val="accent2"/>
                                      </p:to>
                                    </p:animClr>
                                    <p:set>
                                      <p:cBhvr>
                                        <p:cTn id="39" dur="1000" fill="hold"/>
                                        <p:tgtEl>
                                          <p:spTgt spid="21">
                                            <p:txEl>
                                              <p:pRg st="5" end="5"/>
                                            </p:txEl>
                                          </p:spTgt>
                                        </p:tgtEl>
                                        <p:attrNameLst>
                                          <p:attrName>fill.type</p:attrName>
                                        </p:attrNameLst>
                                      </p:cBhvr>
                                      <p:to>
                                        <p:strVal val="solid"/>
                                      </p:to>
                                    </p:set>
                                    <p:set>
                                      <p:cBhvr>
                                        <p:cTn id="40" dur="1000" fill="hold"/>
                                        <p:tgtEl>
                                          <p:spTgt spid="21">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DCFA-7ACA-B497-8A41-BBEF6C8C7FD3}"/>
              </a:ext>
            </a:extLst>
          </p:cNvPr>
          <p:cNvSpPr>
            <a:spLocks noGrp="1"/>
          </p:cNvSpPr>
          <p:nvPr>
            <p:ph type="title"/>
          </p:nvPr>
        </p:nvSpPr>
        <p:spPr/>
        <p:txBody>
          <a:bodyPr/>
          <a:lstStyle/>
          <a:p>
            <a:r>
              <a:rPr lang="en-US" b="1">
                <a:solidFill>
                  <a:srgbClr val="0070C0"/>
                </a:solidFill>
              </a:rPr>
              <a:t>Next Generation Action Plan</a:t>
            </a:r>
          </a:p>
        </p:txBody>
      </p:sp>
      <p:sp>
        <p:nvSpPr>
          <p:cNvPr id="6" name="TextBox 5">
            <a:extLst>
              <a:ext uri="{FF2B5EF4-FFF2-40B4-BE49-F238E27FC236}">
                <a16:creationId xmlns:a16="http://schemas.microsoft.com/office/drawing/2014/main" id="{DFEF1601-5C0D-926F-3FE1-41EE3A51652B}"/>
              </a:ext>
            </a:extLst>
          </p:cNvPr>
          <p:cNvSpPr txBox="1"/>
          <p:nvPr/>
        </p:nvSpPr>
        <p:spPr>
          <a:xfrm>
            <a:off x="0" y="1527874"/>
            <a:ext cx="6324600" cy="2223686"/>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45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prstClr val="black"/>
                </a:solidFill>
                <a:effectLst/>
                <a:uLnTx/>
                <a:uFillTx/>
                <a:latin typeface="Aptos" panose="02110004020202020204"/>
                <a:ea typeface="+mn-ea"/>
                <a:cs typeface="+mn-cs"/>
              </a:rPr>
              <a:t>Promoting green and smart waterborne transport</a:t>
            </a:r>
          </a:p>
          <a:p>
            <a:pPr marL="171450" marR="0" lvl="0" indent="-171450" algn="l" defTabSz="685800" rtl="0" eaLnBrk="1" fontAlgn="auto" latinLnBrk="0" hangingPunct="1">
              <a:lnSpc>
                <a:spcPct val="100000"/>
              </a:lnSpc>
              <a:spcBef>
                <a:spcPts val="0"/>
              </a:spcBef>
              <a:spcAft>
                <a:spcPts val="45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prstClr val="black"/>
                </a:solidFill>
                <a:effectLst/>
                <a:uLnTx/>
                <a:uFillTx/>
                <a:latin typeface="Aptos" panose="02110004020202020204"/>
                <a:ea typeface="+mn-ea"/>
                <a:cs typeface="+mn-cs"/>
              </a:rPr>
              <a:t>Promoting a safe and secure waterborne transport</a:t>
            </a:r>
          </a:p>
          <a:p>
            <a:pPr marL="171450" marR="0" lvl="0" indent="-171450" algn="l" defTabSz="685800" rtl="0" eaLnBrk="1" fontAlgn="auto" latinLnBrk="0" hangingPunct="1">
              <a:lnSpc>
                <a:spcPct val="100000"/>
              </a:lnSpc>
              <a:spcBef>
                <a:spcPts val="0"/>
              </a:spcBef>
              <a:spcAft>
                <a:spcPts val="45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prstClr val="black"/>
                </a:solidFill>
                <a:effectLst/>
                <a:uLnTx/>
                <a:uFillTx/>
                <a:latin typeface="Aptos" panose="02110004020202020204"/>
                <a:ea typeface="+mn-ea"/>
                <a:cs typeface="+mn-cs"/>
              </a:rPr>
              <a:t>Improving navigability, port infrastructure and multimodal systems</a:t>
            </a:r>
          </a:p>
          <a:p>
            <a:pPr marL="171450" marR="0" lvl="0" indent="-171450" algn="l" defTabSz="685800" rtl="0" eaLnBrk="1" fontAlgn="auto" latinLnBrk="0" hangingPunct="1">
              <a:lnSpc>
                <a:spcPct val="100000"/>
              </a:lnSpc>
              <a:spcBef>
                <a:spcPts val="0"/>
              </a:spcBef>
              <a:spcAft>
                <a:spcPts val="45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prstClr val="black"/>
                </a:solidFill>
                <a:effectLst/>
                <a:uLnTx/>
                <a:uFillTx/>
                <a:latin typeface="Aptos" panose="02110004020202020204"/>
                <a:ea typeface="+mn-ea"/>
                <a:cs typeface="+mn-cs"/>
              </a:rPr>
              <a:t>Enhancing the attractiveness of the workforce in waterborne sector </a:t>
            </a:r>
          </a:p>
        </p:txBody>
      </p:sp>
      <p:pic>
        <p:nvPicPr>
          <p:cNvPr id="5" name="Content Placeholder 4" descr="A book on a table&#10;&#10;AI-generated content may be incorrect.">
            <a:extLst>
              <a:ext uri="{FF2B5EF4-FFF2-40B4-BE49-F238E27FC236}">
                <a16:creationId xmlns:a16="http://schemas.microsoft.com/office/drawing/2014/main" id="{3A58F679-55A4-3BA2-C2E1-E02E8B47AB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89" t="4727" r="3244" b="6571"/>
          <a:stretch>
            <a:fillRect/>
          </a:stretch>
        </p:blipFill>
        <p:spPr>
          <a:xfrm rot="5400000">
            <a:off x="5406990" y="1494325"/>
            <a:ext cx="4093146" cy="2894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26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anim calcmode="lin" valueType="num">
                                      <p:cBhvr>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anim calcmode="lin" valueType="num">
                                      <p:cBhvr>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50FF3-A208-1EA2-061C-883111229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480F2-998E-9870-07FF-872CB14C3C12}"/>
              </a:ext>
            </a:extLst>
          </p:cNvPr>
          <p:cNvSpPr>
            <a:spLocks noGrp="1"/>
          </p:cNvSpPr>
          <p:nvPr>
            <p:ph type="title"/>
          </p:nvPr>
        </p:nvSpPr>
        <p:spPr/>
        <p:txBody>
          <a:bodyPr/>
          <a:lstStyle/>
          <a:p>
            <a:r>
              <a:rPr lang="en-US" b="1">
                <a:solidFill>
                  <a:srgbClr val="0070C0"/>
                </a:solidFill>
              </a:rPr>
              <a:t>Next Generation Action Plan</a:t>
            </a:r>
          </a:p>
        </p:txBody>
      </p:sp>
      <p:pic>
        <p:nvPicPr>
          <p:cNvPr id="5" name="Content Placeholder 4" descr="A book on a table&#10;&#10;AI-generated content may be incorrect.">
            <a:extLst>
              <a:ext uri="{FF2B5EF4-FFF2-40B4-BE49-F238E27FC236}">
                <a16:creationId xmlns:a16="http://schemas.microsoft.com/office/drawing/2014/main" id="{3BFF474D-4671-E620-4320-3AFFA20BEA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89" t="4727" r="3244" b="6571"/>
          <a:stretch>
            <a:fillRect/>
          </a:stretch>
        </p:blipFill>
        <p:spPr>
          <a:xfrm rot="5400000">
            <a:off x="5406990" y="1494325"/>
            <a:ext cx="4093146" cy="2894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CABC8F7-8E4A-55ED-2515-2E08E80D6CC3}"/>
              </a:ext>
            </a:extLst>
          </p:cNvPr>
          <p:cNvSpPr txBox="1"/>
          <p:nvPr/>
        </p:nvSpPr>
        <p:spPr>
          <a:xfrm>
            <a:off x="133350" y="1481708"/>
            <a:ext cx="6038850" cy="2621230"/>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450"/>
              </a:spcAft>
              <a:buClrTx/>
              <a:buSzTx/>
              <a:buFont typeface="Wingdings" panose="05000000000000000000" pitchFamily="2" charset="2"/>
              <a:buChar char="Ø"/>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Promoting green and smart waterborne transport</a:t>
            </a:r>
          </a:p>
          <a:p>
            <a:pPr marL="171450" marR="0" lvl="0" indent="0" algn="l" defTabSz="685800" rtl="0" eaLnBrk="1" fontAlgn="auto" latinLnBrk="0" hangingPunct="1">
              <a:lnSpc>
                <a:spcPct val="100000"/>
              </a:lnSpc>
              <a:spcBef>
                <a:spcPts val="0"/>
              </a:spcBef>
              <a:spcAft>
                <a:spcPts val="45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a:p>
            <a:pPr marL="219075" marR="0" lvl="0" indent="-1333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Establish and upgrade the </a:t>
            </a:r>
            <a:r>
              <a:rPr kumimoji="0" lang="en-US" sz="1350" b="1" i="0" u="none" strike="noStrike" kern="1200" cap="none" spc="0" normalizeH="0" baseline="0" noProof="0">
                <a:ln>
                  <a:noFill/>
                </a:ln>
                <a:solidFill>
                  <a:prstClr val="black"/>
                </a:solidFill>
                <a:effectLst/>
                <a:uLnTx/>
                <a:uFillTx/>
                <a:latin typeface="Aptos" panose="02110004020202020204"/>
                <a:ea typeface="+mn-ea"/>
                <a:cs typeface="+mn-cs"/>
              </a:rPr>
              <a:t>digital systems </a:t>
            </a: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for monitoring navigation and smart solutions in ports.</a:t>
            </a:r>
          </a:p>
          <a:p>
            <a:pPr marL="219075" marR="0" lvl="0" indent="-1333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Transposition &amp; implementation on ship </a:t>
            </a:r>
            <a:r>
              <a:rPr kumimoji="0" lang="en-US" sz="1350" b="1" i="0" u="none" strike="noStrike" kern="1200" cap="none" spc="0" normalizeH="0" baseline="0" noProof="0">
                <a:ln>
                  <a:noFill/>
                </a:ln>
                <a:solidFill>
                  <a:prstClr val="black"/>
                </a:solidFill>
                <a:effectLst/>
                <a:uLnTx/>
                <a:uFillTx/>
                <a:latin typeface="Aptos" panose="02110004020202020204"/>
                <a:ea typeface="+mn-ea"/>
                <a:cs typeface="+mn-cs"/>
              </a:rPr>
              <a:t>reporting formalities</a:t>
            </a: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a:t>
            </a:r>
          </a:p>
          <a:p>
            <a:pPr marL="219075" marR="0" lvl="0" indent="-1333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Transposition and implementation of legislation on </a:t>
            </a:r>
            <a:r>
              <a:rPr kumimoji="0" lang="en-US" sz="1350" b="1" i="0" u="none" strike="noStrike" kern="1200" cap="none" spc="0" normalizeH="0" baseline="0" noProof="0">
                <a:ln>
                  <a:noFill/>
                </a:ln>
                <a:solidFill>
                  <a:prstClr val="black"/>
                </a:solidFill>
                <a:effectLst/>
                <a:uLnTx/>
                <a:uFillTx/>
                <a:latin typeface="Aptos" panose="02110004020202020204"/>
                <a:ea typeface="+mn-ea"/>
                <a:cs typeface="+mn-cs"/>
              </a:rPr>
              <a:t>VTS/VTMIS</a:t>
            </a:r>
          </a:p>
          <a:p>
            <a:pPr marL="219075" marR="0" lvl="0" indent="-1333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Transposition and implementation of legislation on </a:t>
            </a:r>
            <a:r>
              <a:rPr kumimoji="0" lang="en-US" sz="1350" b="1" i="0" u="none" strike="noStrike" kern="1200" cap="none" spc="0" normalizeH="0" baseline="0" noProof="0">
                <a:ln>
                  <a:noFill/>
                </a:ln>
                <a:solidFill>
                  <a:prstClr val="black"/>
                </a:solidFill>
                <a:effectLst/>
                <a:uLnTx/>
                <a:uFillTx/>
                <a:latin typeface="Aptos" panose="02110004020202020204"/>
                <a:ea typeface="+mn-ea"/>
                <a:cs typeface="+mn-cs"/>
              </a:rPr>
              <a:t>e-Freight</a:t>
            </a: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 and implementation of digital solutions to improve multimodality.</a:t>
            </a:r>
          </a:p>
          <a:p>
            <a:pPr marL="219075" marR="0" lvl="0" indent="-133350"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ptos" panose="02110004020202020204"/>
                <a:ea typeface="+mn-ea"/>
                <a:cs typeface="+mn-cs"/>
              </a:rPr>
              <a:t>Taking necessary measures to enhance </a:t>
            </a:r>
            <a:r>
              <a:rPr kumimoji="0" lang="en-US" sz="1350" b="1" i="0" u="none" strike="noStrike" kern="1200" cap="none" spc="0" normalizeH="0" baseline="0" noProof="0">
                <a:ln>
                  <a:noFill/>
                </a:ln>
                <a:solidFill>
                  <a:prstClr val="black"/>
                </a:solidFill>
                <a:effectLst/>
                <a:uLnTx/>
                <a:uFillTx/>
                <a:latin typeface="Aptos" panose="02110004020202020204"/>
                <a:ea typeface="+mn-ea"/>
                <a:cs typeface="+mn-cs"/>
              </a:rPr>
              <a:t>Waterborne Cybersecurity</a:t>
            </a:r>
            <a:endParaRPr kumimoji="0" lang="en-US" sz="33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367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anim calcmode="lin" valueType="num">
                                      <p:cBhvr>
                                        <p:cTn id="1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anim calcmode="lin" valueType="num">
                                      <p:cBhvr>
                                        <p:cTn id="2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50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anim calcmode="lin" valueType="num">
                                      <p:cBhvr>
                                        <p:cTn id="2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50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anim calcmode="lin" valueType="num">
                                      <p:cBhvr>
                                        <p:cTn id="32"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50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anim calcmode="lin" valueType="num">
                                      <p:cBhvr>
                                        <p:cTn id="38"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3A654-5C63-A245-BAD8-02F26E04F3D3}"/>
              </a:ext>
            </a:extLst>
          </p:cNvPr>
          <p:cNvSpPr>
            <a:spLocks noGrp="1"/>
          </p:cNvSpPr>
          <p:nvPr>
            <p:ph type="title"/>
          </p:nvPr>
        </p:nvSpPr>
        <p:spPr/>
        <p:txBody>
          <a:bodyPr/>
          <a:lstStyle/>
          <a:p>
            <a:r>
              <a:rPr lang="nl-NL">
                <a:solidFill>
                  <a:srgbClr val="003047"/>
                </a:solidFill>
              </a:rPr>
              <a:t>Potential IWT Sector</a:t>
            </a:r>
          </a:p>
        </p:txBody>
      </p:sp>
      <p:sp>
        <p:nvSpPr>
          <p:cNvPr id="3" name="Tijdelijke aanduiding voor inhoud 2">
            <a:extLst>
              <a:ext uri="{FF2B5EF4-FFF2-40B4-BE49-F238E27FC236}">
                <a16:creationId xmlns:a16="http://schemas.microsoft.com/office/drawing/2014/main" id="{D6DEC89E-12DE-7444-BCF8-FE3BE76850ED}"/>
              </a:ext>
            </a:extLst>
          </p:cNvPr>
          <p:cNvSpPr>
            <a:spLocks noGrp="1"/>
          </p:cNvSpPr>
          <p:nvPr>
            <p:ph idx="1"/>
          </p:nvPr>
        </p:nvSpPr>
        <p:spPr/>
        <p:txBody>
          <a:bodyPr>
            <a:noAutofit/>
          </a:bodyPr>
          <a:lstStyle/>
          <a:p>
            <a:pPr marL="0" indent="0">
              <a:buNone/>
            </a:pPr>
            <a:r>
              <a:rPr lang="nl-NL" b="1">
                <a:latin typeface="Open Sans Semibold" panose="020B0606030504020204" pitchFamily="34" charset="0"/>
                <a:ea typeface="Open Sans Semibold" panose="020B0606030504020204" pitchFamily="34" charset="0"/>
                <a:cs typeface="Open Sans Semibold" panose="020B0606030504020204" pitchFamily="34" charset="0"/>
              </a:rPr>
              <a:t>IWT pays an important contribution to deliver the future policy and mobility goals:  </a:t>
            </a:r>
          </a:p>
        </p:txBody>
      </p:sp>
      <p:pic>
        <p:nvPicPr>
          <p:cNvPr id="5" name="Afbeelding 4">
            <a:extLst>
              <a:ext uri="{FF2B5EF4-FFF2-40B4-BE49-F238E27FC236}">
                <a16:creationId xmlns:a16="http://schemas.microsoft.com/office/drawing/2014/main" id="{9EE30DCD-FDE9-DA44-8A6F-1845A6CBE1F2}"/>
              </a:ext>
            </a:extLst>
          </p:cNvPr>
          <p:cNvPicPr>
            <a:picLocks noChangeAspect="1"/>
          </p:cNvPicPr>
          <p:nvPr/>
        </p:nvPicPr>
        <p:blipFill>
          <a:blip r:embed="rId2"/>
          <a:stretch>
            <a:fillRect/>
          </a:stretch>
        </p:blipFill>
        <p:spPr>
          <a:xfrm>
            <a:off x="499441" y="2159563"/>
            <a:ext cx="7832216" cy="1642155"/>
          </a:xfrm>
          <a:prstGeom prst="rect">
            <a:avLst/>
          </a:prstGeom>
        </p:spPr>
      </p:pic>
    </p:spTree>
    <p:extLst>
      <p:ext uri="{BB962C8B-B14F-4D97-AF65-F5344CB8AC3E}">
        <p14:creationId xmlns:p14="http://schemas.microsoft.com/office/powerpoint/2010/main" val="350753706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ADA5-B176-5AAB-9BC9-541BAE7C6979}"/>
              </a:ext>
            </a:extLst>
          </p:cNvPr>
          <p:cNvSpPr>
            <a:spLocks noGrp="1"/>
          </p:cNvSpPr>
          <p:nvPr>
            <p:ph type="title"/>
          </p:nvPr>
        </p:nvSpPr>
        <p:spPr/>
        <p:txBody>
          <a:bodyPr/>
          <a:lstStyle/>
          <a:p>
            <a:r>
              <a:rPr lang="en-US" b="1">
                <a:solidFill>
                  <a:schemeClr val="tx2">
                    <a:lumMod val="75000"/>
                    <a:lumOff val="25000"/>
                  </a:schemeClr>
                </a:solidFill>
              </a:rPr>
              <a:t>Activities</a:t>
            </a:r>
          </a:p>
        </p:txBody>
      </p:sp>
      <p:sp>
        <p:nvSpPr>
          <p:cNvPr id="3" name="Content Placeholder 2">
            <a:extLst>
              <a:ext uri="{FF2B5EF4-FFF2-40B4-BE49-F238E27FC236}">
                <a16:creationId xmlns:a16="http://schemas.microsoft.com/office/drawing/2014/main" id="{EACC91C8-7A70-4EE9-CFA4-4BDEBD85DCAA}"/>
              </a:ext>
            </a:extLst>
          </p:cNvPr>
          <p:cNvSpPr>
            <a:spLocks noGrp="1"/>
          </p:cNvSpPr>
          <p:nvPr>
            <p:ph idx="1"/>
          </p:nvPr>
        </p:nvSpPr>
        <p:spPr>
          <a:xfrm>
            <a:off x="214310" y="1119187"/>
            <a:ext cx="6422234" cy="3852863"/>
          </a:xfrm>
        </p:spPr>
        <p:txBody>
          <a:bodyPr>
            <a:normAutofit fontScale="92500" lnSpcReduction="10000"/>
          </a:bodyPr>
          <a:lstStyle/>
          <a:p>
            <a:r>
              <a:rPr lang="en-GB" b="1"/>
              <a:t>27 February 2025 - </a:t>
            </a:r>
            <a:r>
              <a:rPr lang="en-GB"/>
              <a:t>Panel discussions on Maritime Digitalisation and Smart Solutions </a:t>
            </a:r>
            <a:r>
              <a:rPr lang="en-GB" b="1"/>
              <a:t>“Advancing Maritime Digitalisation” </a:t>
            </a:r>
          </a:p>
          <a:p>
            <a:r>
              <a:rPr lang="en-GB" b="1"/>
              <a:t>14 May 2025 – Waterborne Week 2025 - </a:t>
            </a:r>
            <a:r>
              <a:rPr lang="en-US"/>
              <a:t>Integrating Adriatic Ports into the Regional Common Digital Market.</a:t>
            </a:r>
          </a:p>
          <a:p>
            <a:r>
              <a:rPr lang="en-US" b="1"/>
              <a:t>20 May 2025</a:t>
            </a:r>
            <a:r>
              <a:rPr lang="en-US"/>
              <a:t> – Annual Summit on </a:t>
            </a:r>
            <a:r>
              <a:rPr lang="en-US" b="1"/>
              <a:t>Digital Mobility and ITS Conference for the WB and OP</a:t>
            </a:r>
          </a:p>
          <a:p>
            <a:r>
              <a:rPr lang="en-US" b="1"/>
              <a:t>10-12 June 2025 - </a:t>
            </a:r>
            <a:r>
              <a:rPr lang="en-GB" b="1"/>
              <a:t>TODIS Stakeholders Conference</a:t>
            </a:r>
          </a:p>
          <a:p>
            <a:r>
              <a:rPr lang="en-GB" b="1" i="1"/>
              <a:t>16 September 2025 - </a:t>
            </a:r>
            <a:r>
              <a:rPr lang="en-US"/>
              <a:t>Enhancing RIS in Republic of Moldova and Ukraine: A Step Closer to EU </a:t>
            </a:r>
            <a:r>
              <a:rPr lang="en-US" err="1"/>
              <a:t>Harmonisation</a:t>
            </a:r>
            <a:r>
              <a:rPr lang="en-US"/>
              <a:t> and Danube Connectivity</a:t>
            </a:r>
          </a:p>
          <a:p>
            <a:endParaRPr lang="en-US" i="1"/>
          </a:p>
          <a:p>
            <a:r>
              <a:rPr lang="en-US" i="1"/>
              <a:t>2026 – </a:t>
            </a:r>
            <a:r>
              <a:rPr lang="en-US" b="1" i="1"/>
              <a:t>Waterborne Cybersecurity</a:t>
            </a:r>
            <a:endParaRPr lang="en-US" b="1"/>
          </a:p>
        </p:txBody>
      </p:sp>
      <p:pic>
        <p:nvPicPr>
          <p:cNvPr id="5" name="Picture 4">
            <a:extLst>
              <a:ext uri="{FF2B5EF4-FFF2-40B4-BE49-F238E27FC236}">
                <a16:creationId xmlns:a16="http://schemas.microsoft.com/office/drawing/2014/main" id="{3A2489A6-7626-451D-10B4-7F3F680F550A}"/>
              </a:ext>
            </a:extLst>
          </p:cNvPr>
          <p:cNvPicPr>
            <a:picLocks noChangeAspect="1"/>
          </p:cNvPicPr>
          <p:nvPr/>
        </p:nvPicPr>
        <p:blipFill>
          <a:blip r:embed="rId2"/>
          <a:stretch>
            <a:fillRect/>
          </a:stretch>
        </p:blipFill>
        <p:spPr>
          <a:xfrm>
            <a:off x="6747379" y="29376"/>
            <a:ext cx="2107406" cy="1238641"/>
          </a:xfrm>
          <a:prstGeom prst="rect">
            <a:avLst/>
          </a:prstGeom>
        </p:spPr>
      </p:pic>
      <p:pic>
        <p:nvPicPr>
          <p:cNvPr id="7" name="Picture 6" descr="A white background with blue text and images of people&#10;&#10;AI-generated content may be incorrect.">
            <a:extLst>
              <a:ext uri="{FF2B5EF4-FFF2-40B4-BE49-F238E27FC236}">
                <a16:creationId xmlns:a16="http://schemas.microsoft.com/office/drawing/2014/main" id="{D5475D1B-D86B-FC58-9F41-AAE02C5E6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379" y="1337500"/>
            <a:ext cx="2107409" cy="1187111"/>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FCC0F8E9-DF11-760C-FA38-07BF5DC5A833}"/>
              </a:ext>
            </a:extLst>
          </p:cNvPr>
          <p:cNvPicPr>
            <a:picLocks noChangeAspect="1"/>
          </p:cNvPicPr>
          <p:nvPr/>
        </p:nvPicPr>
        <p:blipFill>
          <a:blip r:embed="rId4">
            <a:extLst>
              <a:ext uri="{28A0092B-C50C-407E-A947-70E740481C1C}">
                <a14:useLocalDpi xmlns:a14="http://schemas.microsoft.com/office/drawing/2010/main" val="0"/>
              </a:ext>
            </a:extLst>
          </a:blip>
          <a:srcRect l="5000" t="19862" r="11459" b="20277"/>
          <a:stretch>
            <a:fillRect/>
          </a:stretch>
        </p:blipFill>
        <p:spPr>
          <a:xfrm>
            <a:off x="6747377" y="3974182"/>
            <a:ext cx="2107407" cy="1132534"/>
          </a:xfrm>
          <a:prstGeom prst="rect">
            <a:avLst/>
          </a:prstGeom>
        </p:spPr>
      </p:pic>
      <p:pic>
        <p:nvPicPr>
          <p:cNvPr id="15" name="Picture 14">
            <a:extLst>
              <a:ext uri="{FF2B5EF4-FFF2-40B4-BE49-F238E27FC236}">
                <a16:creationId xmlns:a16="http://schemas.microsoft.com/office/drawing/2014/main" id="{034EB81B-C621-83DF-2368-3B0A96A2523F}"/>
              </a:ext>
            </a:extLst>
          </p:cNvPr>
          <p:cNvPicPr>
            <a:picLocks noChangeAspect="1"/>
          </p:cNvPicPr>
          <p:nvPr/>
        </p:nvPicPr>
        <p:blipFill>
          <a:blip r:embed="rId5"/>
          <a:stretch>
            <a:fillRect/>
          </a:stretch>
        </p:blipFill>
        <p:spPr>
          <a:xfrm>
            <a:off x="6747382" y="2678536"/>
            <a:ext cx="2107406" cy="1178507"/>
          </a:xfrm>
          <a:prstGeom prst="rect">
            <a:avLst/>
          </a:prstGeom>
        </p:spPr>
      </p:pic>
      <p:pic>
        <p:nvPicPr>
          <p:cNvPr id="17" name="Picture 16" descr="A group of people standing in front of a large screen&#10;&#10;AI-generated content may be incorrect.">
            <a:extLst>
              <a:ext uri="{FF2B5EF4-FFF2-40B4-BE49-F238E27FC236}">
                <a16:creationId xmlns:a16="http://schemas.microsoft.com/office/drawing/2014/main" id="{189EF102-818D-7E31-0F4B-3C826862BBE4}"/>
              </a:ext>
            </a:extLst>
          </p:cNvPr>
          <p:cNvPicPr>
            <a:picLocks noChangeAspect="1"/>
          </p:cNvPicPr>
          <p:nvPr/>
        </p:nvPicPr>
        <p:blipFill>
          <a:blip r:embed="rId6">
            <a:extLst>
              <a:ext uri="{28A0092B-C50C-407E-A947-70E740481C1C}">
                <a14:useLocalDpi xmlns:a14="http://schemas.microsoft.com/office/drawing/2010/main" val="0"/>
              </a:ext>
            </a:extLst>
          </a:blip>
          <a:srcRect t="11267" b="10841"/>
          <a:stretch>
            <a:fillRect/>
          </a:stretch>
        </p:blipFill>
        <p:spPr>
          <a:xfrm>
            <a:off x="4442347" y="3857043"/>
            <a:ext cx="2182064" cy="1249673"/>
          </a:xfrm>
          <a:prstGeom prst="rect">
            <a:avLst/>
          </a:prstGeom>
        </p:spPr>
      </p:pic>
    </p:spTree>
    <p:extLst>
      <p:ext uri="{BB962C8B-B14F-4D97-AF65-F5344CB8AC3E}">
        <p14:creationId xmlns:p14="http://schemas.microsoft.com/office/powerpoint/2010/main" val="35367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par>
                          <p:cTn id="13" fill="hold">
                            <p:stCondLst>
                              <p:cond delay="3000"/>
                            </p:stCondLst>
                            <p:childTnLst>
                              <p:par>
                                <p:cTn id="14" presetID="42" presetClass="entr" presetSubtype="0" fill="hold" nodeType="afterEffect">
                                  <p:stCondLst>
                                    <p:cond delay="1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6" presetClass="entr" presetSubtype="16"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par>
                          <p:cTn id="22" fill="hold">
                            <p:stCondLst>
                              <p:cond delay="6000"/>
                            </p:stCondLst>
                            <p:childTnLst>
                              <p:par>
                                <p:cTn id="23" presetID="6" presetClass="entr" presetSubtype="16" fill="hold" nodeType="afterEffect">
                                  <p:stCondLst>
                                    <p:cond delay="10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1000"/>
                                        <p:tgtEl>
                                          <p:spTgt spid="3">
                                            <p:txEl>
                                              <p:pRg st="2" end="2"/>
                                            </p:txEl>
                                          </p:spTgt>
                                        </p:tgtEl>
                                      </p:cBhvr>
                                    </p:animEffect>
                                  </p:childTnLst>
                                </p:cTn>
                              </p:par>
                              <p:par>
                                <p:cTn id="26" presetID="6" presetClass="entr" presetSubtype="16"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9000"/>
                            </p:stCondLst>
                            <p:childTnLst>
                              <p:par>
                                <p:cTn id="30" presetID="42" presetClass="entr" presetSubtype="0" fill="hold" nodeType="afterEffect">
                                  <p:stCondLst>
                                    <p:cond delay="100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par>
                          <p:cTn id="38" fill="hold">
                            <p:stCondLst>
                              <p:cond delay="12000"/>
                            </p:stCondLst>
                            <p:childTnLst>
                              <p:par>
                                <p:cTn id="39" presetID="42" presetClass="entr" presetSubtype="0" fill="hold" nodeType="afterEffect">
                                  <p:stCondLst>
                                    <p:cond delay="100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6" presetClass="entr" presetSubtype="16" fill="hold" nodeType="withEffect">
                                  <p:stCondLst>
                                    <p:cond delay="100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46AF-4DC0-E025-E364-4D88E3FA8079}"/>
              </a:ext>
            </a:extLst>
          </p:cNvPr>
          <p:cNvSpPr>
            <a:spLocks noGrp="1"/>
          </p:cNvSpPr>
          <p:nvPr>
            <p:ph type="title"/>
          </p:nvPr>
        </p:nvSpPr>
        <p:spPr/>
        <p:txBody>
          <a:bodyPr/>
          <a:lstStyle/>
          <a:p>
            <a:r>
              <a:rPr lang="en-US" b="1">
                <a:solidFill>
                  <a:srgbClr val="0070C0"/>
                </a:solidFill>
              </a:rPr>
              <a:t>Conclusions</a:t>
            </a:r>
          </a:p>
        </p:txBody>
      </p:sp>
      <p:grpSp>
        <p:nvGrpSpPr>
          <p:cNvPr id="23" name="Group 22">
            <a:extLst>
              <a:ext uri="{FF2B5EF4-FFF2-40B4-BE49-F238E27FC236}">
                <a16:creationId xmlns:a16="http://schemas.microsoft.com/office/drawing/2014/main" id="{3620BB37-6B57-E775-F160-554226987AA3}"/>
              </a:ext>
            </a:extLst>
          </p:cNvPr>
          <p:cNvGrpSpPr/>
          <p:nvPr/>
        </p:nvGrpSpPr>
        <p:grpSpPr>
          <a:xfrm>
            <a:off x="3759519" y="146971"/>
            <a:ext cx="6430760" cy="4884332"/>
            <a:chOff x="5469892" y="144915"/>
            <a:chExt cx="8574346" cy="6512443"/>
          </a:xfrm>
          <a:blipFill dpi="0" rotWithShape="1">
            <a:blip r:embed="rId3">
              <a:alphaModFix amt="64000"/>
              <a:extLst>
                <a:ext uri="{28A0092B-C50C-407E-A947-70E740481C1C}">
                  <a14:useLocalDpi xmlns:a14="http://schemas.microsoft.com/office/drawing/2010/main" val="0"/>
                </a:ext>
              </a:extLst>
            </a:blip>
            <a:srcRect/>
            <a:stretch>
              <a:fillRect/>
            </a:stretch>
          </a:blipFill>
          <a:effectLst/>
        </p:grpSpPr>
        <p:sp>
          <p:nvSpPr>
            <p:cNvPr id="14" name="Rectangle: Rounded Corners 13">
              <a:extLst>
                <a:ext uri="{FF2B5EF4-FFF2-40B4-BE49-F238E27FC236}">
                  <a16:creationId xmlns:a16="http://schemas.microsoft.com/office/drawing/2014/main" id="{3C1C6591-236A-CA1E-CEF7-D6F438A5B4AF}"/>
                </a:ext>
              </a:extLst>
            </p:cNvPr>
            <p:cNvSpPr/>
            <p:nvPr/>
          </p:nvSpPr>
          <p:spPr>
            <a:xfrm rot="19154586">
              <a:off x="5487214" y="2552387"/>
              <a:ext cx="8557024"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Rounded Corners 14">
              <a:extLst>
                <a:ext uri="{FF2B5EF4-FFF2-40B4-BE49-F238E27FC236}">
                  <a16:creationId xmlns:a16="http://schemas.microsoft.com/office/drawing/2014/main" id="{EB6C1E39-492C-5A6A-A056-9B9A101061B7}"/>
                </a:ext>
              </a:extLst>
            </p:cNvPr>
            <p:cNvSpPr/>
            <p:nvPr/>
          </p:nvSpPr>
          <p:spPr>
            <a:xfrm rot="19154586">
              <a:off x="5574357" y="1807595"/>
              <a:ext cx="7260050"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Rounded Corners 15">
              <a:extLst>
                <a:ext uri="{FF2B5EF4-FFF2-40B4-BE49-F238E27FC236}">
                  <a16:creationId xmlns:a16="http://schemas.microsoft.com/office/drawing/2014/main" id="{C74CD6E5-79C4-2E9B-BF75-603D7D052A90}"/>
                </a:ext>
              </a:extLst>
            </p:cNvPr>
            <p:cNvSpPr/>
            <p:nvPr/>
          </p:nvSpPr>
          <p:spPr>
            <a:xfrm rot="19154586">
              <a:off x="6083020" y="3651730"/>
              <a:ext cx="7664014"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Rounded Corners 16">
              <a:extLst>
                <a:ext uri="{FF2B5EF4-FFF2-40B4-BE49-F238E27FC236}">
                  <a16:creationId xmlns:a16="http://schemas.microsoft.com/office/drawing/2014/main" id="{39039932-2873-8BF9-A130-D7A4782ABE82}"/>
                </a:ext>
              </a:extLst>
            </p:cNvPr>
            <p:cNvSpPr/>
            <p:nvPr/>
          </p:nvSpPr>
          <p:spPr>
            <a:xfrm rot="19154586">
              <a:off x="8622121" y="5127348"/>
              <a:ext cx="4932227"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17FF5962-5308-4853-21A6-B16E14003D18}"/>
                </a:ext>
              </a:extLst>
            </p:cNvPr>
            <p:cNvSpPr/>
            <p:nvPr/>
          </p:nvSpPr>
          <p:spPr>
            <a:xfrm rot="19154586">
              <a:off x="7458567" y="4460835"/>
              <a:ext cx="5913050"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Rounded Corners 18">
              <a:extLst>
                <a:ext uri="{FF2B5EF4-FFF2-40B4-BE49-F238E27FC236}">
                  <a16:creationId xmlns:a16="http://schemas.microsoft.com/office/drawing/2014/main" id="{E5009A5D-ED45-1A97-F512-E7F51EF78360}"/>
                </a:ext>
              </a:extLst>
            </p:cNvPr>
            <p:cNvSpPr/>
            <p:nvPr/>
          </p:nvSpPr>
          <p:spPr>
            <a:xfrm rot="19154586">
              <a:off x="10257080" y="5781762"/>
              <a:ext cx="3027354"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0408D57F-2C8E-965F-D6E7-07FEE3F0B136}"/>
                </a:ext>
              </a:extLst>
            </p:cNvPr>
            <p:cNvSpPr/>
            <p:nvPr/>
          </p:nvSpPr>
          <p:spPr>
            <a:xfrm rot="19154586">
              <a:off x="5640218" y="568436"/>
              <a:ext cx="4201923"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CD172397-065C-C0B3-14D7-E909A10D440E}"/>
                </a:ext>
              </a:extLst>
            </p:cNvPr>
            <p:cNvSpPr/>
            <p:nvPr/>
          </p:nvSpPr>
          <p:spPr>
            <a:xfrm rot="19154586">
              <a:off x="5469892" y="144915"/>
              <a:ext cx="2584492"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Rounded Corners 21">
              <a:extLst>
                <a:ext uri="{FF2B5EF4-FFF2-40B4-BE49-F238E27FC236}">
                  <a16:creationId xmlns:a16="http://schemas.microsoft.com/office/drawing/2014/main" id="{F727E748-4872-5EDA-0C0C-AD3B76C54DBC}"/>
                </a:ext>
              </a:extLst>
            </p:cNvPr>
            <p:cNvSpPr/>
            <p:nvPr/>
          </p:nvSpPr>
          <p:spPr>
            <a:xfrm rot="19154586">
              <a:off x="5644745" y="1184717"/>
              <a:ext cx="5650086" cy="87559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8F9C6A8E-0C11-05BE-FC0E-AD15D0DD5569}"/>
              </a:ext>
            </a:extLst>
          </p:cNvPr>
          <p:cNvSpPr>
            <a:spLocks noGrp="1"/>
          </p:cNvSpPr>
          <p:nvPr>
            <p:ph idx="1"/>
          </p:nvPr>
        </p:nvSpPr>
        <p:spPr>
          <a:xfrm>
            <a:off x="216022" y="1092841"/>
            <a:ext cx="5616448" cy="4019442"/>
          </a:xfrm>
        </p:spPr>
        <p:txBody>
          <a:bodyPr>
            <a:normAutofit/>
          </a:bodyPr>
          <a:lstStyle/>
          <a:p>
            <a:r>
              <a:rPr lang="en-US" b="1" err="1"/>
              <a:t>Digitalisation</a:t>
            </a:r>
            <a:r>
              <a:rPr lang="en-US" b="1"/>
              <a:t> is accelerating integration of the WB into the TEN-T network.</a:t>
            </a:r>
          </a:p>
          <a:p>
            <a:r>
              <a:rPr lang="en-US" b="1"/>
              <a:t>Smart navigation and port systems (RIS, VTMIS, MNSW, PCS) improve safety, efficiency, and reliability.</a:t>
            </a:r>
          </a:p>
          <a:p>
            <a:r>
              <a:rPr lang="en-US" b="1"/>
              <a:t>Digital solutions strengthen multimodality and reduce operational bottlenecks.</a:t>
            </a:r>
          </a:p>
          <a:p>
            <a:r>
              <a:rPr lang="en-US" b="1"/>
              <a:t>Investments and EU-aligned digital reforms drive </a:t>
            </a:r>
            <a:r>
              <a:rPr lang="en-US" b="1" err="1"/>
              <a:t>harmonisation</a:t>
            </a:r>
            <a:r>
              <a:rPr lang="en-US" b="1"/>
              <a:t> and interoperability.</a:t>
            </a:r>
          </a:p>
          <a:p>
            <a:r>
              <a:rPr lang="en-US" b="1"/>
              <a:t>The region is moving toward a greener, smarter, and fully connected waterborne transport system.</a:t>
            </a:r>
          </a:p>
          <a:p>
            <a:endParaRPr lang="en-US"/>
          </a:p>
        </p:txBody>
      </p:sp>
    </p:spTree>
    <p:extLst>
      <p:ext uri="{BB962C8B-B14F-4D97-AF65-F5344CB8AC3E}">
        <p14:creationId xmlns:p14="http://schemas.microsoft.com/office/powerpoint/2010/main" val="130846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026">
            <a:extLst>
              <a:ext uri="{FF2B5EF4-FFF2-40B4-BE49-F238E27FC236}">
                <a16:creationId xmlns:a16="http://schemas.microsoft.com/office/drawing/2014/main" id="{623222E2-424A-8A1E-7D0A-D3D07DC6A7F0}"/>
              </a:ext>
            </a:extLst>
          </p:cNvPr>
          <p:cNvGrpSpPr/>
          <p:nvPr/>
        </p:nvGrpSpPr>
        <p:grpSpPr>
          <a:xfrm>
            <a:off x="0" y="-64970"/>
            <a:ext cx="9144001" cy="5143500"/>
            <a:chOff x="0" y="0"/>
            <a:chExt cx="12192001" cy="6858000"/>
          </a:xfrm>
        </p:grpSpPr>
        <p:grpSp>
          <p:nvGrpSpPr>
            <p:cNvPr id="1024" name="Group 1023">
              <a:extLst>
                <a:ext uri="{FF2B5EF4-FFF2-40B4-BE49-F238E27FC236}">
                  <a16:creationId xmlns:a16="http://schemas.microsoft.com/office/drawing/2014/main" id="{38900CC4-73FF-8164-F85F-ED92EB9008A5}"/>
                </a:ext>
              </a:extLst>
            </p:cNvPr>
            <p:cNvGrpSpPr/>
            <p:nvPr/>
          </p:nvGrpSpPr>
          <p:grpSpPr>
            <a:xfrm>
              <a:off x="0" y="0"/>
              <a:ext cx="12192001" cy="6858000"/>
              <a:chOff x="0" y="0"/>
              <a:chExt cx="12192001" cy="6858000"/>
            </a:xfrm>
          </p:grpSpPr>
          <p:pic>
            <p:nvPicPr>
              <p:cNvPr id="122" name="Picture 121" descr="A white hexagon with a black text overlay&#10;&#10;AI-generated content may be incorrect.">
                <a:extLst>
                  <a:ext uri="{FF2B5EF4-FFF2-40B4-BE49-F238E27FC236}">
                    <a16:creationId xmlns:a16="http://schemas.microsoft.com/office/drawing/2014/main" id="{9CAC1F9A-C355-A79B-C9A3-2F6B4D4B6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4" name="Picture 123" descr="A blue text with yellow stars&#10;&#10;AI-generated content may be incorrect.">
                <a:extLst>
                  <a:ext uri="{FF2B5EF4-FFF2-40B4-BE49-F238E27FC236}">
                    <a16:creationId xmlns:a16="http://schemas.microsoft.com/office/drawing/2014/main" id="{3A1387CA-2A72-660F-ABBF-C25A6342C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703" y="386403"/>
                <a:ext cx="2341574" cy="1009669"/>
              </a:xfrm>
              <a:prstGeom prst="rect">
                <a:avLst/>
              </a:prstGeom>
            </p:spPr>
          </p:pic>
          <p:sp>
            <p:nvSpPr>
              <p:cNvPr id="125" name="Subtitle 2">
                <a:extLst>
                  <a:ext uri="{FF2B5EF4-FFF2-40B4-BE49-F238E27FC236}">
                    <a16:creationId xmlns:a16="http://schemas.microsoft.com/office/drawing/2014/main" id="{6D52D43C-5059-EA31-7030-EAF17CBB8187}"/>
                  </a:ext>
                </a:extLst>
              </p:cNvPr>
              <p:cNvSpPr txBox="1">
                <a:spLocks/>
              </p:cNvSpPr>
              <p:nvPr/>
            </p:nvSpPr>
            <p:spPr>
              <a:xfrm>
                <a:off x="7998595" y="5593262"/>
                <a:ext cx="4193406" cy="1009669"/>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50" b="1"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Elson Thana</a:t>
                </a:r>
                <a:endParaRPr kumimoji="0" lang="en-US" sz="1350" b="1"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Desk Officer for Waterborne Transport </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35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M: +381 600 600 879</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35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rPr>
                  <a:t>E: ethana@transport-community.org</a:t>
                </a:r>
                <a:endParaRPr kumimoji="0" lang="en-US" sz="1350" b="0" i="0" u="none" strike="noStrike" kern="1200" cap="none" spc="0" normalizeH="0" baseline="0" noProof="0">
                  <a:ln>
                    <a:noFill/>
                  </a:ln>
                  <a:solidFill>
                    <a:srgbClr val="0E2841">
                      <a:lumMod val="75000"/>
                      <a:lumOff val="25000"/>
                    </a:srgbClr>
                  </a:solidFill>
                  <a:effectLst/>
                  <a:uLnTx/>
                  <a:uFillTx/>
                  <a:latin typeface="Aptos" panose="02110004020202020204"/>
                  <a:ea typeface="+mn-ea"/>
                  <a:cs typeface="+mn-cs"/>
                </a:endParaRPr>
              </a:p>
            </p:txBody>
          </p:sp>
        </p:grpSp>
        <p:sp>
          <p:nvSpPr>
            <p:cNvPr id="1025" name="Rectangle 1024">
              <a:extLst>
                <a:ext uri="{FF2B5EF4-FFF2-40B4-BE49-F238E27FC236}">
                  <a16:creationId xmlns:a16="http://schemas.microsoft.com/office/drawing/2014/main" id="{6853C76C-D4D4-DD5F-490E-4D2FB3A7AB9D}"/>
                </a:ext>
              </a:extLst>
            </p:cNvPr>
            <p:cNvSpPr/>
            <p:nvPr/>
          </p:nvSpPr>
          <p:spPr>
            <a:xfrm>
              <a:off x="7931212" y="5669280"/>
              <a:ext cx="78607" cy="802317"/>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0692653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5B7E5-FC18-C116-F0BD-94D4FA28FC0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3763DED-E4CA-DD8E-7AD7-B4E30FAF944C}"/>
              </a:ext>
            </a:extLst>
          </p:cNvPr>
          <p:cNvPicPr>
            <a:picLocks noChangeAspect="1"/>
          </p:cNvPicPr>
          <p:nvPr/>
        </p:nvPicPr>
        <p:blipFill>
          <a:blip r:embed="rId2"/>
          <a:srcRect l="7339" t="21135" r="1247" b="1727"/>
          <a:stretch>
            <a:fillRect/>
          </a:stretch>
        </p:blipFill>
        <p:spPr>
          <a:xfrm>
            <a:off x="0" y="0"/>
            <a:ext cx="9144000" cy="5143500"/>
          </a:xfrm>
          <a:custGeom>
            <a:avLst/>
            <a:gdLst>
              <a:gd name="connsiteX0" fmla="*/ -1307 w 6695397"/>
              <a:gd name="connsiteY0" fmla="*/ -729 h 4463151"/>
              <a:gd name="connsiteX1" fmla="*/ 6694091 w 6695397"/>
              <a:gd name="connsiteY1" fmla="*/ -729 h 4463151"/>
              <a:gd name="connsiteX2" fmla="*/ 6694091 w 6695397"/>
              <a:gd name="connsiteY2" fmla="*/ 4462423 h 4463151"/>
              <a:gd name="connsiteX3" fmla="*/ -1307 w 6695397"/>
              <a:gd name="connsiteY3" fmla="*/ 4462423 h 4463151"/>
            </a:gdLst>
            <a:ahLst/>
            <a:cxnLst>
              <a:cxn ang="0">
                <a:pos x="connsiteX0" y="connsiteY0"/>
              </a:cxn>
              <a:cxn ang="0">
                <a:pos x="connsiteX1" y="connsiteY1"/>
              </a:cxn>
              <a:cxn ang="0">
                <a:pos x="connsiteX2" y="connsiteY2"/>
              </a:cxn>
              <a:cxn ang="0">
                <a:pos x="connsiteX3" y="connsiteY3"/>
              </a:cxn>
            </a:cxnLst>
            <a:rect l="l" t="t" r="r" b="b"/>
            <a:pathLst>
              <a:path w="6695397" h="4463151">
                <a:moveTo>
                  <a:pt x="-1307" y="-729"/>
                </a:moveTo>
                <a:lnTo>
                  <a:pt x="6694091" y="-729"/>
                </a:lnTo>
                <a:lnTo>
                  <a:pt x="6694091" y="4462423"/>
                </a:lnTo>
                <a:lnTo>
                  <a:pt x="-1307" y="4462423"/>
                </a:lnTo>
                <a:close/>
              </a:path>
            </a:pathLst>
          </a:custGeom>
        </p:spPr>
      </p:pic>
      <p:sp>
        <p:nvSpPr>
          <p:cNvPr id="49" name="Freeform: Shape 48">
            <a:extLst>
              <a:ext uri="{FF2B5EF4-FFF2-40B4-BE49-F238E27FC236}">
                <a16:creationId xmlns:a16="http://schemas.microsoft.com/office/drawing/2014/main" id="{09769A3A-30A4-3FAE-8998-CC73348A5E4D}"/>
              </a:ext>
            </a:extLst>
          </p:cNvPr>
          <p:cNvSpPr>
            <a:spLocks noGrp="1" noRot="1" noMove="1" noResize="1" noEditPoints="1" noAdjustHandles="1" noChangeArrowheads="1" noChangeShapeType="1"/>
          </p:cNvSpPr>
          <p:nvPr/>
        </p:nvSpPr>
        <p:spPr>
          <a:xfrm>
            <a:off x="-4061" y="-13686"/>
            <a:ext cx="9144000" cy="5157186"/>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8000">
                <a:srgbClr val="000000">
                  <a:alpha val="69804"/>
                </a:srgbClr>
              </a:gs>
              <a:gs pos="80000">
                <a:srgbClr val="000000">
                  <a:alpha val="14902"/>
                </a:srgbClr>
              </a:gs>
              <a:gs pos="88000">
                <a:srgbClr val="000000">
                  <a:alpha val="0"/>
                </a:srgbClr>
              </a:gs>
            </a:gsLst>
            <a:lin ang="20214218" scaled="1"/>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076586D2-63D5-F77B-E6D8-CBF5561D1044}"/>
              </a:ext>
            </a:extLst>
          </p:cNvPr>
          <p:cNvSpPr>
            <a:spLocks noGrp="1" noRot="1" noMove="1" noResize="1" noEditPoints="1" noAdjustHandles="1" noChangeArrowheads="1" noChangeShapeType="1"/>
          </p:cNvSpPr>
          <p:nvPr/>
        </p:nvSpPr>
        <p:spPr>
          <a:xfrm>
            <a:off x="-8123" y="-1"/>
            <a:ext cx="9152123" cy="5143500"/>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0">
                <a:srgbClr val="045266"/>
              </a:gs>
              <a:gs pos="100000">
                <a:srgbClr val="01405C">
                  <a:alpha val="40000"/>
                </a:srgbClr>
              </a:gs>
            </a:gsLst>
            <a:lin ang="2400000" scaled="0"/>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pic>
        <p:nvPicPr>
          <p:cNvPr id="72" name="Graphic 71">
            <a:extLst>
              <a:ext uri="{FF2B5EF4-FFF2-40B4-BE49-F238E27FC236}">
                <a16:creationId xmlns:a16="http://schemas.microsoft.com/office/drawing/2014/main" id="{3E86B12F-43D2-F92E-0956-6F74DDE06A8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86954" y="394428"/>
            <a:ext cx="8370093" cy="418986"/>
          </a:xfrm>
          <a:prstGeom prst="rect">
            <a:avLst/>
          </a:prstGeom>
        </p:spPr>
      </p:pic>
      <p:sp>
        <p:nvSpPr>
          <p:cNvPr id="206" name="TextBox 205">
            <a:extLst>
              <a:ext uri="{FF2B5EF4-FFF2-40B4-BE49-F238E27FC236}">
                <a16:creationId xmlns:a16="http://schemas.microsoft.com/office/drawing/2014/main" id="{727BDEFC-47E9-ACF7-E5FF-5EB3A5590FE5}"/>
              </a:ext>
            </a:extLst>
          </p:cNvPr>
          <p:cNvSpPr txBox="1"/>
          <p:nvPr/>
        </p:nvSpPr>
        <p:spPr>
          <a:xfrm>
            <a:off x="403228" y="1354277"/>
            <a:ext cx="1056700" cy="323165"/>
          </a:xfrm>
          <a:prstGeom prst="rect">
            <a:avLst/>
          </a:prstGeom>
          <a:noFill/>
        </p:spPr>
        <p:txBody>
          <a:bodyPr wrap="none" rtlCol="0">
            <a:spAutoFit/>
          </a:bodyPr>
          <a:lstStyle/>
          <a:p>
            <a:pPr defTabSz="685800"/>
            <a:r>
              <a:rPr lang="en-GB" sz="1500">
                <a:ln/>
                <a:solidFill>
                  <a:srgbClr val="42BCB0"/>
                </a:solidFill>
                <a:latin typeface="Poppins"/>
                <a:cs typeface="Poppins"/>
                <a:sym typeface="Poppins"/>
                <a:rtl val="0"/>
              </a:rPr>
              <a:t>DAY TWO</a:t>
            </a:r>
          </a:p>
        </p:txBody>
      </p:sp>
      <p:sp>
        <p:nvSpPr>
          <p:cNvPr id="212" name="TextBox 211">
            <a:extLst>
              <a:ext uri="{FF2B5EF4-FFF2-40B4-BE49-F238E27FC236}">
                <a16:creationId xmlns:a16="http://schemas.microsoft.com/office/drawing/2014/main" id="{EF672BC5-2B05-032C-AAA5-8E37DF6F068B}"/>
              </a:ext>
            </a:extLst>
          </p:cNvPr>
          <p:cNvSpPr txBox="1"/>
          <p:nvPr/>
        </p:nvSpPr>
        <p:spPr>
          <a:xfrm>
            <a:off x="386954" y="1768383"/>
            <a:ext cx="3808132" cy="923330"/>
          </a:xfrm>
          <a:prstGeom prst="rect">
            <a:avLst/>
          </a:prstGeom>
          <a:noFill/>
        </p:spPr>
        <p:txBody>
          <a:bodyPr wrap="square" rtlCol="0">
            <a:spAutoFit/>
          </a:bodyPr>
          <a:lstStyle/>
          <a:p>
            <a:pPr defTabSz="685800"/>
            <a:r>
              <a:rPr lang="en-GB" sz="2700" b="1">
                <a:ln/>
                <a:solidFill>
                  <a:prstClr val="white"/>
                </a:solidFill>
                <a:latin typeface="Poppins"/>
                <a:cs typeface="Poppins"/>
                <a:sym typeface="Poppins"/>
                <a:rtl val="0"/>
              </a:rPr>
              <a:t>Digitalisation Masterplan</a:t>
            </a:r>
          </a:p>
        </p:txBody>
      </p:sp>
      <p:sp>
        <p:nvSpPr>
          <p:cNvPr id="213" name="TextBox 212">
            <a:extLst>
              <a:ext uri="{FF2B5EF4-FFF2-40B4-BE49-F238E27FC236}">
                <a16:creationId xmlns:a16="http://schemas.microsoft.com/office/drawing/2014/main" id="{CF986D3B-EBE8-DAF1-F2B9-BF74B1EB4A34}"/>
              </a:ext>
            </a:extLst>
          </p:cNvPr>
          <p:cNvSpPr txBox="1"/>
          <p:nvPr/>
        </p:nvSpPr>
        <p:spPr>
          <a:xfrm>
            <a:off x="403228" y="2782652"/>
            <a:ext cx="3711572" cy="784830"/>
          </a:xfrm>
          <a:prstGeom prst="rect">
            <a:avLst/>
          </a:prstGeom>
          <a:noFill/>
        </p:spPr>
        <p:txBody>
          <a:bodyPr wrap="square" rtlCol="0">
            <a:spAutoFit/>
          </a:bodyPr>
          <a:lstStyle/>
          <a:p>
            <a:pPr defTabSz="685800"/>
            <a:r>
              <a:rPr lang="en-GB" sz="1500">
                <a:ln/>
                <a:solidFill>
                  <a:prstClr val="white"/>
                </a:solidFill>
                <a:latin typeface="Poppins"/>
                <a:cs typeface="Poppins"/>
                <a:sym typeface="Poppins"/>
                <a:rtl val="0"/>
              </a:rPr>
              <a:t>How digitalisation can support green and economically sustainable development of inland ports</a:t>
            </a:r>
          </a:p>
        </p:txBody>
      </p:sp>
      <p:pic>
        <p:nvPicPr>
          <p:cNvPr id="227" name="Picture 226">
            <a:extLst>
              <a:ext uri="{FF2B5EF4-FFF2-40B4-BE49-F238E27FC236}">
                <a16:creationId xmlns:a16="http://schemas.microsoft.com/office/drawing/2014/main" id="{64349507-3B70-94B5-6659-B857E5E0F28E}"/>
              </a:ext>
            </a:extLst>
          </p:cNvPr>
          <p:cNvPicPr>
            <a:picLocks noChangeAspect="1"/>
          </p:cNvPicPr>
          <p:nvPr/>
        </p:nvPicPr>
        <p:blipFill rotWithShape="1">
          <a:blip r:embed="rId5">
            <a:extLst>
              <a:ext uri="{28A0092B-C50C-407E-A947-70E740481C1C}">
                <a14:useLocalDpi xmlns:a14="http://schemas.microsoft.com/office/drawing/2010/main" val="0"/>
              </a:ext>
            </a:extLst>
          </a:blip>
          <a:srcRect l="28537" t="9250" r="30705" b="29559"/>
          <a:stretch>
            <a:fillRect/>
          </a:stretch>
        </p:blipFill>
        <p:spPr>
          <a:xfrm>
            <a:off x="4782343" y="1354277"/>
            <a:ext cx="1026000" cy="1026000"/>
          </a:xfrm>
          <a:prstGeom prst="ellipse">
            <a:avLst/>
          </a:prstGeom>
          <a:ln w="12700">
            <a:solidFill>
              <a:srgbClr val="42BCB0"/>
            </a:solidFill>
          </a:ln>
        </p:spPr>
      </p:pic>
      <p:pic>
        <p:nvPicPr>
          <p:cNvPr id="261" name="Picture 260">
            <a:extLst>
              <a:ext uri="{FF2B5EF4-FFF2-40B4-BE49-F238E27FC236}">
                <a16:creationId xmlns:a16="http://schemas.microsoft.com/office/drawing/2014/main" id="{758C9A03-84D4-EFD8-9FCC-A35981699E99}"/>
              </a:ext>
            </a:extLst>
          </p:cNvPr>
          <p:cNvPicPr>
            <a:picLocks noChangeAspect="1"/>
          </p:cNvPicPr>
          <p:nvPr/>
        </p:nvPicPr>
        <p:blipFill rotWithShape="1">
          <a:blip r:embed="rId6">
            <a:extLst>
              <a:ext uri="{28A0092B-C50C-407E-A947-70E740481C1C}">
                <a14:useLocalDpi xmlns:a14="http://schemas.microsoft.com/office/drawing/2010/main" val="0"/>
              </a:ext>
            </a:extLst>
          </a:blip>
          <a:srcRect l="9599" t="15015" r="3904" b="20112"/>
          <a:stretch>
            <a:fillRect/>
          </a:stretch>
        </p:blipFill>
        <p:spPr>
          <a:xfrm>
            <a:off x="6188792" y="1354277"/>
            <a:ext cx="1026000" cy="1026000"/>
          </a:xfrm>
          <a:prstGeom prst="ellipse">
            <a:avLst/>
          </a:prstGeom>
          <a:ln w="12700">
            <a:solidFill>
              <a:srgbClr val="42BCB0"/>
            </a:solidFill>
          </a:ln>
        </p:spPr>
      </p:pic>
      <p:pic>
        <p:nvPicPr>
          <p:cNvPr id="262" name="Picture 261">
            <a:extLst>
              <a:ext uri="{FF2B5EF4-FFF2-40B4-BE49-F238E27FC236}">
                <a16:creationId xmlns:a16="http://schemas.microsoft.com/office/drawing/2014/main" id="{781CB5EA-1B58-1ECD-391B-09514A6BFE94}"/>
              </a:ext>
            </a:extLst>
          </p:cNvPr>
          <p:cNvPicPr>
            <a:picLocks noChangeAspect="1"/>
          </p:cNvPicPr>
          <p:nvPr/>
        </p:nvPicPr>
        <p:blipFill rotWithShape="1">
          <a:blip r:embed="rId7">
            <a:extLst>
              <a:ext uri="{28A0092B-C50C-407E-A947-70E740481C1C}">
                <a14:useLocalDpi xmlns:a14="http://schemas.microsoft.com/office/drawing/2010/main" val="0"/>
              </a:ext>
            </a:extLst>
          </a:blip>
          <a:srcRect l="18345" t="13186" r="21799" b="31678"/>
          <a:stretch>
            <a:fillRect/>
          </a:stretch>
        </p:blipFill>
        <p:spPr>
          <a:xfrm>
            <a:off x="5419430" y="2964454"/>
            <a:ext cx="1026000" cy="1026000"/>
          </a:xfrm>
          <a:prstGeom prst="ellipse">
            <a:avLst/>
          </a:prstGeom>
          <a:ln w="12700">
            <a:solidFill>
              <a:srgbClr val="42BCB0"/>
            </a:solidFill>
          </a:ln>
        </p:spPr>
      </p:pic>
      <p:pic>
        <p:nvPicPr>
          <p:cNvPr id="263" name="Picture 262">
            <a:extLst>
              <a:ext uri="{FF2B5EF4-FFF2-40B4-BE49-F238E27FC236}">
                <a16:creationId xmlns:a16="http://schemas.microsoft.com/office/drawing/2014/main" id="{E4D316DC-7D6B-0A3B-CFAA-97961E155241}"/>
              </a:ext>
            </a:extLst>
          </p:cNvPr>
          <p:cNvPicPr>
            <a:picLocks noChangeAspect="1"/>
          </p:cNvPicPr>
          <p:nvPr/>
        </p:nvPicPr>
        <p:blipFill rotWithShape="1">
          <a:blip r:embed="rId8">
            <a:extLst>
              <a:ext uri="{28A0092B-C50C-407E-A947-70E740481C1C}">
                <a14:useLocalDpi xmlns:a14="http://schemas.microsoft.com/office/drawing/2010/main" val="0"/>
              </a:ext>
            </a:extLst>
          </a:blip>
          <a:srcRect l="143" r="143"/>
          <a:stretch/>
        </p:blipFill>
        <p:spPr>
          <a:xfrm>
            <a:off x="6947401" y="2964454"/>
            <a:ext cx="1026000" cy="1026000"/>
          </a:xfrm>
          <a:prstGeom prst="ellipse">
            <a:avLst/>
          </a:prstGeom>
          <a:ln w="12700">
            <a:solidFill>
              <a:srgbClr val="42BCB0"/>
            </a:solidFill>
          </a:ln>
        </p:spPr>
      </p:pic>
      <p:sp>
        <p:nvSpPr>
          <p:cNvPr id="264" name="TextBox 263">
            <a:extLst>
              <a:ext uri="{FF2B5EF4-FFF2-40B4-BE49-F238E27FC236}">
                <a16:creationId xmlns:a16="http://schemas.microsoft.com/office/drawing/2014/main" id="{06F62099-3638-5F8C-1035-795508818619}"/>
              </a:ext>
            </a:extLst>
          </p:cNvPr>
          <p:cNvSpPr txBox="1"/>
          <p:nvPr/>
        </p:nvSpPr>
        <p:spPr>
          <a:xfrm>
            <a:off x="4549326" y="2438811"/>
            <a:ext cx="1492034"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Robert Rafael</a:t>
            </a:r>
          </a:p>
          <a:p>
            <a:pPr algn="ctr" defTabSz="685800"/>
            <a:r>
              <a:rPr lang="en-GB" sz="900">
                <a:ln/>
                <a:solidFill>
                  <a:prstClr val="white"/>
                </a:solidFill>
                <a:latin typeface="Poppins"/>
                <a:cs typeface="Poppins"/>
                <a:sym typeface="Poppins"/>
                <a:rtl val="0"/>
              </a:rPr>
              <a:t>Pro Danube</a:t>
            </a:r>
          </a:p>
        </p:txBody>
      </p:sp>
      <p:sp>
        <p:nvSpPr>
          <p:cNvPr id="265" name="TextBox 264">
            <a:extLst>
              <a:ext uri="{FF2B5EF4-FFF2-40B4-BE49-F238E27FC236}">
                <a16:creationId xmlns:a16="http://schemas.microsoft.com/office/drawing/2014/main" id="{70EF04C0-5500-2CBC-A9D9-98261CF284E9}"/>
              </a:ext>
            </a:extLst>
          </p:cNvPr>
          <p:cNvSpPr txBox="1"/>
          <p:nvPr/>
        </p:nvSpPr>
        <p:spPr>
          <a:xfrm>
            <a:off x="5995572" y="2432798"/>
            <a:ext cx="1412441" cy="530915"/>
          </a:xfrm>
          <a:prstGeom prst="rect">
            <a:avLst/>
          </a:prstGeom>
          <a:noFill/>
        </p:spPr>
        <p:txBody>
          <a:bodyPr wrap="square" rtlCol="0">
            <a:spAutoFit/>
          </a:bodyPr>
          <a:lstStyle/>
          <a:p>
            <a:pPr algn="ctr" defTabSz="685800"/>
            <a:r>
              <a:rPr lang="it-IT" sz="1050" b="1" err="1">
                <a:ln/>
                <a:solidFill>
                  <a:prstClr val="white"/>
                </a:solidFill>
                <a:latin typeface="Poppins"/>
                <a:cs typeface="Poppins"/>
                <a:sym typeface="Poppins"/>
                <a:rtl val="0"/>
              </a:rPr>
              <a:t>Saša</a:t>
            </a:r>
            <a:r>
              <a:rPr lang="it-IT" sz="1050" b="1">
                <a:ln/>
                <a:solidFill>
                  <a:prstClr val="white"/>
                </a:solidFill>
                <a:latin typeface="Poppins"/>
                <a:cs typeface="Poppins"/>
                <a:sym typeface="Poppins"/>
                <a:rtl val="0"/>
              </a:rPr>
              <a:t> Jovanović</a:t>
            </a:r>
          </a:p>
          <a:p>
            <a:pPr algn="ctr" defTabSz="685800"/>
            <a:r>
              <a:rPr lang="it-IT" sz="900">
                <a:ln/>
                <a:solidFill>
                  <a:prstClr val="white"/>
                </a:solidFill>
                <a:latin typeface="Poppins"/>
                <a:cs typeface="Poppins"/>
                <a:sym typeface="Poppins"/>
                <a:rtl val="0"/>
              </a:rPr>
              <a:t>Pro </a:t>
            </a:r>
            <a:r>
              <a:rPr lang="it-IT" sz="900" err="1">
                <a:ln/>
                <a:solidFill>
                  <a:prstClr val="white"/>
                </a:solidFill>
                <a:latin typeface="Poppins"/>
                <a:cs typeface="Poppins"/>
                <a:sym typeface="Poppins"/>
                <a:rtl val="0"/>
              </a:rPr>
              <a:t>Danube</a:t>
            </a:r>
            <a:r>
              <a:rPr lang="it-IT" sz="900">
                <a:ln/>
                <a:solidFill>
                  <a:prstClr val="white"/>
                </a:solidFill>
                <a:latin typeface="Poppins"/>
                <a:cs typeface="Poppins"/>
                <a:sym typeface="Poppins"/>
                <a:rtl val="0"/>
              </a:rPr>
              <a:t> / </a:t>
            </a:r>
            <a:r>
              <a:rPr lang="it-IT" sz="900" err="1">
                <a:ln/>
                <a:solidFill>
                  <a:prstClr val="white"/>
                </a:solidFill>
                <a:latin typeface="Poppins"/>
                <a:cs typeface="Poppins"/>
                <a:sym typeface="Poppins"/>
                <a:rtl val="0"/>
              </a:rPr>
              <a:t>iC</a:t>
            </a:r>
            <a:r>
              <a:rPr lang="it-IT" sz="900">
                <a:ln/>
                <a:solidFill>
                  <a:prstClr val="white"/>
                </a:solidFill>
                <a:latin typeface="Poppins"/>
                <a:cs typeface="Poppins"/>
                <a:sym typeface="Poppins"/>
                <a:rtl val="0"/>
              </a:rPr>
              <a:t> </a:t>
            </a:r>
            <a:r>
              <a:rPr lang="it-IT" sz="900" err="1">
                <a:ln/>
                <a:solidFill>
                  <a:prstClr val="white"/>
                </a:solidFill>
                <a:latin typeface="Poppins"/>
                <a:cs typeface="Poppins"/>
                <a:sym typeface="Poppins"/>
                <a:rtl val="0"/>
              </a:rPr>
              <a:t>consulenten</a:t>
            </a:r>
            <a:endParaRPr lang="en-GB" sz="825">
              <a:ln/>
              <a:solidFill>
                <a:prstClr val="white"/>
              </a:solidFill>
              <a:latin typeface="Poppins"/>
              <a:cs typeface="Poppins"/>
              <a:sym typeface="Poppins"/>
              <a:rtl val="0"/>
            </a:endParaRPr>
          </a:p>
        </p:txBody>
      </p:sp>
      <p:sp>
        <p:nvSpPr>
          <p:cNvPr id="266" name="TextBox 265">
            <a:extLst>
              <a:ext uri="{FF2B5EF4-FFF2-40B4-BE49-F238E27FC236}">
                <a16:creationId xmlns:a16="http://schemas.microsoft.com/office/drawing/2014/main" id="{0D2914B7-B352-2920-4F3F-DE7B7619297A}"/>
              </a:ext>
            </a:extLst>
          </p:cNvPr>
          <p:cNvSpPr txBox="1"/>
          <p:nvPr/>
        </p:nvSpPr>
        <p:spPr>
          <a:xfrm>
            <a:off x="5104972" y="4034809"/>
            <a:ext cx="1654916" cy="553998"/>
          </a:xfrm>
          <a:prstGeom prst="rect">
            <a:avLst/>
          </a:prstGeom>
          <a:noFill/>
        </p:spPr>
        <p:txBody>
          <a:bodyPr wrap="square" rtlCol="0">
            <a:spAutoFit/>
          </a:bodyPr>
          <a:lstStyle/>
          <a:p>
            <a:pPr algn="ctr" defTabSz="685800"/>
            <a:r>
              <a:rPr lang="nl-NL" sz="1050" b="1" err="1">
                <a:ln/>
                <a:solidFill>
                  <a:prstClr val="white"/>
                </a:solidFill>
                <a:latin typeface="Poppins"/>
                <a:cs typeface="Poppins"/>
                <a:sym typeface="Poppins"/>
                <a:rtl val="0"/>
              </a:rPr>
              <a:t>Tommaso</a:t>
            </a:r>
            <a:r>
              <a:rPr lang="nl-NL" sz="1050" b="1">
                <a:ln/>
                <a:solidFill>
                  <a:prstClr val="white"/>
                </a:solidFill>
                <a:latin typeface="Poppins"/>
                <a:cs typeface="Poppins"/>
                <a:sym typeface="Poppins"/>
                <a:rtl val="0"/>
              </a:rPr>
              <a:t> </a:t>
            </a:r>
            <a:r>
              <a:rPr lang="nl-NL" sz="1050" b="1" err="1">
                <a:ln/>
                <a:solidFill>
                  <a:prstClr val="white"/>
                </a:solidFill>
                <a:latin typeface="Poppins"/>
                <a:cs typeface="Poppins"/>
                <a:sym typeface="Poppins"/>
                <a:rtl val="0"/>
              </a:rPr>
              <a:t>Spanevello</a:t>
            </a:r>
            <a:endParaRPr lang="nl-NL" sz="1050" b="1">
              <a:ln/>
              <a:solidFill>
                <a:prstClr val="white"/>
              </a:solidFill>
              <a:latin typeface="Poppins"/>
              <a:cs typeface="Poppins"/>
              <a:sym typeface="Poppins"/>
              <a:rtl val="0"/>
            </a:endParaRPr>
          </a:p>
          <a:p>
            <a:pPr algn="ctr" defTabSz="685800"/>
            <a:r>
              <a:rPr lang="nl-NL" sz="900">
                <a:ln/>
                <a:solidFill>
                  <a:prstClr val="white"/>
                </a:solidFill>
                <a:latin typeface="Poppins"/>
                <a:cs typeface="Poppins"/>
                <a:sym typeface="Poppins"/>
                <a:rtl val="0"/>
              </a:rPr>
              <a:t>HAROPA</a:t>
            </a:r>
            <a:endParaRPr lang="en-GB" sz="825">
              <a:ln/>
              <a:solidFill>
                <a:prstClr val="white"/>
              </a:solidFill>
              <a:latin typeface="Poppins"/>
              <a:cs typeface="Poppins"/>
              <a:sym typeface="Poppins"/>
              <a:rtl val="0"/>
            </a:endParaRPr>
          </a:p>
        </p:txBody>
      </p:sp>
      <p:sp>
        <p:nvSpPr>
          <p:cNvPr id="267" name="TextBox 266">
            <a:extLst>
              <a:ext uri="{FF2B5EF4-FFF2-40B4-BE49-F238E27FC236}">
                <a16:creationId xmlns:a16="http://schemas.microsoft.com/office/drawing/2014/main" id="{85ABCD64-3F4B-21F9-BFD7-ABE74C0C1427}"/>
              </a:ext>
            </a:extLst>
          </p:cNvPr>
          <p:cNvSpPr txBox="1"/>
          <p:nvPr/>
        </p:nvSpPr>
        <p:spPr>
          <a:xfrm>
            <a:off x="6754181" y="4034809"/>
            <a:ext cx="1412441" cy="5309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Vladislav Maraš</a:t>
            </a:r>
          </a:p>
          <a:p>
            <a:pPr algn="ctr" defTabSz="685800"/>
            <a:r>
              <a:rPr lang="en-GB" sz="900">
                <a:ln/>
                <a:solidFill>
                  <a:prstClr val="white"/>
                </a:solidFill>
                <a:latin typeface="Poppins"/>
                <a:cs typeface="Poppins"/>
                <a:sym typeface="Poppins"/>
                <a:rtl val="0"/>
              </a:rPr>
              <a:t>University of Belgrade</a:t>
            </a:r>
            <a:endParaRPr lang="en-GB" sz="825">
              <a:ln/>
              <a:solidFill>
                <a:prstClr val="white"/>
              </a:solidFill>
              <a:latin typeface="Poppins"/>
              <a:cs typeface="Poppins"/>
              <a:sym typeface="Poppins"/>
              <a:rtl val="0"/>
            </a:endParaRPr>
          </a:p>
        </p:txBody>
      </p:sp>
      <p:pic>
        <p:nvPicPr>
          <p:cNvPr id="2" name="Picture 1">
            <a:extLst>
              <a:ext uri="{FF2B5EF4-FFF2-40B4-BE49-F238E27FC236}">
                <a16:creationId xmlns:a16="http://schemas.microsoft.com/office/drawing/2014/main" id="{4896CF86-2D6E-1D7A-ED6F-2F3CCA4303B2}"/>
              </a:ext>
            </a:extLst>
          </p:cNvPr>
          <p:cNvPicPr>
            <a:picLocks noChangeAspect="1"/>
          </p:cNvPicPr>
          <p:nvPr/>
        </p:nvPicPr>
        <p:blipFill rotWithShape="1">
          <a:blip r:embed="rId9">
            <a:extLst>
              <a:ext uri="{28A0092B-C50C-407E-A947-70E740481C1C}">
                <a14:useLocalDpi xmlns:a14="http://schemas.microsoft.com/office/drawing/2010/main" val="0"/>
              </a:ext>
            </a:extLst>
          </a:blip>
          <a:srcRect l="12044" t="2571" r="17746" b="17466"/>
          <a:stretch>
            <a:fillRect/>
          </a:stretch>
        </p:blipFill>
        <p:spPr>
          <a:xfrm>
            <a:off x="7595243" y="1354277"/>
            <a:ext cx="1026000" cy="1026000"/>
          </a:xfrm>
          <a:prstGeom prst="ellipse">
            <a:avLst/>
          </a:prstGeom>
          <a:ln w="12700">
            <a:solidFill>
              <a:srgbClr val="42BCB0"/>
            </a:solidFill>
          </a:ln>
        </p:spPr>
      </p:pic>
      <p:sp>
        <p:nvSpPr>
          <p:cNvPr id="3" name="TextBox 2">
            <a:extLst>
              <a:ext uri="{FF2B5EF4-FFF2-40B4-BE49-F238E27FC236}">
                <a16:creationId xmlns:a16="http://schemas.microsoft.com/office/drawing/2014/main" id="{DA405F74-5FC5-0602-54F1-BC46D6804948}"/>
              </a:ext>
            </a:extLst>
          </p:cNvPr>
          <p:cNvSpPr txBox="1"/>
          <p:nvPr/>
        </p:nvSpPr>
        <p:spPr>
          <a:xfrm>
            <a:off x="7373457" y="2432798"/>
            <a:ext cx="1492033" cy="692497"/>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Ksenija </a:t>
            </a:r>
            <a:r>
              <a:rPr lang="en-GB" sz="1050" b="1" err="1">
                <a:ln/>
                <a:solidFill>
                  <a:prstClr val="white"/>
                </a:solidFill>
                <a:latin typeface="Poppins"/>
                <a:cs typeface="Poppins"/>
                <a:sym typeface="Poppins"/>
                <a:rtl val="0"/>
              </a:rPr>
              <a:t>Hajduković</a:t>
            </a:r>
            <a:endParaRPr lang="en-GB" sz="1050" b="1">
              <a:ln/>
              <a:solidFill>
                <a:prstClr val="white"/>
              </a:solidFill>
              <a:latin typeface="Poppins"/>
              <a:cs typeface="Poppins"/>
              <a:sym typeface="Poppins"/>
              <a:rtl val="0"/>
            </a:endParaRPr>
          </a:p>
          <a:p>
            <a:pPr algn="ctr" defTabSz="685800"/>
            <a:r>
              <a:rPr lang="en-GB" sz="900">
                <a:ln/>
                <a:solidFill>
                  <a:prstClr val="white"/>
                </a:solidFill>
                <a:latin typeface="Poppins"/>
                <a:cs typeface="Poppins"/>
                <a:sym typeface="Poppins"/>
                <a:rtl val="0"/>
              </a:rPr>
              <a:t>Port Governance Agency</a:t>
            </a:r>
            <a:endParaRPr lang="en-GB" sz="825">
              <a:ln/>
              <a:solidFill>
                <a:prstClr val="white"/>
              </a:solidFill>
              <a:latin typeface="Poppins"/>
              <a:cs typeface="Poppins"/>
              <a:sym typeface="Poppins"/>
              <a:rtl val="0"/>
            </a:endParaRPr>
          </a:p>
        </p:txBody>
      </p:sp>
    </p:spTree>
    <p:extLst>
      <p:ext uri="{BB962C8B-B14F-4D97-AF65-F5344CB8AC3E}">
        <p14:creationId xmlns:p14="http://schemas.microsoft.com/office/powerpoint/2010/main" val="29778319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6196-26B4-BED1-5BB3-755F01F83262}"/>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128DF5E6-4BC3-24BC-061D-3B7F38E7E400}"/>
              </a:ext>
            </a:extLst>
          </p:cNvPr>
          <p:cNvSpPr>
            <a:spLocks noGrp="1"/>
          </p:cNvSpPr>
          <p:nvPr>
            <p:ph type="title"/>
          </p:nvPr>
        </p:nvSpPr>
        <p:spPr>
          <a:xfrm>
            <a:off x="897954" y="1705332"/>
            <a:ext cx="7348093" cy="618044"/>
          </a:xfrm>
        </p:spPr>
        <p:txBody>
          <a:bodyPr/>
          <a:lstStyle/>
          <a:p>
            <a:pPr algn="ctr"/>
            <a:r>
              <a:rPr lang="en-US" sz="4050"/>
              <a:t>Closing remarks</a:t>
            </a:r>
            <a:endParaRPr lang="en-GB" sz="4050"/>
          </a:p>
        </p:txBody>
      </p:sp>
      <p:sp>
        <p:nvSpPr>
          <p:cNvPr id="6" name="TextBox 5">
            <a:extLst>
              <a:ext uri="{FF2B5EF4-FFF2-40B4-BE49-F238E27FC236}">
                <a16:creationId xmlns:a16="http://schemas.microsoft.com/office/drawing/2014/main" id="{B3AA8522-1D31-1055-7F02-328A0BB083DE}"/>
              </a:ext>
            </a:extLst>
          </p:cNvPr>
          <p:cNvSpPr txBox="1"/>
          <p:nvPr/>
        </p:nvSpPr>
        <p:spPr>
          <a:xfrm>
            <a:off x="542908" y="2488926"/>
            <a:ext cx="8058183" cy="1338828"/>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Manfred Seitz</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Director General</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rPr>
              <a:t>Danube Commission Secretariat</a:t>
            </a:r>
            <a:endParaRPr kumimoji="0" lang="de-DE" sz="2700" b="0" i="1" u="none" strike="noStrike" kern="1200" cap="none" spc="0" normalizeH="0" baseline="0" noProof="0">
              <a:ln>
                <a:noFill/>
              </a:ln>
              <a:solidFill>
                <a:srgbClr val="9BEBE5">
                  <a:lumMod val="50000"/>
                </a:srgbClr>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39074367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9848-9835-2AA0-58C1-7CA4AE161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16198-FB1F-0450-D0F7-6F0509CB3D97}"/>
              </a:ext>
            </a:extLst>
          </p:cNvPr>
          <p:cNvSpPr>
            <a:spLocks noGrp="1"/>
          </p:cNvSpPr>
          <p:nvPr>
            <p:ph type="title"/>
          </p:nvPr>
        </p:nvSpPr>
        <p:spPr>
          <a:xfrm>
            <a:off x="346825" y="1471168"/>
            <a:ext cx="7474561" cy="1177241"/>
          </a:xfrm>
        </p:spPr>
        <p:txBody>
          <a:bodyPr lIns="91440" tIns="45720" rIns="91440" bIns="45720" anchor="t"/>
          <a:lstStyle/>
          <a:p>
            <a:r>
              <a:rPr lang="en-GB" sz="2800">
                <a:latin typeface="Arial"/>
                <a:cs typeface="Arial"/>
              </a:rPr>
              <a:t>Thank you and have a safe trip back home</a:t>
            </a:r>
            <a:endParaRPr lang="en-US" sz="2800"/>
          </a:p>
          <a:p>
            <a:endParaRPr lang="en-GB" sz="1050"/>
          </a:p>
          <a:p>
            <a:r>
              <a:rPr lang="en-GB" b="0">
                <a:latin typeface="Arial"/>
                <a:cs typeface="Arial"/>
              </a:rPr>
              <a:t>Lunch boxes available until 14:00</a:t>
            </a:r>
            <a:endParaRPr lang="en-GB"/>
          </a:p>
        </p:txBody>
      </p:sp>
    </p:spTree>
    <p:extLst>
      <p:ext uri="{BB962C8B-B14F-4D97-AF65-F5344CB8AC3E}">
        <p14:creationId xmlns:p14="http://schemas.microsoft.com/office/powerpoint/2010/main" val="30869067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EDDE3-9FEF-08C3-243B-21EFE0F503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242362-B457-4C66-DFFC-5B2EDC0CA1ED}"/>
              </a:ext>
            </a:extLst>
          </p:cNvPr>
          <p:cNvSpPr>
            <a:spLocks noGrp="1"/>
          </p:cNvSpPr>
          <p:nvPr>
            <p:ph type="title"/>
          </p:nvPr>
        </p:nvSpPr>
        <p:spPr>
          <a:xfrm>
            <a:off x="251519" y="843558"/>
            <a:ext cx="8116873" cy="504056"/>
          </a:xfrm>
        </p:spPr>
        <p:txBody>
          <a:bodyPr/>
          <a:lstStyle/>
          <a:p>
            <a:r>
              <a:rPr lang="en-GB"/>
              <a:t>Have your say: provide your feedback on our recommendations</a:t>
            </a:r>
          </a:p>
        </p:txBody>
      </p:sp>
      <p:sp>
        <p:nvSpPr>
          <p:cNvPr id="9" name="Content Placeholder 1">
            <a:extLst>
              <a:ext uri="{FF2B5EF4-FFF2-40B4-BE49-F238E27FC236}">
                <a16:creationId xmlns:a16="http://schemas.microsoft.com/office/drawing/2014/main" id="{1D014F84-CBA2-6312-2A45-74D862B7B61B}"/>
              </a:ext>
            </a:extLst>
          </p:cNvPr>
          <p:cNvSpPr txBox="1">
            <a:spLocks/>
          </p:cNvSpPr>
          <p:nvPr/>
        </p:nvSpPr>
        <p:spPr>
          <a:xfrm>
            <a:off x="843209" y="2013575"/>
            <a:ext cx="7956884" cy="558175"/>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GB" sz="16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Please provide your feedback </a:t>
            </a:r>
            <a:r>
              <a:rPr kumimoji="0" lang="en-GB"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on the potential measures that should be addressed by this action plan</a:t>
            </a:r>
          </a:p>
        </p:txBody>
      </p:sp>
      <p:pic>
        <p:nvPicPr>
          <p:cNvPr id="10" name="Picture 9">
            <a:extLst>
              <a:ext uri="{FF2B5EF4-FFF2-40B4-BE49-F238E27FC236}">
                <a16:creationId xmlns:a16="http://schemas.microsoft.com/office/drawing/2014/main" id="{9E2632ED-004C-AD97-9721-E67C207AD3DF}"/>
              </a:ext>
            </a:extLst>
          </p:cNvPr>
          <p:cNvPicPr>
            <a:picLocks noChangeAspect="1"/>
          </p:cNvPicPr>
          <p:nvPr/>
        </p:nvPicPr>
        <p:blipFill>
          <a:blip r:embed="rId2"/>
          <a:stretch>
            <a:fillRect/>
          </a:stretch>
        </p:blipFill>
        <p:spPr>
          <a:xfrm rot="10800000" flipH="1" flipV="1">
            <a:off x="251519" y="1962893"/>
            <a:ext cx="663948" cy="639206"/>
          </a:xfrm>
          <a:prstGeom prst="rect">
            <a:avLst/>
          </a:prstGeom>
        </p:spPr>
      </p:pic>
      <p:sp>
        <p:nvSpPr>
          <p:cNvPr id="12" name="TextBox 11">
            <a:extLst>
              <a:ext uri="{FF2B5EF4-FFF2-40B4-BE49-F238E27FC236}">
                <a16:creationId xmlns:a16="http://schemas.microsoft.com/office/drawing/2014/main" id="{57C07E5F-DCF5-0B68-D14F-92960F7C3588}"/>
              </a:ext>
            </a:extLst>
          </p:cNvPr>
          <p:cNvSpPr txBox="1"/>
          <p:nvPr/>
        </p:nvSpPr>
        <p:spPr>
          <a:xfrm>
            <a:off x="338343" y="1423264"/>
            <a:ext cx="4902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020"/>
                </a:solidFill>
                <a:effectLst/>
                <a:uLnTx/>
                <a:uFillTx/>
                <a:latin typeface="Calibri" panose="020F0502020204030204"/>
                <a:ea typeface="+mn-ea"/>
                <a:cs typeface="+mn-cs"/>
              </a:rPr>
              <a:t>➡️</a:t>
            </a:r>
          </a:p>
        </p:txBody>
      </p:sp>
      <p:sp>
        <p:nvSpPr>
          <p:cNvPr id="13" name="Content Placeholder 1">
            <a:extLst>
              <a:ext uri="{FF2B5EF4-FFF2-40B4-BE49-F238E27FC236}">
                <a16:creationId xmlns:a16="http://schemas.microsoft.com/office/drawing/2014/main" id="{DF8BE42F-6026-9177-E995-0D1FF0C8C790}"/>
              </a:ext>
            </a:extLst>
          </p:cNvPr>
          <p:cNvSpPr txBox="1">
            <a:spLocks/>
          </p:cNvSpPr>
          <p:nvPr/>
        </p:nvSpPr>
        <p:spPr>
          <a:xfrm>
            <a:off x="831048" y="1347614"/>
            <a:ext cx="8174160" cy="615279"/>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None/>
              <a:tabLst/>
              <a:defRPr/>
            </a:pPr>
            <a:r>
              <a:rPr kumimoji="0" lang="en-US"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Key recommendation to European Commission, European inland ports sector and relevant international </a:t>
            </a:r>
            <a:r>
              <a:rPr kumimoji="0" lang="en-GB" sz="16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organisations is to work on a </a:t>
            </a:r>
            <a:r>
              <a:rPr kumimoji="0" lang="en-GB" sz="16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joint action plan</a:t>
            </a:r>
            <a:endParaRPr kumimoji="0" lang="en-US" sz="16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pic>
        <p:nvPicPr>
          <p:cNvPr id="2" name="Picture 1" descr="A qr code with a white background&#10;&#10;AI-generated content may be incorrect.">
            <a:extLst>
              <a:ext uri="{FF2B5EF4-FFF2-40B4-BE49-F238E27FC236}">
                <a16:creationId xmlns:a16="http://schemas.microsoft.com/office/drawing/2014/main" id="{A2B997FD-82F6-3A9B-8AB9-B0E41FDB0A1D}"/>
              </a:ext>
            </a:extLst>
          </p:cNvPr>
          <p:cNvPicPr>
            <a:picLocks noChangeAspect="1"/>
          </p:cNvPicPr>
          <p:nvPr/>
        </p:nvPicPr>
        <p:blipFill>
          <a:blip r:embed="rId3"/>
          <a:srcRect r="1823"/>
          <a:stretch>
            <a:fillRect/>
          </a:stretch>
        </p:blipFill>
        <p:spPr>
          <a:xfrm>
            <a:off x="3165444" y="2385874"/>
            <a:ext cx="2091803" cy="2113996"/>
          </a:xfrm>
          <a:prstGeom prst="rect">
            <a:avLst/>
          </a:prstGeom>
        </p:spPr>
      </p:pic>
    </p:spTree>
    <p:extLst>
      <p:ext uri="{BB962C8B-B14F-4D97-AF65-F5344CB8AC3E}">
        <p14:creationId xmlns:p14="http://schemas.microsoft.com/office/powerpoint/2010/main" val="249438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E5BB7-1A33-3B1E-09A4-CA6E583E4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7422F-4710-3E7D-517B-CE05B26F8793}"/>
              </a:ext>
            </a:extLst>
          </p:cNvPr>
          <p:cNvSpPr>
            <a:spLocks noGrp="1"/>
          </p:cNvSpPr>
          <p:nvPr>
            <p:ph type="title"/>
          </p:nvPr>
        </p:nvSpPr>
        <p:spPr>
          <a:xfrm>
            <a:off x="346825" y="2264609"/>
            <a:ext cx="7987706" cy="1138157"/>
          </a:xfrm>
        </p:spPr>
        <p:txBody>
          <a:bodyPr lIns="91440" tIns="45720" rIns="91440" bIns="45720" anchor="t"/>
          <a:lstStyle/>
          <a:p>
            <a:r>
              <a:rPr lang="en-GB" sz="2400"/>
              <a:t>Welcome to the Green Inland Ports Final Conference</a:t>
            </a:r>
            <a:br>
              <a:rPr lang="en-GB" sz="2400"/>
            </a:br>
            <a:br>
              <a:rPr lang="en-GB" sz="2400"/>
            </a:br>
            <a:r>
              <a:rPr lang="en-GB" sz="2400"/>
              <a:t>We will start soon – please take your seat</a:t>
            </a:r>
          </a:p>
        </p:txBody>
      </p:sp>
      <p:sp>
        <p:nvSpPr>
          <p:cNvPr id="3" name="Text Placeholder 2">
            <a:extLst>
              <a:ext uri="{FF2B5EF4-FFF2-40B4-BE49-F238E27FC236}">
                <a16:creationId xmlns:a16="http://schemas.microsoft.com/office/drawing/2014/main" id="{283247A5-FFF0-E575-5D3F-CB8226F8AFD1}"/>
              </a:ext>
            </a:extLst>
          </p:cNvPr>
          <p:cNvSpPr>
            <a:spLocks noGrp="1"/>
          </p:cNvSpPr>
          <p:nvPr>
            <p:ph type="body" sz="quarter" idx="10"/>
          </p:nvPr>
        </p:nvSpPr>
        <p:spPr>
          <a:xfrm>
            <a:off x="346825" y="3477717"/>
            <a:ext cx="4136275" cy="292100"/>
          </a:xfrm>
        </p:spPr>
        <p:txBody>
          <a:bodyPr lIns="91440" tIns="45720" rIns="91440" bIns="45720" anchor="t"/>
          <a:lstStyle/>
          <a:p>
            <a:r>
              <a:rPr lang="en-GB"/>
              <a:t>26 – 27 November, </a:t>
            </a:r>
            <a:r>
              <a:rPr lang="en-GB" err="1"/>
              <a:t>thinkport</a:t>
            </a:r>
            <a:r>
              <a:rPr lang="en-GB"/>
              <a:t> Vienna</a:t>
            </a:r>
          </a:p>
        </p:txBody>
      </p:sp>
    </p:spTree>
    <p:extLst>
      <p:ext uri="{BB962C8B-B14F-4D97-AF65-F5344CB8AC3E}">
        <p14:creationId xmlns:p14="http://schemas.microsoft.com/office/powerpoint/2010/main" val="236171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13" name="Sottotitolo 12">
            <a:extLst>
              <a:ext uri="{FF2B5EF4-FFF2-40B4-BE49-F238E27FC236}">
                <a16:creationId xmlns:a16="http://schemas.microsoft.com/office/drawing/2014/main" id="{DA7EEF63-5B48-A7FC-7906-CD31AF0B1026}"/>
              </a:ext>
            </a:extLst>
          </p:cNvPr>
          <p:cNvSpPr>
            <a:spLocks noGrp="1"/>
          </p:cNvSpPr>
          <p:nvPr>
            <p:ph type="subTitle" idx="1"/>
          </p:nvPr>
        </p:nvSpPr>
        <p:spPr>
          <a:xfrm>
            <a:off x="543844" y="2313881"/>
            <a:ext cx="4785395" cy="657084"/>
          </a:xfrm>
          <a:solidFill>
            <a:srgbClr val="FFFFFF"/>
          </a:solidFill>
        </p:spPr>
        <p:txBody>
          <a:bodyPr/>
          <a:lstStyle/>
          <a:p>
            <a:endParaRPr lang="it-IT" sz="1800" b="1">
              <a:solidFill>
                <a:schemeClr val="accent4"/>
              </a:solidFill>
            </a:endParaRPr>
          </a:p>
        </p:txBody>
      </p:sp>
      <p:sp>
        <p:nvSpPr>
          <p:cNvPr id="4" name="Segnaposto testo 16">
            <a:extLst>
              <a:ext uri="{FF2B5EF4-FFF2-40B4-BE49-F238E27FC236}">
                <a16:creationId xmlns:a16="http://schemas.microsoft.com/office/drawing/2014/main" id="{F57A86D7-ABB0-3203-7AFE-D21538BE4601}"/>
              </a:ext>
            </a:extLst>
          </p:cNvPr>
          <p:cNvSpPr txBox="1">
            <a:spLocks/>
          </p:cNvSpPr>
          <p:nvPr/>
        </p:nvSpPr>
        <p:spPr>
          <a:xfrm>
            <a:off x="129162" y="4679717"/>
            <a:ext cx="2658143" cy="305041"/>
          </a:xfrm>
          <a:prstGeom prst="rect">
            <a:avLst/>
          </a:prstGeom>
        </p:spPr>
        <p:txBody>
          <a:bodyPr>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Calibri" panose="020F0502020204030204" pitchFamily="34" charset="0"/>
              <a:buNone/>
              <a:defRPr sz="1600" b="0" i="0" u="none" strike="noStrike" cap="none">
                <a:solidFill>
                  <a:schemeClr val="accent4"/>
                </a:solidFill>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defRPr>
            </a:lvl1pPr>
            <a:lvl2pPr marL="457200" marR="0" lvl="1" indent="0" algn="l" rtl="0">
              <a:lnSpc>
                <a:spcPct val="100000"/>
              </a:lnSpc>
              <a:spcBef>
                <a:spcPts val="0"/>
              </a:spcBef>
              <a:spcAft>
                <a:spcPts val="0"/>
              </a:spcAft>
              <a:buClr>
                <a:srgbClr val="000000"/>
              </a:buClr>
              <a:buFont typeface="Calibri" panose="020F0502020204030204" pitchFamily="34" charset="0"/>
              <a:buNone/>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marR="0" lvl="2" indent="0" algn="l" rtl="0">
              <a:lnSpc>
                <a:spcPct val="100000"/>
              </a:lnSpc>
              <a:spcBef>
                <a:spcPts val="0"/>
              </a:spcBef>
              <a:spcAft>
                <a:spcPts val="0"/>
              </a:spcAft>
              <a:buClr>
                <a:srgbClr val="000000"/>
              </a:buClr>
              <a:buFont typeface="Calibri" panose="020F0502020204030204" pitchFamily="34" charset="0"/>
              <a:buNone/>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marR="0" lvl="3" indent="0" algn="l" rtl="0">
              <a:lnSpc>
                <a:spcPct val="100000"/>
              </a:lnSpc>
              <a:spcBef>
                <a:spcPts val="0"/>
              </a:spcBef>
              <a:spcAft>
                <a:spcPts val="0"/>
              </a:spcAft>
              <a:buClr>
                <a:srgbClr val="000000"/>
              </a:buClr>
              <a:buFont typeface="Calibri" panose="020F0502020204030204" pitchFamily="34" charset="0"/>
              <a:buNone/>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marR="0" lvl="4" indent="0" algn="l" rtl="0">
              <a:lnSpc>
                <a:spcPct val="100000"/>
              </a:lnSpc>
              <a:spcBef>
                <a:spcPts val="0"/>
              </a:spcBef>
              <a:spcAft>
                <a:spcPts val="0"/>
              </a:spcAft>
              <a:buClr>
                <a:srgbClr val="000000"/>
              </a:buClr>
              <a:buFont typeface="Calibri" panose="020F0502020204030204" pitchFamily="34" charset="0"/>
              <a:buNone/>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R="0" lvl="5" algn="l" rtl="0">
              <a:lnSpc>
                <a:spcPct val="100000"/>
              </a:lnSpc>
              <a:spcBef>
                <a:spcPts val="0"/>
              </a:spcBef>
              <a:spcAft>
                <a:spcPts val="0"/>
              </a:spcAft>
              <a:buClr>
                <a:srgbClr val="000000"/>
              </a:buClr>
              <a:buFont typeface="Calibri" panose="020F0502020204030204" pitchFamily="34" charset="0"/>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R="0" lvl="6" algn="l" rtl="0">
              <a:lnSpc>
                <a:spcPct val="100000"/>
              </a:lnSpc>
              <a:spcBef>
                <a:spcPts val="0"/>
              </a:spcBef>
              <a:spcAft>
                <a:spcPts val="0"/>
              </a:spcAft>
              <a:buClr>
                <a:srgbClr val="000000"/>
              </a:buClr>
              <a:buFont typeface="Calibri" panose="020F0502020204030204" pitchFamily="34" charset="0"/>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R="0" lvl="7" algn="l" rtl="0">
              <a:lnSpc>
                <a:spcPct val="100000"/>
              </a:lnSpc>
              <a:spcBef>
                <a:spcPts val="0"/>
              </a:spcBef>
              <a:spcAft>
                <a:spcPts val="0"/>
              </a:spcAft>
              <a:buClr>
                <a:srgbClr val="000000"/>
              </a:buClr>
              <a:buFont typeface="Calibri" panose="020F0502020204030204" pitchFamily="34" charset="0"/>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R="0" lvl="8" algn="l" rtl="0">
              <a:lnSpc>
                <a:spcPct val="100000"/>
              </a:lnSpc>
              <a:spcBef>
                <a:spcPts val="0"/>
              </a:spcBef>
              <a:spcAft>
                <a:spcPts val="0"/>
              </a:spcAft>
              <a:buClr>
                <a:srgbClr val="000000"/>
              </a:buClr>
              <a:buFont typeface="Calibri" panose="020F0502020204030204" pitchFamily="34" charset="0"/>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lnSpc>
                <a:spcPct val="110000"/>
              </a:lnSpc>
            </a:pPr>
            <a:r>
              <a:rPr lang="it-IT" sz="1200">
                <a:solidFill>
                  <a:prstClr val="white"/>
                </a:solidFill>
                <a:latin typeface="Aptos Display" panose="020B0004020202020204" pitchFamily="34" charset="0"/>
              </a:rPr>
              <a:t>date, location</a:t>
            </a:r>
          </a:p>
        </p:txBody>
      </p:sp>
      <p:pic>
        <p:nvPicPr>
          <p:cNvPr id="3" name="Elemento grafico 2">
            <a:extLst>
              <a:ext uri="{FF2B5EF4-FFF2-40B4-BE49-F238E27FC236}">
                <a16:creationId xmlns:a16="http://schemas.microsoft.com/office/drawing/2014/main" id="{A87686F1-07ED-701C-719D-91F71AF065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841" y="158743"/>
            <a:ext cx="1703767" cy="446387"/>
          </a:xfrm>
          <a:prstGeom prst="rect">
            <a:avLst/>
          </a:prstGeom>
        </p:spPr>
      </p:pic>
      <p:pic>
        <p:nvPicPr>
          <p:cNvPr id="29" name="Elemento grafico 28">
            <a:extLst>
              <a:ext uri="{FF2B5EF4-FFF2-40B4-BE49-F238E27FC236}">
                <a16:creationId xmlns:a16="http://schemas.microsoft.com/office/drawing/2014/main" id="{69BCD502-3CF7-280C-CB60-13EE0E41E6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6430" y="3173904"/>
            <a:ext cx="3036948" cy="1697930"/>
          </a:xfrm>
          <a:prstGeom prst="rect">
            <a:avLst/>
          </a:prstGeom>
        </p:spPr>
      </p:pic>
      <p:sp>
        <p:nvSpPr>
          <p:cNvPr id="205" name="Google Shape;205;p28"/>
          <p:cNvSpPr txBox="1">
            <a:spLocks noGrp="1"/>
          </p:cNvSpPr>
          <p:nvPr>
            <p:ph type="ctrTitle"/>
          </p:nvPr>
        </p:nvSpPr>
        <p:spPr>
          <a:xfrm>
            <a:off x="422400" y="711799"/>
            <a:ext cx="6148997" cy="1442369"/>
          </a:xfrm>
        </p:spPr>
        <p:txBody>
          <a:bodyPr spcFirstLastPara="1" vert="horz" wrap="square" lIns="91425" tIns="91425" rIns="91425" bIns="91425" rtlCol="0" anchor="b" anchorCtr="0">
            <a:noAutofit/>
          </a:bodyPr>
          <a:lstStyle/>
          <a:p>
            <a:r>
              <a:rPr lang="fr-BE"/>
              <a:t>DiVINE – supporting the implementation of the Digitalisation vision for the IWT by 2035</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E22DCCD-EC79-E079-3D5E-06B9D5A820B1}"/>
              </a:ext>
            </a:extLst>
          </p:cNvPr>
          <p:cNvSpPr txBox="1">
            <a:spLocks/>
          </p:cNvSpPr>
          <p:nvPr/>
        </p:nvSpPr>
        <p:spPr>
          <a:xfrm>
            <a:off x="1755094" y="168728"/>
            <a:ext cx="7030928" cy="636300"/>
          </a:xfrm>
          <a:prstGeom prst="rect">
            <a:avLst/>
          </a:prstGeom>
        </p:spPr>
        <p:txBody>
          <a:bodyPr spcFirstLastPara="1" vert="horz" wrap="square" lIns="68569" tIns="68569" rIns="68569" bIns="68569" rtlCol="0" anchor="b" anchorCtr="0">
            <a:noAutofit/>
          </a:bodyPr>
          <a:lstStyle>
            <a:lvl1pPr lvl="0" algn="l" defTabSz="914400" rtl="0" eaLnBrk="1" latinLnBrk="0" hangingPunct="1">
              <a:lnSpc>
                <a:spcPct val="90000"/>
              </a:lnSpc>
              <a:spcBef>
                <a:spcPts val="0"/>
              </a:spcBef>
              <a:spcAft>
                <a:spcPts val="0"/>
              </a:spcAft>
              <a:buSzPts val="3000"/>
              <a:buNone/>
              <a:defRPr sz="4000" b="1" kern="1200">
                <a:solidFill>
                  <a:schemeClr val="accent2"/>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defTabSz="685800"/>
            <a:r>
              <a:rPr lang="fr-BE" sz="2400">
                <a:solidFill>
                  <a:srgbClr val="004998"/>
                </a:solidFill>
                <a:latin typeface="Calibri Light" panose="020F0302020204030204"/>
              </a:rPr>
              <a:t>1. PRESENTATION OF THE PROJECT OBJECTIVE - BACKGROUND</a:t>
            </a:r>
          </a:p>
        </p:txBody>
      </p:sp>
      <p:sp>
        <p:nvSpPr>
          <p:cNvPr id="6" name="Content Placeholder 3">
            <a:extLst>
              <a:ext uri="{FF2B5EF4-FFF2-40B4-BE49-F238E27FC236}">
                <a16:creationId xmlns:a16="http://schemas.microsoft.com/office/drawing/2014/main" id="{0009A51B-FDD2-DDA1-82C8-CACA752C8B0C}"/>
              </a:ext>
            </a:extLst>
          </p:cNvPr>
          <p:cNvSpPr txBox="1">
            <a:spLocks/>
          </p:cNvSpPr>
          <p:nvPr/>
        </p:nvSpPr>
        <p:spPr>
          <a:xfrm>
            <a:off x="422933" y="839562"/>
            <a:ext cx="8298135" cy="4213791"/>
          </a:xfrm>
          <a:prstGeom prst="rect">
            <a:avLst/>
          </a:prstGeom>
        </p:spPr>
        <p:txBody>
          <a:bodyPr spcFirstLastPara="1" vert="horz" wrap="square" lIns="68569" tIns="68569" rIns="68569" bIns="68569" rtlCol="0" anchor="t" anchorCtr="0">
            <a:noAutofit/>
          </a:bodyPr>
          <a:lstStyle>
            <a:lvl1pPr marL="228600" lvl="0" indent="-228600" algn="l" defTabSz="914400" rtl="0" eaLnBrk="1" latinLnBrk="0" hangingPunct="1">
              <a:lnSpc>
                <a:spcPct val="100000"/>
              </a:lnSpc>
              <a:spcBef>
                <a:spcPts val="0"/>
              </a:spcBef>
              <a:spcAft>
                <a:spcPts val="0"/>
              </a:spcAft>
              <a:buClr>
                <a:schemeClr val="accent4"/>
              </a:buClr>
              <a:buSzPts val="1200"/>
              <a:buFont typeface="Calibri Light" panose="020F0302020204030204" pitchFamily="34" charset="0"/>
              <a:buChar char="■"/>
              <a:defRPr sz="1600" kern="1200">
                <a:solidFill>
                  <a:schemeClr val="tx1"/>
                </a:solidFill>
                <a:latin typeface="Aptos Display" panose="020B0004020202020204" pitchFamily="34" charset="0"/>
                <a:ea typeface="+mn-ea"/>
                <a:cs typeface="Calibri Light" panose="020F0302020204030204" pitchFamily="34" charset="0"/>
              </a:defRPr>
            </a:lvl1pPr>
            <a:lvl2pPr marL="685800" lvl="1"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Calibri Light" panose="020F0302020204030204" pitchFamily="34" charset="0"/>
              <a:buChar char="■"/>
              <a:defRPr sz="1800" kern="1200">
                <a:solidFill>
                  <a:schemeClr val="tx1"/>
                </a:solidFill>
                <a:latin typeface="+mn-lt"/>
                <a:ea typeface="+mn-ea"/>
                <a:cs typeface="+mn-cs"/>
              </a:defRPr>
            </a:lvl9pPr>
          </a:lstStyle>
          <a:p>
            <a:pPr marL="0" indent="0" defTabSz="685800">
              <a:buClr>
                <a:srgbClr val="006DB6"/>
              </a:buClr>
              <a:buSzPts val="900"/>
              <a:buNone/>
            </a:pPr>
            <a:r>
              <a:rPr lang="fr-BE" sz="1800" b="1" err="1">
                <a:solidFill>
                  <a:srgbClr val="283583"/>
                </a:solidFill>
                <a:latin typeface="Calibri Light" panose="020F0302020204030204"/>
              </a:rPr>
              <a:t>What</a:t>
            </a:r>
            <a:r>
              <a:rPr lang="fr-BE" sz="1800" b="1">
                <a:solidFill>
                  <a:srgbClr val="283583"/>
                </a:solidFill>
                <a:latin typeface="Calibri Light" panose="020F0302020204030204"/>
              </a:rPr>
              <a:t> OBJECTIVES are set for a DIGITAL VISION of the IWT by 2035?</a:t>
            </a:r>
            <a:endParaRPr lang="en-GB" sz="1800" b="1">
              <a:solidFill>
                <a:srgbClr val="283583"/>
              </a:solidFill>
              <a:latin typeface="Calibri Light" panose="020F0302020204030204"/>
            </a:endParaRPr>
          </a:p>
          <a:p>
            <a:pPr marL="0" indent="0" defTabSz="685800">
              <a:buClr>
                <a:srgbClr val="006DB6"/>
              </a:buClr>
              <a:buSzPts val="900"/>
              <a:buNone/>
            </a:pPr>
            <a:endParaRPr lang="en-GB" sz="900" b="1">
              <a:solidFill>
                <a:srgbClr val="283583"/>
              </a:solidFill>
              <a:latin typeface="Calibri Light" panose="020F0302020204030204"/>
            </a:endParaRPr>
          </a:p>
          <a:p>
            <a:pPr marL="0" indent="0" defTabSz="685800">
              <a:lnSpc>
                <a:spcPts val="1050"/>
              </a:lnSpc>
              <a:buClr>
                <a:srgbClr val="006DB6"/>
              </a:buClr>
              <a:buSzPts val="900"/>
              <a:buNone/>
            </a:pPr>
            <a:endParaRPr lang="en-US" sz="180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0" indent="0" defTabSz="685800">
              <a:lnSpc>
                <a:spcPts val="1050"/>
              </a:lnSpc>
              <a:buClr>
                <a:srgbClr val="006DB6"/>
              </a:buClr>
              <a:buSzPts val="900"/>
              <a:buNone/>
            </a:pPr>
            <a:r>
              <a:rPr lang="en-US" sz="1650">
                <a:solidFill>
                  <a:prstClr val="black"/>
                </a:solidFill>
                <a:latin typeface="Calibri Light" panose="020F0302020204030204"/>
                <a:ea typeface="Times New Roman" panose="02020603050405020304" pitchFamily="18" charset="0"/>
                <a:cs typeface="Times New Roman" panose="02020603050405020304" pitchFamily="18" charset="0"/>
              </a:rPr>
              <a:t>1. The concept of </a:t>
            </a:r>
            <a:r>
              <a:rPr lang="en-US" sz="1650" b="1">
                <a:solidFill>
                  <a:prstClr val="black"/>
                </a:solidFill>
                <a:latin typeface="Calibri Light" panose="020F0302020204030204"/>
                <a:ea typeface="Times New Roman" panose="02020603050405020304" pitchFamily="18" charset="0"/>
                <a:cs typeface="Times New Roman" panose="02020603050405020304" pitchFamily="18" charset="0"/>
              </a:rPr>
              <a:t>SMART</a:t>
            </a:r>
            <a:r>
              <a:rPr lang="en-US" sz="1650">
                <a:solidFill>
                  <a:prstClr val="black"/>
                </a:solidFill>
                <a:latin typeface="Calibri Light" panose="020F0302020204030204"/>
                <a:ea typeface="Times New Roman" panose="02020603050405020304" pitchFamily="18" charset="0"/>
                <a:cs typeface="Times New Roman" panose="02020603050405020304" pitchFamily="18" charset="0"/>
              </a:rPr>
              <a:t> </a:t>
            </a:r>
            <a:r>
              <a:rPr lang="en-US" sz="1650" b="1">
                <a:solidFill>
                  <a:prstClr val="black"/>
                </a:solidFill>
                <a:latin typeface="Calibri Light" panose="020F0302020204030204"/>
                <a:ea typeface="Times New Roman" panose="02020603050405020304" pitchFamily="18" charset="0"/>
                <a:cs typeface="Times New Roman" panose="02020603050405020304" pitchFamily="18" charset="0"/>
              </a:rPr>
              <a:t>SHIPPING</a:t>
            </a:r>
            <a:r>
              <a:rPr lang="en-US" sz="1650">
                <a:solidFill>
                  <a:prstClr val="black"/>
                </a:solidFill>
                <a:latin typeface="Calibri Light" panose="020F0302020204030204"/>
                <a:ea typeface="Times New Roman" panose="02020603050405020304" pitchFamily="18" charset="0"/>
                <a:cs typeface="Times New Roman" panose="02020603050405020304" pitchFamily="18" charset="0"/>
              </a:rPr>
              <a:t> is fully fledged, for each </a:t>
            </a:r>
            <a:r>
              <a:rPr lang="en-US" sz="1650" b="1">
                <a:solidFill>
                  <a:prstClr val="black"/>
                </a:solidFill>
                <a:latin typeface="Calibri Light" panose="020F0302020204030204"/>
                <a:ea typeface="Times New Roman" panose="02020603050405020304" pitchFamily="18" charset="0"/>
                <a:cs typeface="Times New Roman" panose="02020603050405020304" pitchFamily="18" charset="0"/>
              </a:rPr>
              <a:t>component</a:t>
            </a:r>
            <a:br>
              <a:rPr lang="en-US" sz="1650" b="1">
                <a:solidFill>
                  <a:prstClr val="black"/>
                </a:solidFill>
                <a:latin typeface="Calibri Light" panose="020F0302020204030204"/>
                <a:ea typeface="Times New Roman" panose="02020603050405020304" pitchFamily="18" charset="0"/>
                <a:cs typeface="Times New Roman" panose="02020603050405020304" pitchFamily="18" charset="0"/>
              </a:rPr>
            </a:br>
            <a:endParaRPr lang="en-NL" sz="165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471488" indent="0" defTabSz="685800">
              <a:lnSpc>
                <a:spcPts val="1050"/>
              </a:lnSpc>
              <a:buClr>
                <a:srgbClr val="006DB6"/>
              </a:buClr>
              <a:buSzPts val="900"/>
              <a:buNone/>
            </a:pPr>
            <a:endParaRPr lang="en-NL" sz="150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r>
              <a:rPr lang="fr-BE" sz="1650">
                <a:solidFill>
                  <a:prstClr val="black"/>
                </a:solidFill>
                <a:latin typeface="Calibri Light" panose="020F0302020204030204"/>
                <a:ea typeface="Times New Roman" panose="02020603050405020304" pitchFamily="18" charset="0"/>
                <a:cs typeface="Times New Roman" panose="02020603050405020304" pitchFamily="18" charset="0"/>
              </a:rPr>
              <a:t>Smart </a:t>
            </a:r>
            <a:r>
              <a:rPr lang="fr-BE" sz="1650" b="1">
                <a:solidFill>
                  <a:prstClr val="black"/>
                </a:solidFill>
                <a:latin typeface="Calibri Light" panose="020F0302020204030204"/>
                <a:ea typeface="Times New Roman" panose="02020603050405020304" pitchFamily="18" charset="0"/>
                <a:cs typeface="Times New Roman" panose="02020603050405020304" pitchFamily="18" charset="0"/>
              </a:rPr>
              <a:t>administration			LEGISLATION, LOGISTICS, GOVERNANCE </a:t>
            </a:r>
          </a:p>
          <a:p>
            <a:pPr marL="728663" indent="-257175" defTabSz="685800">
              <a:buClr>
                <a:srgbClr val="006DB6"/>
              </a:buClr>
              <a:buSzPts val="900"/>
              <a:buFont typeface="Wingdings" panose="05000000000000000000" pitchFamily="2" charset="2"/>
              <a:buChar char="q"/>
            </a:pPr>
            <a:endParaRPr lang="fr-BE" sz="900" b="1">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r>
              <a:rPr lang="fr-BE" sz="1650">
                <a:solidFill>
                  <a:prstClr val="black"/>
                </a:solidFill>
                <a:latin typeface="Calibri Light" panose="020F0302020204030204"/>
                <a:ea typeface="Times New Roman" panose="02020603050405020304" pitchFamily="18" charset="0"/>
                <a:cs typeface="Times New Roman" panose="02020603050405020304" pitchFamily="18" charset="0"/>
              </a:rPr>
              <a:t>Smart </a:t>
            </a:r>
            <a:r>
              <a:rPr lang="fr-BE" sz="1650" b="1" err="1">
                <a:solidFill>
                  <a:prstClr val="black"/>
                </a:solidFill>
                <a:latin typeface="Calibri Light" panose="020F0302020204030204"/>
                <a:ea typeface="Times New Roman" panose="02020603050405020304" pitchFamily="18" charset="0"/>
                <a:cs typeface="Times New Roman" panose="02020603050405020304" pitchFamily="18" charset="0"/>
              </a:rPr>
              <a:t>vessels</a:t>
            </a:r>
            <a:r>
              <a:rPr lang="fr-BE" sz="1650" b="1">
                <a:solidFill>
                  <a:prstClr val="black"/>
                </a:solidFill>
                <a:latin typeface="Calibri Light" panose="020F0302020204030204"/>
                <a:ea typeface="Times New Roman" panose="02020603050405020304" pitchFamily="18" charset="0"/>
                <a:cs typeface="Times New Roman" panose="02020603050405020304" pitchFamily="18" charset="0"/>
              </a:rPr>
              <a:t>				AUTOMATION	</a:t>
            </a:r>
            <a:endParaRPr lang="fr-BE" sz="165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endParaRPr lang="fr-BE" sz="90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r>
              <a:rPr lang="fr-BE" sz="1650">
                <a:solidFill>
                  <a:prstClr val="black"/>
                </a:solidFill>
                <a:latin typeface="Calibri Light" panose="020F0302020204030204"/>
                <a:ea typeface="Times New Roman" panose="02020603050405020304" pitchFamily="18" charset="0"/>
                <a:cs typeface="Times New Roman" panose="02020603050405020304" pitchFamily="18" charset="0"/>
              </a:rPr>
              <a:t>Smart </a:t>
            </a:r>
            <a:r>
              <a:rPr lang="fr-BE" sz="1650" b="1">
                <a:solidFill>
                  <a:prstClr val="black"/>
                </a:solidFill>
                <a:latin typeface="Calibri Light" panose="020F0302020204030204"/>
                <a:ea typeface="Times New Roman" panose="02020603050405020304" pitchFamily="18" charset="0"/>
                <a:cs typeface="Times New Roman" panose="02020603050405020304" pitchFamily="18" charset="0"/>
              </a:rPr>
              <a:t>infrastructure			24/7 AVAILABILITY, REMOTE CONTROL, 					INTERACTION and COEXISTENCE</a:t>
            </a:r>
            <a:endParaRPr lang="fr-BE" sz="165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endParaRPr lang="fr-BE" sz="90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r>
              <a:rPr lang="fr-BE" sz="1650">
                <a:solidFill>
                  <a:prstClr val="black"/>
                </a:solidFill>
                <a:latin typeface="Calibri Light" panose="020F0302020204030204"/>
                <a:ea typeface="Times New Roman" panose="02020603050405020304" pitchFamily="18" charset="0"/>
                <a:cs typeface="Times New Roman" panose="02020603050405020304" pitchFamily="18" charset="0"/>
              </a:rPr>
              <a:t>Smart </a:t>
            </a:r>
            <a:r>
              <a:rPr lang="fr-BE" sz="1650" b="1">
                <a:solidFill>
                  <a:prstClr val="black"/>
                </a:solidFill>
                <a:latin typeface="Calibri Light" panose="020F0302020204030204"/>
                <a:ea typeface="Times New Roman" panose="02020603050405020304" pitchFamily="18" charset="0"/>
                <a:cs typeface="Times New Roman" panose="02020603050405020304" pitchFamily="18" charset="0"/>
              </a:rPr>
              <a:t>data				DATA SHARING and EXCHANGE</a:t>
            </a:r>
          </a:p>
          <a:p>
            <a:pPr marL="728663" indent="-257175" defTabSz="685800">
              <a:buClr>
                <a:srgbClr val="006DB6"/>
              </a:buClr>
              <a:buSzPts val="900"/>
              <a:buFont typeface="Wingdings" panose="05000000000000000000" pitchFamily="2" charset="2"/>
              <a:buChar char="q"/>
            </a:pPr>
            <a:endParaRPr lang="fr-BE" sz="165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728663" indent="-257175" defTabSz="685800">
              <a:buClr>
                <a:srgbClr val="006DB6"/>
              </a:buClr>
              <a:buSzPts val="900"/>
              <a:buFont typeface="Wingdings" panose="05000000000000000000" pitchFamily="2" charset="2"/>
              <a:buChar char="q"/>
            </a:pPr>
            <a:endParaRPr lang="fr-BE" sz="165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0" indent="0" defTabSz="685800">
              <a:lnSpc>
                <a:spcPts val="1050"/>
              </a:lnSpc>
              <a:buClr>
                <a:srgbClr val="006DB6"/>
              </a:buClr>
              <a:buSzPts val="900"/>
              <a:buNone/>
            </a:pPr>
            <a:r>
              <a:rPr lang="en-US" sz="1650">
                <a:solidFill>
                  <a:prstClr val="black"/>
                </a:solidFill>
                <a:ea typeface="Times New Roman" panose="02020603050405020304" pitchFamily="18" charset="0"/>
                <a:cs typeface="Times New Roman" panose="02020603050405020304" pitchFamily="18" charset="0"/>
              </a:rPr>
              <a:t>2. Full integration of the </a:t>
            </a:r>
            <a:r>
              <a:rPr lang="en-US" sz="1650" b="1">
                <a:solidFill>
                  <a:prstClr val="black"/>
                </a:solidFill>
                <a:ea typeface="Times New Roman" panose="02020603050405020304" pitchFamily="18" charset="0"/>
                <a:cs typeface="Times New Roman" panose="02020603050405020304" pitchFamily="18" charset="0"/>
              </a:rPr>
              <a:t>IWT data space </a:t>
            </a:r>
            <a:r>
              <a:rPr lang="en-US" sz="1650">
                <a:solidFill>
                  <a:prstClr val="black"/>
                </a:solidFill>
                <a:ea typeface="Times New Roman" panose="02020603050405020304" pitchFamily="18" charset="0"/>
                <a:cs typeface="Times New Roman" panose="02020603050405020304" pitchFamily="18" charset="0"/>
              </a:rPr>
              <a:t>into the EU Mobility space</a:t>
            </a:r>
          </a:p>
          <a:p>
            <a:pPr marL="0" indent="0" defTabSz="685800">
              <a:lnSpc>
                <a:spcPts val="1050"/>
              </a:lnSpc>
              <a:buClr>
                <a:srgbClr val="006DB6"/>
              </a:buClr>
              <a:buSzPts val="900"/>
              <a:buNone/>
            </a:pPr>
            <a:endParaRPr lang="en-US" sz="1800">
              <a:solidFill>
                <a:prstClr val="black"/>
              </a:solidFill>
              <a:ea typeface="Times New Roman" panose="02020603050405020304" pitchFamily="18" charset="0"/>
              <a:cs typeface="Times New Roman" panose="02020603050405020304" pitchFamily="18" charset="0"/>
            </a:endParaRPr>
          </a:p>
          <a:p>
            <a:pPr marL="0" indent="0" defTabSz="685800">
              <a:lnSpc>
                <a:spcPts val="1050"/>
              </a:lnSpc>
              <a:buClr>
                <a:srgbClr val="006DB6"/>
              </a:buClr>
              <a:buSzPts val="900"/>
              <a:buNone/>
            </a:pPr>
            <a:endParaRPr lang="en-US" sz="1800">
              <a:solidFill>
                <a:prstClr val="black"/>
              </a:solidFill>
              <a:ea typeface="Times New Roman" panose="02020603050405020304" pitchFamily="18" charset="0"/>
              <a:cs typeface="Times New Roman" panose="02020603050405020304" pitchFamily="18" charset="0"/>
            </a:endParaRPr>
          </a:p>
          <a:p>
            <a:pPr marL="0" indent="0" defTabSz="685800">
              <a:lnSpc>
                <a:spcPts val="1050"/>
              </a:lnSpc>
              <a:buClr>
                <a:srgbClr val="006DB6"/>
              </a:buClr>
              <a:buSzPts val="900"/>
              <a:buNone/>
            </a:pPr>
            <a:r>
              <a:rPr lang="en-US" sz="1650">
                <a:solidFill>
                  <a:prstClr val="black"/>
                </a:solidFill>
                <a:ea typeface="Times New Roman" panose="02020603050405020304" pitchFamily="18" charset="0"/>
                <a:cs typeface="Times New Roman" panose="02020603050405020304" pitchFamily="18" charset="0"/>
              </a:rPr>
              <a:t>3. Full implementation of the </a:t>
            </a:r>
            <a:r>
              <a:rPr lang="en-US" sz="1650" b="1">
                <a:solidFill>
                  <a:prstClr val="black"/>
                </a:solidFill>
                <a:ea typeface="Times New Roman" panose="02020603050405020304" pitchFamily="18" charset="0"/>
                <a:cs typeface="Times New Roman" panose="02020603050405020304" pitchFamily="18" charset="0"/>
              </a:rPr>
              <a:t>RIS Network Management Concept </a:t>
            </a:r>
          </a:p>
          <a:p>
            <a:pPr marL="728663" indent="-257175" defTabSz="685800">
              <a:buClr>
                <a:srgbClr val="006DB6"/>
              </a:buClr>
              <a:buSzPts val="900"/>
              <a:buFont typeface="Wingdings" panose="05000000000000000000" pitchFamily="2" charset="2"/>
              <a:buChar char="q"/>
            </a:pPr>
            <a:endParaRPr lang="en-NL" sz="1650">
              <a:solidFill>
                <a:prstClr val="black"/>
              </a:solidFill>
              <a:latin typeface="Calibri Light" panose="020F0302020204030204"/>
              <a:ea typeface="Times New Roman" panose="02020603050405020304" pitchFamily="18" charset="0"/>
              <a:cs typeface="Times New Roman" panose="02020603050405020304" pitchFamily="18" charset="0"/>
            </a:endParaRPr>
          </a:p>
          <a:p>
            <a:pPr marL="0" indent="0" defTabSz="685800">
              <a:lnSpc>
                <a:spcPts val="1050"/>
              </a:lnSpc>
              <a:buClr>
                <a:srgbClr val="006DB6"/>
              </a:buClr>
              <a:buSzPts val="900"/>
              <a:buNone/>
            </a:pPr>
            <a:endParaRPr lang="en-NL" sz="2400">
              <a:solidFill>
                <a:prstClr val="black"/>
              </a:solidFill>
              <a:latin typeface="Calibri Light" panose="020F0302020204030204"/>
              <a:ea typeface="Times New Roman" panose="020206030504050203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B1D07CE7-35E6-B563-A133-5A9069D91A79}"/>
              </a:ext>
            </a:extLst>
          </p:cNvPr>
          <p:cNvSpPr/>
          <p:nvPr/>
        </p:nvSpPr>
        <p:spPr>
          <a:xfrm>
            <a:off x="3150394" y="2352531"/>
            <a:ext cx="1314450" cy="92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sp>
        <p:nvSpPr>
          <p:cNvPr id="2" name="Arrow: Right 1">
            <a:extLst>
              <a:ext uri="{FF2B5EF4-FFF2-40B4-BE49-F238E27FC236}">
                <a16:creationId xmlns:a16="http://schemas.microsoft.com/office/drawing/2014/main" id="{CCA3C8D8-55DB-B8D7-206A-0F5E49017BC4}"/>
              </a:ext>
            </a:extLst>
          </p:cNvPr>
          <p:cNvSpPr/>
          <p:nvPr/>
        </p:nvSpPr>
        <p:spPr>
          <a:xfrm>
            <a:off x="3150394" y="1943223"/>
            <a:ext cx="1314450" cy="92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sp>
        <p:nvSpPr>
          <p:cNvPr id="3" name="Arrow: Right 2">
            <a:extLst>
              <a:ext uri="{FF2B5EF4-FFF2-40B4-BE49-F238E27FC236}">
                <a16:creationId xmlns:a16="http://schemas.microsoft.com/office/drawing/2014/main" id="{FCBB24C0-F25B-EF07-98E4-315E2FD0B2B1}"/>
              </a:ext>
            </a:extLst>
          </p:cNvPr>
          <p:cNvSpPr/>
          <p:nvPr/>
        </p:nvSpPr>
        <p:spPr>
          <a:xfrm>
            <a:off x="3150394" y="2725308"/>
            <a:ext cx="1314450" cy="92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sp>
        <p:nvSpPr>
          <p:cNvPr id="4" name="Arrow: Right 3">
            <a:extLst>
              <a:ext uri="{FF2B5EF4-FFF2-40B4-BE49-F238E27FC236}">
                <a16:creationId xmlns:a16="http://schemas.microsoft.com/office/drawing/2014/main" id="{B728598A-942B-5FA4-6C10-CA8A675EADB9}"/>
              </a:ext>
            </a:extLst>
          </p:cNvPr>
          <p:cNvSpPr/>
          <p:nvPr/>
        </p:nvSpPr>
        <p:spPr>
          <a:xfrm>
            <a:off x="3150394" y="3349481"/>
            <a:ext cx="1314450" cy="928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BE" sz="1350">
              <a:solidFill>
                <a:prstClr val="white"/>
              </a:solidFill>
              <a:latin typeface="Calibri" panose="020F0502020204030204"/>
            </a:endParaRPr>
          </a:p>
        </p:txBody>
      </p:sp>
    </p:spTree>
    <p:extLst>
      <p:ext uri="{BB962C8B-B14F-4D97-AF65-F5344CB8AC3E}">
        <p14:creationId xmlns:p14="http://schemas.microsoft.com/office/powerpoint/2010/main" val="326064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6277EE4-3FC9-F248-B8A5-F8C56C87DCD5}"/>
              </a:ext>
            </a:extLst>
          </p:cNvPr>
          <p:cNvSpPr>
            <a:spLocks noGrp="1"/>
          </p:cNvSpPr>
          <p:nvPr>
            <p:ph idx="1"/>
          </p:nvPr>
        </p:nvSpPr>
        <p:spPr>
          <a:xfrm>
            <a:off x="457200" y="522366"/>
            <a:ext cx="4329546" cy="4110356"/>
          </a:xfrm>
        </p:spPr>
        <p:txBody>
          <a:bodyPr>
            <a:normAutofit/>
          </a:bodyPr>
          <a:lstStyle/>
          <a:p>
            <a:pPr marL="0" indent="0">
              <a:buNone/>
            </a:pPr>
            <a:endParaRPr lang="nl-NL" sz="1950" b="1">
              <a:solidFill>
                <a:srgbClr val="B9D137"/>
              </a:solidFill>
            </a:endParaRPr>
          </a:p>
          <a:p>
            <a:pPr marL="0" indent="0">
              <a:buNone/>
            </a:pPr>
            <a:r>
              <a:rPr lang="nl-NL" sz="1950" b="1">
                <a:solidFill>
                  <a:srgbClr val="B9D137"/>
                </a:solidFill>
              </a:rPr>
              <a:t>CONCLUSION</a:t>
            </a:r>
          </a:p>
          <a:p>
            <a:pPr marL="0" indent="0">
              <a:buNone/>
            </a:pPr>
            <a:endParaRPr lang="nl-NL" b="1">
              <a:solidFill>
                <a:srgbClr val="B9D137"/>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b="1">
                <a:solidFill>
                  <a:srgbClr val="B9D137"/>
                </a:solidFill>
                <a:latin typeface="Open Sans" panose="020B0606030504020204" pitchFamily="34" charset="0"/>
                <a:ea typeface="Open Sans" panose="020B0606030504020204" pitchFamily="34" charset="0"/>
                <a:cs typeface="Open Sans" panose="020B0606030504020204" pitchFamily="34" charset="0"/>
              </a:rPr>
              <a:t>IWT &amp; PORTS ARE CLOSELY INTERLINKED</a:t>
            </a:r>
            <a:r>
              <a:rPr lang="nl-NL" b="1">
                <a:solidFill>
                  <a:srgbClr val="B9D137"/>
                </a:solidFill>
              </a:rPr>
              <a:t>. </a:t>
            </a:r>
          </a:p>
          <a:p>
            <a:pPr marL="0" indent="0">
              <a:buNone/>
            </a:pPr>
            <a:r>
              <a:rPr lang="nl-NL" b="1" err="1">
                <a:solidFill>
                  <a:srgbClr val="B9D137"/>
                </a:solidFill>
              </a:rPr>
              <a:t>They</a:t>
            </a:r>
            <a:r>
              <a:rPr lang="nl-NL" b="1">
                <a:solidFill>
                  <a:srgbClr val="B9D137"/>
                </a:solidFill>
              </a:rPr>
              <a:t> are </a:t>
            </a:r>
            <a:r>
              <a:rPr lang="en-GB" b="1">
                <a:solidFill>
                  <a:srgbClr val="B9D137"/>
                </a:solidFill>
              </a:rPr>
              <a:t>fundamental to sustaining Europe's economic vitality and achieving its climate and environmental objectives. </a:t>
            </a:r>
          </a:p>
          <a:p>
            <a:pPr marL="0" indent="0">
              <a:buNone/>
            </a:pPr>
            <a:r>
              <a:rPr lang="en-GB" b="1">
                <a:solidFill>
                  <a:srgbClr val="B9D137"/>
                </a:solidFill>
              </a:rPr>
              <a:t>Serving a broad range of functions and industries across the continent, inland waterways and ports provides reliable, energy-efficient transport solutions for heavy industries, consumer goods, urban logistics, construction materials, passengers, military mobility and more. </a:t>
            </a:r>
            <a:endParaRPr lang="nl-NL" b="1">
              <a:solidFill>
                <a:srgbClr val="B9D137"/>
              </a:solidFill>
            </a:endParaRPr>
          </a:p>
          <a:p>
            <a:pPr marL="0" indent="0">
              <a:buClr>
                <a:srgbClr val="00A7C0"/>
              </a:buClr>
              <a:buSzPts val="2100"/>
              <a:buNone/>
            </a:pPr>
            <a:r>
              <a:rPr lang="en-GB" b="1">
                <a:solidFill>
                  <a:srgbClr val="B9D137"/>
                </a:solidFill>
              </a:rPr>
              <a:t>Ports are a crucial player in the realisation of the energy transition of the IWT sector which requires </a:t>
            </a:r>
          </a:p>
          <a:p>
            <a:r>
              <a:rPr lang="nl-NL" b="1">
                <a:solidFill>
                  <a:srgbClr val="B9D137"/>
                </a:solidFill>
              </a:rPr>
              <a:t>Close cooperation </a:t>
            </a:r>
            <a:r>
              <a:rPr lang="nl-NL" b="1" err="1">
                <a:solidFill>
                  <a:srgbClr val="B9D137"/>
                </a:solidFill>
              </a:rPr>
              <a:t>between</a:t>
            </a:r>
            <a:r>
              <a:rPr lang="nl-NL" b="1">
                <a:solidFill>
                  <a:srgbClr val="B9D137"/>
                </a:solidFill>
              </a:rPr>
              <a:t> </a:t>
            </a:r>
            <a:r>
              <a:rPr lang="nl-NL" b="1" err="1">
                <a:solidFill>
                  <a:srgbClr val="B9D137"/>
                </a:solidFill>
              </a:rPr>
              <a:t>ports</a:t>
            </a:r>
            <a:r>
              <a:rPr lang="nl-NL" b="1">
                <a:solidFill>
                  <a:srgbClr val="B9D137"/>
                </a:solidFill>
              </a:rPr>
              <a:t> </a:t>
            </a:r>
            <a:r>
              <a:rPr lang="nl-NL" b="1" err="1">
                <a:solidFill>
                  <a:srgbClr val="B9D137"/>
                </a:solidFill>
              </a:rPr>
              <a:t>and</a:t>
            </a:r>
            <a:r>
              <a:rPr lang="nl-NL" b="1">
                <a:solidFill>
                  <a:srgbClr val="B9D137"/>
                </a:solidFill>
              </a:rPr>
              <a:t> </a:t>
            </a:r>
            <a:r>
              <a:rPr lang="nl-NL" b="1" err="1">
                <a:solidFill>
                  <a:srgbClr val="B9D137"/>
                </a:solidFill>
              </a:rPr>
              <a:t>the</a:t>
            </a:r>
            <a:r>
              <a:rPr lang="nl-NL" b="1">
                <a:solidFill>
                  <a:srgbClr val="B9D137"/>
                </a:solidFill>
              </a:rPr>
              <a:t> IWT </a:t>
            </a:r>
            <a:r>
              <a:rPr lang="nl-NL" b="1" err="1">
                <a:solidFill>
                  <a:srgbClr val="B9D137"/>
                </a:solidFill>
              </a:rPr>
              <a:t>industry</a:t>
            </a:r>
            <a:r>
              <a:rPr lang="nl-NL" b="1">
                <a:solidFill>
                  <a:srgbClr val="B9D137"/>
                </a:solidFill>
              </a:rPr>
              <a:t> </a:t>
            </a:r>
          </a:p>
        </p:txBody>
      </p:sp>
      <p:pic>
        <p:nvPicPr>
          <p:cNvPr id="5" name="Afbeelding 4">
            <a:extLst>
              <a:ext uri="{FF2B5EF4-FFF2-40B4-BE49-F238E27FC236}">
                <a16:creationId xmlns:a16="http://schemas.microsoft.com/office/drawing/2014/main" id="{6EA06F32-52BD-EC61-05CF-DC0558951EF2}"/>
              </a:ext>
            </a:extLst>
          </p:cNvPr>
          <p:cNvPicPr>
            <a:picLocks noChangeAspect="1"/>
          </p:cNvPicPr>
          <p:nvPr/>
        </p:nvPicPr>
        <p:blipFill rotWithShape="1">
          <a:blip r:embed="rId2"/>
          <a:srcRect l="5962" r="15401" b="3"/>
          <a:stretch/>
        </p:blipFill>
        <p:spPr>
          <a:xfrm>
            <a:off x="4937174" y="1931567"/>
            <a:ext cx="3022934" cy="2777356"/>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9" name="Afbeelding 8">
            <a:extLst>
              <a:ext uri="{FF2B5EF4-FFF2-40B4-BE49-F238E27FC236}">
                <a16:creationId xmlns:a16="http://schemas.microsoft.com/office/drawing/2014/main" id="{9161ECA2-DA1B-5C80-6BF1-57DE0FD2FF2A}"/>
              </a:ext>
            </a:extLst>
          </p:cNvPr>
          <p:cNvPicPr>
            <a:picLocks noChangeAspect="1"/>
          </p:cNvPicPr>
          <p:nvPr/>
        </p:nvPicPr>
        <p:blipFill rotWithShape="1">
          <a:blip r:embed="rId3"/>
          <a:srcRect l="29435" r="5628" b="-1"/>
          <a:stretch/>
        </p:blipFill>
        <p:spPr>
          <a:xfrm>
            <a:off x="4716799" y="148437"/>
            <a:ext cx="2639484" cy="225593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Afbeelding 3">
            <a:extLst>
              <a:ext uri="{FF2B5EF4-FFF2-40B4-BE49-F238E27FC236}">
                <a16:creationId xmlns:a16="http://schemas.microsoft.com/office/drawing/2014/main" id="{0F2BB648-DDE6-0404-33E9-1FBABCB9B0F0}"/>
              </a:ext>
            </a:extLst>
          </p:cNvPr>
          <p:cNvPicPr>
            <a:picLocks noChangeAspect="1"/>
          </p:cNvPicPr>
          <p:nvPr/>
        </p:nvPicPr>
        <p:blipFill rotWithShape="1">
          <a:blip r:embed="rId4"/>
          <a:srcRect l="41639" r="22780"/>
          <a:stretch/>
        </p:blipFill>
        <p:spPr>
          <a:xfrm>
            <a:off x="6905338" y="522366"/>
            <a:ext cx="1693904" cy="2666001"/>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91173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11D27-880F-D449-A45F-B0875678D36F}"/>
              </a:ext>
            </a:extLst>
          </p:cNvPr>
          <p:cNvSpPr>
            <a:spLocks noGrp="1"/>
          </p:cNvSpPr>
          <p:nvPr>
            <p:ph type="title"/>
          </p:nvPr>
        </p:nvSpPr>
        <p:spPr/>
        <p:txBody>
          <a:bodyPr/>
          <a:lstStyle/>
          <a:p>
            <a:r>
              <a:rPr lang="nl-NL"/>
              <a:t>EBU</a:t>
            </a:r>
          </a:p>
        </p:txBody>
      </p:sp>
      <p:sp>
        <p:nvSpPr>
          <p:cNvPr id="3" name="Tijdelijke aanduiding voor inhoud 2">
            <a:extLst>
              <a:ext uri="{FF2B5EF4-FFF2-40B4-BE49-F238E27FC236}">
                <a16:creationId xmlns:a16="http://schemas.microsoft.com/office/drawing/2014/main" id="{66277EE4-3FC9-F248-B8A5-F8C56C87DCD5}"/>
              </a:ext>
            </a:extLst>
          </p:cNvPr>
          <p:cNvSpPr>
            <a:spLocks noGrp="1"/>
          </p:cNvSpPr>
          <p:nvPr>
            <p:ph idx="1"/>
          </p:nvPr>
        </p:nvSpPr>
        <p:spPr>
          <a:xfrm>
            <a:off x="628650" y="1268017"/>
            <a:ext cx="7886700" cy="2590475"/>
          </a:xfrm>
        </p:spPr>
        <p:txBody>
          <a:bodyPr/>
          <a:lstStyle/>
          <a:p>
            <a:pPr marL="468630" indent="0" fontAlgn="base">
              <a:lnSpc>
                <a:spcPts val="1050"/>
              </a:lnSpc>
              <a:buNone/>
            </a:pPr>
            <a:endParaRPr lang="nl-NL" sz="1350">
              <a:latin typeface="Calibri" panose="020F0502020204030204" pitchFamily="34" charset="0"/>
              <a:ea typeface="Times New Roman" panose="02020603050405020304" pitchFamily="18" charset="0"/>
              <a:cs typeface="Times New Roman" panose="02020603050405020304" pitchFamily="18" charset="0"/>
            </a:endParaRPr>
          </a:p>
          <a:p>
            <a:pPr marL="468630" indent="0" fontAlgn="base">
              <a:lnSpc>
                <a:spcPct val="150000"/>
              </a:lnSpc>
              <a:spcAft>
                <a:spcPts val="1350"/>
              </a:spcAft>
              <a:buNone/>
            </a:pPr>
            <a:r>
              <a:rPr lang="en-GB" sz="1350" i="1">
                <a:solidFill>
                  <a:srgbClr val="215868"/>
                </a:solidFill>
                <a:latin typeface="Calibri" panose="020F0502020204030204" pitchFamily="34" charset="0"/>
                <a:ea typeface="Times New Roman" panose="02020603050405020304" pitchFamily="18" charset="0"/>
                <a:cs typeface="Calibri" panose="020F0502020204030204" pitchFamily="34" charset="0"/>
              </a:rPr>
              <a:t>The European Barge Union (EBU) represents the inland navigation industry in Europe. Its members are the national associations of barge owners and barge operators of 9 European inland navigation countries (Austria, Belgium, France, Germany, Luxemburg, Netherlands, Romania and Switzerland).</a:t>
            </a:r>
            <a:r>
              <a:rPr lang="en-GB" sz="1350">
                <a:solidFill>
                  <a:srgbClr val="215868"/>
                </a:solidFill>
                <a:latin typeface="Calibri" panose="020F0502020204030204" pitchFamily="34" charset="0"/>
                <a:ea typeface="Times New Roman" panose="02020603050405020304" pitchFamily="18" charset="0"/>
                <a:cs typeface="Calibri" panose="020F0502020204030204" pitchFamily="34" charset="0"/>
              </a:rPr>
              <a:t> Besides it represents the interests of a number of international organisations dealing with freight and passenger IWT and related national organisations. </a:t>
            </a:r>
            <a:r>
              <a:rPr lang="en-GB" sz="1350" i="1" u="sng">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2"/>
              </a:rPr>
              <a:t>www.ebu-uenf.org</a:t>
            </a:r>
            <a:endParaRPr lang="nl-NL" sz="135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464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3C13-8E54-22C3-B216-385BBDDD6C14}"/>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53C124F8-C877-9CFB-792E-16C4A521F5AA}"/>
              </a:ext>
            </a:extLst>
          </p:cNvPr>
          <p:cNvSpPr>
            <a:spLocks noGrp="1"/>
          </p:cNvSpPr>
          <p:nvPr>
            <p:ph type="title"/>
          </p:nvPr>
        </p:nvSpPr>
        <p:spPr>
          <a:xfrm>
            <a:off x="179614" y="1705332"/>
            <a:ext cx="8866415" cy="618044"/>
          </a:xfrm>
        </p:spPr>
        <p:txBody>
          <a:bodyPr/>
          <a:lstStyle/>
          <a:p>
            <a:pPr algn="ctr"/>
            <a:r>
              <a:rPr lang="en-US" sz="4050"/>
              <a:t>Introduction to Green Inland Ports</a:t>
            </a:r>
            <a:endParaRPr lang="en-GB" sz="4050"/>
          </a:p>
        </p:txBody>
      </p:sp>
      <p:sp>
        <p:nvSpPr>
          <p:cNvPr id="2" name="TextBox 1">
            <a:extLst>
              <a:ext uri="{FF2B5EF4-FFF2-40B4-BE49-F238E27FC236}">
                <a16:creationId xmlns:a16="http://schemas.microsoft.com/office/drawing/2014/main" id="{B37D2E5F-69F1-BE06-2219-B02D994356E9}"/>
              </a:ext>
            </a:extLst>
          </p:cNvPr>
          <p:cNvSpPr txBox="1"/>
          <p:nvPr/>
        </p:nvSpPr>
        <p:spPr>
          <a:xfrm>
            <a:off x="718558" y="2488926"/>
            <a:ext cx="7706884" cy="1754326"/>
          </a:xfrm>
          <a:prstGeom prst="rect">
            <a:avLst/>
          </a:prstGeom>
          <a:noFill/>
        </p:spPr>
        <p:txBody>
          <a:bodyPr wrap="square" rtlCol="0">
            <a:spAutoFit/>
          </a:bodyPr>
          <a:lstStyle/>
          <a:p>
            <a:pPr algn="ctr" defTabSz="914378"/>
            <a:r>
              <a:rPr lang="en-US" sz="2700" b="1" i="1">
                <a:solidFill>
                  <a:schemeClr val="accent3">
                    <a:lumMod val="50000"/>
                  </a:schemeClr>
                </a:solidFill>
                <a:latin typeface="Poppins" panose="00000500000000000000" pitchFamily="2" charset="0"/>
                <a:cs typeface="Poppins" panose="00000500000000000000" pitchFamily="2" charset="0"/>
              </a:rPr>
              <a:t>Jasper Tanis</a:t>
            </a:r>
          </a:p>
          <a:p>
            <a:pPr algn="ctr" defTabSz="914378"/>
            <a:r>
              <a:rPr lang="en-GB" sz="2700" i="1" noProof="0">
                <a:solidFill>
                  <a:schemeClr val="accent3">
                    <a:lumMod val="50000"/>
                  </a:schemeClr>
                </a:solidFill>
                <a:latin typeface="Poppins" panose="00000500000000000000" pitchFamily="2" charset="0"/>
                <a:cs typeface="Poppins" panose="00000500000000000000" pitchFamily="2" charset="0"/>
              </a:rPr>
              <a:t>Principal</a:t>
            </a:r>
            <a:r>
              <a:rPr lang="de-DE" sz="2700" i="1" noProof="0">
                <a:solidFill>
                  <a:schemeClr val="accent3">
                    <a:lumMod val="50000"/>
                  </a:schemeClr>
                </a:solidFill>
                <a:latin typeface="Poppins" panose="00000500000000000000" pitchFamily="2" charset="0"/>
                <a:cs typeface="Poppins" panose="00000500000000000000" pitchFamily="2" charset="0"/>
              </a:rPr>
              <a:t> EU Policy Consultant Transport, Infrastructure and Mobility</a:t>
            </a:r>
          </a:p>
          <a:p>
            <a:pPr algn="ctr" defTabSz="914378"/>
            <a:r>
              <a:rPr lang="de-DE" sz="2700" i="1" noProof="0">
                <a:solidFill>
                  <a:schemeClr val="accent3">
                    <a:lumMod val="50000"/>
                  </a:schemeClr>
                </a:solidFill>
                <a:latin typeface="Poppins" panose="00000500000000000000" pitchFamily="2" charset="0"/>
                <a:cs typeface="Poppins" panose="00000500000000000000" pitchFamily="2" charset="0"/>
              </a:rPr>
              <a:t>Ecorys</a:t>
            </a:r>
          </a:p>
        </p:txBody>
      </p:sp>
    </p:spTree>
    <p:extLst>
      <p:ext uri="{BB962C8B-B14F-4D97-AF65-F5344CB8AC3E}">
        <p14:creationId xmlns:p14="http://schemas.microsoft.com/office/powerpoint/2010/main" val="1738782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A82690-18AD-58C7-6B11-20F8CF22A4EA}"/>
              </a:ext>
            </a:extLst>
          </p:cNvPr>
          <p:cNvSpPr>
            <a:spLocks noGrp="1"/>
          </p:cNvSpPr>
          <p:nvPr>
            <p:ph type="title"/>
          </p:nvPr>
        </p:nvSpPr>
        <p:spPr>
          <a:xfrm>
            <a:off x="251520" y="843558"/>
            <a:ext cx="8352834" cy="504056"/>
          </a:xfrm>
        </p:spPr>
        <p:txBody>
          <a:bodyPr/>
          <a:lstStyle/>
          <a:p>
            <a:r>
              <a:rPr lang="en-GB" noProof="0"/>
              <a:t>Why do we need a European project on greening of inland ports?</a:t>
            </a:r>
          </a:p>
        </p:txBody>
      </p:sp>
      <p:sp>
        <p:nvSpPr>
          <p:cNvPr id="6" name="TextBox 5">
            <a:extLst>
              <a:ext uri="{FF2B5EF4-FFF2-40B4-BE49-F238E27FC236}">
                <a16:creationId xmlns:a16="http://schemas.microsoft.com/office/drawing/2014/main" id="{2BFD743C-2234-22CB-F5D5-C766A4C1D7BC}"/>
              </a:ext>
            </a:extLst>
          </p:cNvPr>
          <p:cNvSpPr txBox="1"/>
          <p:nvPr/>
        </p:nvSpPr>
        <p:spPr>
          <a:xfrm>
            <a:off x="280782" y="1225735"/>
            <a:ext cx="508406" cy="400110"/>
          </a:xfrm>
          <a:prstGeom prst="rect">
            <a:avLst/>
          </a:prstGeom>
          <a:noFill/>
        </p:spPr>
        <p:txBody>
          <a:bodyPr wrap="square">
            <a:spAutoFit/>
          </a:bodyPr>
          <a:lstStyle/>
          <a:p>
            <a:r>
              <a:rPr lang="en-GB" sz="2000"/>
              <a:t>⚓</a:t>
            </a:r>
          </a:p>
        </p:txBody>
      </p:sp>
      <p:sp>
        <p:nvSpPr>
          <p:cNvPr id="7" name="Content Placeholder 1">
            <a:extLst>
              <a:ext uri="{FF2B5EF4-FFF2-40B4-BE49-F238E27FC236}">
                <a16:creationId xmlns:a16="http://schemas.microsoft.com/office/drawing/2014/main" id="{1FC9E477-5410-2C13-81AE-BFDED872B486}"/>
              </a:ext>
            </a:extLst>
          </p:cNvPr>
          <p:cNvSpPr txBox="1">
            <a:spLocks/>
          </p:cNvSpPr>
          <p:nvPr/>
        </p:nvSpPr>
        <p:spPr>
          <a:xfrm>
            <a:off x="789188" y="3162875"/>
            <a:ext cx="7886700"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noProof="0"/>
              <a:t>Initiated by the European Parliament, institutionalised as policy action in NAIADES III</a:t>
            </a:r>
          </a:p>
        </p:txBody>
      </p:sp>
      <p:sp>
        <p:nvSpPr>
          <p:cNvPr id="11" name="Content Placeholder 1">
            <a:extLst>
              <a:ext uri="{FF2B5EF4-FFF2-40B4-BE49-F238E27FC236}">
                <a16:creationId xmlns:a16="http://schemas.microsoft.com/office/drawing/2014/main" id="{6EC68ECB-9C54-382D-9036-8F503F7A77BD}"/>
              </a:ext>
            </a:extLst>
          </p:cNvPr>
          <p:cNvSpPr txBox="1">
            <a:spLocks/>
          </p:cNvSpPr>
          <p:nvPr/>
        </p:nvSpPr>
        <p:spPr>
          <a:xfrm>
            <a:off x="789188" y="2633394"/>
            <a:ext cx="8209423" cy="382026"/>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noProof="0"/>
              <a:t>Insufficient attention in (European) policy for the important function of TEN-T inland ports</a:t>
            </a:r>
          </a:p>
        </p:txBody>
      </p:sp>
      <p:sp>
        <p:nvSpPr>
          <p:cNvPr id="12" name="TextBox 11">
            <a:extLst>
              <a:ext uri="{FF2B5EF4-FFF2-40B4-BE49-F238E27FC236}">
                <a16:creationId xmlns:a16="http://schemas.microsoft.com/office/drawing/2014/main" id="{73D10EA1-09FB-3699-F606-841EB9394FF9}"/>
              </a:ext>
            </a:extLst>
          </p:cNvPr>
          <p:cNvSpPr txBox="1"/>
          <p:nvPr/>
        </p:nvSpPr>
        <p:spPr>
          <a:xfrm>
            <a:off x="251520" y="2571750"/>
            <a:ext cx="486461" cy="400110"/>
          </a:xfrm>
          <a:prstGeom prst="rect">
            <a:avLst/>
          </a:prstGeom>
          <a:noFill/>
        </p:spPr>
        <p:txBody>
          <a:bodyPr wrap="square">
            <a:spAutoFit/>
          </a:bodyPr>
          <a:lstStyle/>
          <a:p>
            <a:r>
              <a:rPr lang="en-GB" sz="2000"/>
              <a:t>❗</a:t>
            </a:r>
          </a:p>
        </p:txBody>
      </p:sp>
      <p:sp>
        <p:nvSpPr>
          <p:cNvPr id="14" name="TextBox 13">
            <a:extLst>
              <a:ext uri="{FF2B5EF4-FFF2-40B4-BE49-F238E27FC236}">
                <a16:creationId xmlns:a16="http://schemas.microsoft.com/office/drawing/2014/main" id="{FA4272E6-C1E5-6452-E559-30B9213FC675}"/>
              </a:ext>
            </a:extLst>
          </p:cNvPr>
          <p:cNvSpPr txBox="1"/>
          <p:nvPr/>
        </p:nvSpPr>
        <p:spPr>
          <a:xfrm>
            <a:off x="251520" y="3155665"/>
            <a:ext cx="486461" cy="400110"/>
          </a:xfrm>
          <a:prstGeom prst="rect">
            <a:avLst/>
          </a:prstGeom>
          <a:noFill/>
        </p:spPr>
        <p:txBody>
          <a:bodyPr wrap="square">
            <a:spAutoFit/>
          </a:bodyPr>
          <a:lstStyle/>
          <a:p>
            <a:r>
              <a:rPr lang="en-GB" sz="2000"/>
              <a:t>💡</a:t>
            </a:r>
          </a:p>
        </p:txBody>
      </p:sp>
      <p:sp>
        <p:nvSpPr>
          <p:cNvPr id="15" name="Content Placeholder 1">
            <a:extLst>
              <a:ext uri="{FF2B5EF4-FFF2-40B4-BE49-F238E27FC236}">
                <a16:creationId xmlns:a16="http://schemas.microsoft.com/office/drawing/2014/main" id="{CB39F806-A0A0-4F2C-413A-F5A1C0CB539B}"/>
              </a:ext>
            </a:extLst>
          </p:cNvPr>
          <p:cNvSpPr txBox="1">
            <a:spLocks/>
          </p:cNvSpPr>
          <p:nvPr/>
        </p:nvSpPr>
        <p:spPr>
          <a:xfrm>
            <a:off x="774557" y="1227607"/>
            <a:ext cx="7886700"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noProof="0"/>
              <a:t>TEN-T inland ports have an important function to achieve policy objectives:</a:t>
            </a:r>
          </a:p>
        </p:txBody>
      </p:sp>
      <p:sp>
        <p:nvSpPr>
          <p:cNvPr id="17" name="TextBox 16">
            <a:extLst>
              <a:ext uri="{FF2B5EF4-FFF2-40B4-BE49-F238E27FC236}">
                <a16:creationId xmlns:a16="http://schemas.microsoft.com/office/drawing/2014/main" id="{9BFB17FC-F914-6594-A63F-9FFEB8FEBAEF}"/>
              </a:ext>
            </a:extLst>
          </p:cNvPr>
          <p:cNvSpPr txBox="1"/>
          <p:nvPr/>
        </p:nvSpPr>
        <p:spPr>
          <a:xfrm>
            <a:off x="266151" y="3739580"/>
            <a:ext cx="486461" cy="400110"/>
          </a:xfrm>
          <a:prstGeom prst="rect">
            <a:avLst/>
          </a:prstGeom>
          <a:noFill/>
        </p:spPr>
        <p:txBody>
          <a:bodyPr wrap="square">
            <a:spAutoFit/>
          </a:bodyPr>
          <a:lstStyle/>
          <a:p>
            <a:r>
              <a:rPr lang="en-GB" sz="2000"/>
              <a:t>🎯</a:t>
            </a:r>
          </a:p>
        </p:txBody>
      </p:sp>
      <p:sp>
        <p:nvSpPr>
          <p:cNvPr id="18" name="Content Placeholder 1">
            <a:extLst>
              <a:ext uri="{FF2B5EF4-FFF2-40B4-BE49-F238E27FC236}">
                <a16:creationId xmlns:a16="http://schemas.microsoft.com/office/drawing/2014/main" id="{917C9B17-2BD1-291B-77B9-E8E08B5EBF00}"/>
              </a:ext>
            </a:extLst>
          </p:cNvPr>
          <p:cNvSpPr txBox="1">
            <a:spLocks/>
          </p:cNvSpPr>
          <p:nvPr/>
        </p:nvSpPr>
        <p:spPr>
          <a:xfrm>
            <a:off x="789188" y="3739580"/>
            <a:ext cx="7886700"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t>Objective – support TEN-T </a:t>
            </a:r>
            <a:r>
              <a:rPr lang="en-GB" sz="1600" noProof="0"/>
              <a:t>inland ports with practical tools, guidelines and strategies</a:t>
            </a:r>
          </a:p>
        </p:txBody>
      </p:sp>
      <p:pic>
        <p:nvPicPr>
          <p:cNvPr id="1028" name="Picture 4" descr="Green circle">
            <a:extLst>
              <a:ext uri="{FF2B5EF4-FFF2-40B4-BE49-F238E27FC236}">
                <a16:creationId xmlns:a16="http://schemas.microsoft.com/office/drawing/2014/main" id="{B03F6613-9280-A929-F615-1249CE13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0" y="1629130"/>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1">
            <a:extLst>
              <a:ext uri="{FF2B5EF4-FFF2-40B4-BE49-F238E27FC236}">
                <a16:creationId xmlns:a16="http://schemas.microsoft.com/office/drawing/2014/main" id="{EC8B2C19-3AB8-FEAB-D883-21D37C66BDC1}"/>
              </a:ext>
            </a:extLst>
          </p:cNvPr>
          <p:cNvSpPr txBox="1">
            <a:spLocks/>
          </p:cNvSpPr>
          <p:nvPr/>
        </p:nvSpPr>
        <p:spPr>
          <a:xfrm>
            <a:off x="1069270" y="1524325"/>
            <a:ext cx="3502730"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noProof="0"/>
              <a:t>Decarbonisation and circularity</a:t>
            </a:r>
          </a:p>
        </p:txBody>
      </p:sp>
      <p:pic>
        <p:nvPicPr>
          <p:cNvPr id="19" name="Picture 4" descr="Green circle">
            <a:extLst>
              <a:ext uri="{FF2B5EF4-FFF2-40B4-BE49-F238E27FC236}">
                <a16:creationId xmlns:a16="http://schemas.microsoft.com/office/drawing/2014/main" id="{A062B545-B384-EFD5-2884-74495064E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0" y="1937408"/>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a:extLst>
              <a:ext uri="{FF2B5EF4-FFF2-40B4-BE49-F238E27FC236}">
                <a16:creationId xmlns:a16="http://schemas.microsoft.com/office/drawing/2014/main" id="{3FE70B51-6DA3-D226-77FB-636D3160A6AF}"/>
              </a:ext>
            </a:extLst>
          </p:cNvPr>
          <p:cNvSpPr txBox="1">
            <a:spLocks/>
          </p:cNvSpPr>
          <p:nvPr/>
        </p:nvSpPr>
        <p:spPr>
          <a:xfrm>
            <a:off x="1069270" y="1832603"/>
            <a:ext cx="3421087"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noProof="0"/>
              <a:t>Strategic autonomy and competitiveness</a:t>
            </a:r>
          </a:p>
        </p:txBody>
      </p:sp>
      <p:pic>
        <p:nvPicPr>
          <p:cNvPr id="21" name="Picture 4" descr="Green circle">
            <a:extLst>
              <a:ext uri="{FF2B5EF4-FFF2-40B4-BE49-F238E27FC236}">
                <a16:creationId xmlns:a16="http://schemas.microsoft.com/office/drawing/2014/main" id="{EAD32460-DF86-8625-AC39-84648A01C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0" y="2259089"/>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1">
            <a:extLst>
              <a:ext uri="{FF2B5EF4-FFF2-40B4-BE49-F238E27FC236}">
                <a16:creationId xmlns:a16="http://schemas.microsoft.com/office/drawing/2014/main" id="{DAA820C5-C535-2052-E58E-B1A49ED59A90}"/>
              </a:ext>
            </a:extLst>
          </p:cNvPr>
          <p:cNvSpPr txBox="1">
            <a:spLocks/>
          </p:cNvSpPr>
          <p:nvPr/>
        </p:nvSpPr>
        <p:spPr>
          <a:xfrm>
            <a:off x="1069270" y="2154284"/>
            <a:ext cx="3649687"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noProof="0"/>
              <a:t>Security and resilience</a:t>
            </a:r>
          </a:p>
        </p:txBody>
      </p:sp>
    </p:spTree>
    <p:extLst>
      <p:ext uri="{BB962C8B-B14F-4D97-AF65-F5344CB8AC3E}">
        <p14:creationId xmlns:p14="http://schemas.microsoft.com/office/powerpoint/2010/main" val="18302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4" grpId="0"/>
      <p:bldP spid="15" grpId="0"/>
      <p:bldP spid="17" grpId="0"/>
      <p:bldP spid="18" grpId="0"/>
      <p:bldP spid="16"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B90D3-E848-E3C5-8101-75928C9E2F19}"/>
              </a:ext>
            </a:extLst>
          </p:cNvPr>
          <p:cNvSpPr>
            <a:spLocks noGrp="1"/>
          </p:cNvSpPr>
          <p:nvPr>
            <p:ph type="title"/>
          </p:nvPr>
        </p:nvSpPr>
        <p:spPr>
          <a:xfrm>
            <a:off x="251519" y="843558"/>
            <a:ext cx="8423557" cy="504056"/>
          </a:xfrm>
        </p:spPr>
        <p:txBody>
          <a:bodyPr/>
          <a:lstStyle/>
          <a:p>
            <a:r>
              <a:rPr lang="en-GB"/>
              <a:t>Green Inland Ports outcomes – Tools, guidelines and strategies</a:t>
            </a:r>
          </a:p>
        </p:txBody>
      </p:sp>
      <p:sp>
        <p:nvSpPr>
          <p:cNvPr id="4" name="Content Placeholder 1">
            <a:extLst>
              <a:ext uri="{FF2B5EF4-FFF2-40B4-BE49-F238E27FC236}">
                <a16:creationId xmlns:a16="http://schemas.microsoft.com/office/drawing/2014/main" id="{EB30B053-1BFC-F1EF-3E4B-7F27D26D13C7}"/>
              </a:ext>
            </a:extLst>
          </p:cNvPr>
          <p:cNvSpPr txBox="1">
            <a:spLocks/>
          </p:cNvSpPr>
          <p:nvPr/>
        </p:nvSpPr>
        <p:spPr>
          <a:xfrm>
            <a:off x="1333451" y="1896863"/>
            <a:ext cx="2977045" cy="692220"/>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Environmental impacts, energy efficiency and the green transition</a:t>
            </a:r>
          </a:p>
          <a:p>
            <a:pPr>
              <a:spcBef>
                <a:spcPts val="600"/>
              </a:spcBef>
            </a:pPr>
            <a:r>
              <a:rPr lang="en-US" u="sng"/>
              <a:t>Port Environmental Impact Calculator</a:t>
            </a:r>
            <a:r>
              <a:rPr lang="en-US"/>
              <a:t> Calculation tool for environmental impacts</a:t>
            </a:r>
          </a:p>
        </p:txBody>
      </p:sp>
      <p:pic>
        <p:nvPicPr>
          <p:cNvPr id="7" name="Picture 6">
            <a:extLst>
              <a:ext uri="{FF2B5EF4-FFF2-40B4-BE49-F238E27FC236}">
                <a16:creationId xmlns:a16="http://schemas.microsoft.com/office/drawing/2014/main" id="{ABA38AA5-4B95-AB79-8219-4B623D1BFDCC}"/>
              </a:ext>
            </a:extLst>
          </p:cNvPr>
          <p:cNvPicPr>
            <a:picLocks noChangeAspect="1"/>
          </p:cNvPicPr>
          <p:nvPr/>
        </p:nvPicPr>
        <p:blipFill>
          <a:blip r:embed="rId3"/>
          <a:stretch>
            <a:fillRect/>
          </a:stretch>
        </p:blipFill>
        <p:spPr>
          <a:xfrm>
            <a:off x="345304" y="3150483"/>
            <a:ext cx="897342" cy="897342"/>
          </a:xfrm>
          <a:prstGeom prst="rect">
            <a:avLst/>
          </a:prstGeom>
        </p:spPr>
      </p:pic>
      <p:pic>
        <p:nvPicPr>
          <p:cNvPr id="8" name="Picture 7">
            <a:extLst>
              <a:ext uri="{FF2B5EF4-FFF2-40B4-BE49-F238E27FC236}">
                <a16:creationId xmlns:a16="http://schemas.microsoft.com/office/drawing/2014/main" id="{96EB8653-1F50-4F92-EE65-02061B2A91B3}"/>
              </a:ext>
            </a:extLst>
          </p:cNvPr>
          <p:cNvPicPr>
            <a:picLocks noChangeAspect="1"/>
          </p:cNvPicPr>
          <p:nvPr/>
        </p:nvPicPr>
        <p:blipFill>
          <a:blip r:embed="rId4"/>
          <a:srcRect b="40490"/>
          <a:stretch>
            <a:fillRect/>
          </a:stretch>
        </p:blipFill>
        <p:spPr>
          <a:xfrm>
            <a:off x="345304" y="1794206"/>
            <a:ext cx="898986" cy="897342"/>
          </a:xfrm>
          <a:prstGeom prst="rect">
            <a:avLst/>
          </a:prstGeom>
        </p:spPr>
      </p:pic>
      <p:pic>
        <p:nvPicPr>
          <p:cNvPr id="9" name="Picture 8">
            <a:extLst>
              <a:ext uri="{FF2B5EF4-FFF2-40B4-BE49-F238E27FC236}">
                <a16:creationId xmlns:a16="http://schemas.microsoft.com/office/drawing/2014/main" id="{1CD7C9C5-E904-2A39-BBFE-B0A6121D24B4}"/>
              </a:ext>
            </a:extLst>
          </p:cNvPr>
          <p:cNvPicPr>
            <a:picLocks noChangeAspect="1"/>
          </p:cNvPicPr>
          <p:nvPr/>
        </p:nvPicPr>
        <p:blipFill>
          <a:blip r:embed="rId5"/>
          <a:srcRect t="8967" b="16254"/>
          <a:stretch>
            <a:fillRect/>
          </a:stretch>
        </p:blipFill>
        <p:spPr>
          <a:xfrm>
            <a:off x="4833504" y="1794206"/>
            <a:ext cx="897342" cy="897342"/>
          </a:xfrm>
          <a:prstGeom prst="rect">
            <a:avLst/>
          </a:prstGeom>
        </p:spPr>
      </p:pic>
      <p:sp>
        <p:nvSpPr>
          <p:cNvPr id="10" name="Content Placeholder 1">
            <a:extLst>
              <a:ext uri="{FF2B5EF4-FFF2-40B4-BE49-F238E27FC236}">
                <a16:creationId xmlns:a16="http://schemas.microsoft.com/office/drawing/2014/main" id="{72A739AE-F77C-987F-039B-9D9A793DC200}"/>
              </a:ext>
            </a:extLst>
          </p:cNvPr>
          <p:cNvSpPr txBox="1">
            <a:spLocks/>
          </p:cNvSpPr>
          <p:nvPr/>
        </p:nvSpPr>
        <p:spPr>
          <a:xfrm>
            <a:off x="5901544" y="1774794"/>
            <a:ext cx="2897152" cy="1219408"/>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Urban mobility and short-range Inland Waterway Transport</a:t>
            </a:r>
          </a:p>
          <a:p>
            <a:pPr>
              <a:spcBef>
                <a:spcPts val="600"/>
              </a:spcBef>
            </a:pPr>
            <a:r>
              <a:rPr lang="en-US"/>
              <a:t>Quantified estimation of the roll-out potential for urban and short-range freight IWT and potential impact from modal shift </a:t>
            </a:r>
          </a:p>
        </p:txBody>
      </p:sp>
      <p:sp>
        <p:nvSpPr>
          <p:cNvPr id="11" name="Content Placeholder 1">
            <a:extLst>
              <a:ext uri="{FF2B5EF4-FFF2-40B4-BE49-F238E27FC236}">
                <a16:creationId xmlns:a16="http://schemas.microsoft.com/office/drawing/2014/main" id="{5455990D-2F37-1D06-5934-8CC9F3F7BF4A}"/>
              </a:ext>
            </a:extLst>
          </p:cNvPr>
          <p:cNvSpPr txBox="1">
            <a:spLocks/>
          </p:cNvSpPr>
          <p:nvPr/>
        </p:nvSpPr>
        <p:spPr>
          <a:xfrm>
            <a:off x="1333452" y="2994202"/>
            <a:ext cx="3238548" cy="1209905"/>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ESMS and pilot implementation of ESMS in selected inland ports</a:t>
            </a:r>
          </a:p>
          <a:p>
            <a:pPr>
              <a:spcBef>
                <a:spcPts val="600"/>
              </a:spcBef>
            </a:pPr>
            <a:r>
              <a:rPr lang="en-US"/>
              <a:t>Implementation of </a:t>
            </a:r>
            <a:r>
              <a:rPr lang="en-US" u="sng"/>
              <a:t>Environmental and Sustainable Management Systems (ESMS)</a:t>
            </a:r>
            <a:r>
              <a:rPr lang="en-US"/>
              <a:t>:</a:t>
            </a:r>
          </a:p>
          <a:p>
            <a:pPr lvl="1">
              <a:spcBef>
                <a:spcPts val="0"/>
              </a:spcBef>
            </a:pPr>
            <a:r>
              <a:rPr lang="en-US"/>
              <a:t>Solutions to overcome environmental challenges and reduce environmental impacts</a:t>
            </a:r>
          </a:p>
          <a:p>
            <a:pPr lvl="1">
              <a:spcBef>
                <a:spcPts val="0"/>
              </a:spcBef>
            </a:pPr>
            <a:r>
              <a:rPr lang="en-US"/>
              <a:t>Pathways for sustainable &amp; smart development of inland ports</a:t>
            </a:r>
            <a:endParaRPr lang="en-US" b="1"/>
          </a:p>
        </p:txBody>
      </p:sp>
      <p:sp>
        <p:nvSpPr>
          <p:cNvPr id="12" name="Content Placeholder 1">
            <a:extLst>
              <a:ext uri="{FF2B5EF4-FFF2-40B4-BE49-F238E27FC236}">
                <a16:creationId xmlns:a16="http://schemas.microsoft.com/office/drawing/2014/main" id="{8F313364-0968-59E8-01FE-630A6B635690}"/>
              </a:ext>
            </a:extLst>
          </p:cNvPr>
          <p:cNvSpPr txBox="1">
            <a:spLocks/>
          </p:cNvSpPr>
          <p:nvPr/>
        </p:nvSpPr>
        <p:spPr>
          <a:xfrm>
            <a:off x="5901544" y="2994202"/>
            <a:ext cx="3101207" cy="1219407"/>
          </a:xfrm>
          <a:prstGeom prst="rect">
            <a:avLst/>
          </a:prstGeom>
        </p:spPr>
        <p:txBody>
          <a:bodyPr lIns="91440" tIns="45720" rIns="91440" bIns="45720" anchor="t"/>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Digitalisation</a:t>
            </a:r>
            <a:r>
              <a:rPr lang="en-US" b="1"/>
              <a:t> Masterplan for Inland Ports and Terminals</a:t>
            </a:r>
          </a:p>
          <a:p>
            <a:pPr>
              <a:lnSpc>
                <a:spcPct val="100000"/>
              </a:lnSpc>
              <a:spcBef>
                <a:spcPts val="600"/>
              </a:spcBef>
            </a:pPr>
            <a:r>
              <a:rPr lang="en-GB" noProof="0">
                <a:latin typeface="Arial"/>
                <a:cs typeface="Arial"/>
              </a:rPr>
              <a:t>Digitalisation vision for inland ports</a:t>
            </a:r>
          </a:p>
          <a:p>
            <a:pPr>
              <a:lnSpc>
                <a:spcPct val="100000"/>
              </a:lnSpc>
              <a:spcBef>
                <a:spcPts val="600"/>
              </a:spcBef>
            </a:pPr>
            <a:r>
              <a:rPr lang="en-GB">
                <a:latin typeface="Arial"/>
                <a:cs typeface="Arial"/>
              </a:rPr>
              <a:t>Digital Maturity Assessment Tool for inland ports &amp; digitalisation guidelines for improvement of digital readiness, operational efficiency, and environmental sustainability of inland ports</a:t>
            </a:r>
            <a:endParaRPr lang="en-GB" noProof="0">
              <a:latin typeface="Arial"/>
              <a:cs typeface="Arial"/>
            </a:endParaRPr>
          </a:p>
        </p:txBody>
      </p:sp>
      <p:pic>
        <p:nvPicPr>
          <p:cNvPr id="14" name="Picture 13">
            <a:extLst>
              <a:ext uri="{FF2B5EF4-FFF2-40B4-BE49-F238E27FC236}">
                <a16:creationId xmlns:a16="http://schemas.microsoft.com/office/drawing/2014/main" id="{A19C81D5-8170-D81A-7238-089DBFC98074}"/>
              </a:ext>
            </a:extLst>
          </p:cNvPr>
          <p:cNvPicPr>
            <a:picLocks noChangeAspect="1"/>
          </p:cNvPicPr>
          <p:nvPr/>
        </p:nvPicPr>
        <p:blipFill>
          <a:blip r:embed="rId6"/>
          <a:srcRect l="14969" r="18266"/>
          <a:stretch>
            <a:fillRect/>
          </a:stretch>
        </p:blipFill>
        <p:spPr>
          <a:xfrm>
            <a:off x="4833504" y="3150483"/>
            <a:ext cx="898986" cy="897342"/>
          </a:xfrm>
          <a:prstGeom prst="rect">
            <a:avLst/>
          </a:prstGeom>
        </p:spPr>
      </p:pic>
      <p:sp>
        <p:nvSpPr>
          <p:cNvPr id="15" name="TextBox 14">
            <a:extLst>
              <a:ext uri="{FF2B5EF4-FFF2-40B4-BE49-F238E27FC236}">
                <a16:creationId xmlns:a16="http://schemas.microsoft.com/office/drawing/2014/main" id="{9579B1EA-A88C-A58B-EB75-81116FDDDEFB}"/>
              </a:ext>
            </a:extLst>
          </p:cNvPr>
          <p:cNvSpPr txBox="1"/>
          <p:nvPr/>
        </p:nvSpPr>
        <p:spPr>
          <a:xfrm>
            <a:off x="1239669" y="1282870"/>
            <a:ext cx="1805359" cy="369332"/>
          </a:xfrm>
          <a:prstGeom prst="rect">
            <a:avLst/>
          </a:prstGeom>
          <a:noFill/>
        </p:spPr>
        <p:txBody>
          <a:bodyPr wrap="square" rtlCol="0">
            <a:spAutoFit/>
          </a:bodyPr>
          <a:lstStyle/>
          <a:p>
            <a:pPr algn="ctr" defTabSz="914378"/>
            <a:r>
              <a:rPr lang="en-US" b="1" noProof="0">
                <a:solidFill>
                  <a:schemeClr val="accent3">
                    <a:lumMod val="50000"/>
                  </a:schemeClr>
                </a:solidFill>
                <a:latin typeface="Poppins" panose="00000500000000000000" pitchFamily="2" charset="0"/>
                <a:cs typeface="Poppins" panose="00000500000000000000" pitchFamily="2" charset="0"/>
              </a:rPr>
              <a:t>26 November</a:t>
            </a:r>
          </a:p>
        </p:txBody>
      </p:sp>
      <p:sp>
        <p:nvSpPr>
          <p:cNvPr id="16" name="TextBox 15">
            <a:extLst>
              <a:ext uri="{FF2B5EF4-FFF2-40B4-BE49-F238E27FC236}">
                <a16:creationId xmlns:a16="http://schemas.microsoft.com/office/drawing/2014/main" id="{4CB0AC23-3CB9-5029-1525-F62B44A58FD7}"/>
              </a:ext>
            </a:extLst>
          </p:cNvPr>
          <p:cNvSpPr txBox="1"/>
          <p:nvPr/>
        </p:nvSpPr>
        <p:spPr>
          <a:xfrm>
            <a:off x="5901544" y="1282870"/>
            <a:ext cx="1805359" cy="369332"/>
          </a:xfrm>
          <a:prstGeom prst="rect">
            <a:avLst/>
          </a:prstGeom>
          <a:noFill/>
        </p:spPr>
        <p:txBody>
          <a:bodyPr wrap="square" rtlCol="0">
            <a:spAutoFit/>
          </a:bodyPr>
          <a:lstStyle/>
          <a:p>
            <a:pPr algn="ctr" defTabSz="914378"/>
            <a:r>
              <a:rPr lang="en-US" b="1" noProof="0">
                <a:solidFill>
                  <a:schemeClr val="accent3">
                    <a:lumMod val="50000"/>
                  </a:schemeClr>
                </a:solidFill>
                <a:latin typeface="Poppins" panose="00000500000000000000" pitchFamily="2" charset="0"/>
                <a:cs typeface="Poppins" panose="00000500000000000000" pitchFamily="2" charset="0"/>
              </a:rPr>
              <a:t>27 November</a:t>
            </a:r>
          </a:p>
        </p:txBody>
      </p:sp>
    </p:spTree>
    <p:extLst>
      <p:ext uri="{BB962C8B-B14F-4D97-AF65-F5344CB8AC3E}">
        <p14:creationId xmlns:p14="http://schemas.microsoft.com/office/powerpoint/2010/main" val="42478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5AA518-56CB-C7CB-4F69-ED89F84FAF5D}"/>
              </a:ext>
            </a:extLst>
          </p:cNvPr>
          <p:cNvSpPr>
            <a:spLocks noGrp="1"/>
          </p:cNvSpPr>
          <p:nvPr>
            <p:ph idx="1"/>
          </p:nvPr>
        </p:nvSpPr>
        <p:spPr>
          <a:xfrm>
            <a:off x="686942" y="1385545"/>
            <a:ext cx="8328721" cy="368103"/>
          </a:xfrm>
        </p:spPr>
        <p:txBody>
          <a:bodyPr/>
          <a:lstStyle/>
          <a:p>
            <a:pPr marL="0" indent="0">
              <a:buNone/>
            </a:pPr>
            <a:r>
              <a:rPr lang="en-GB" sz="1600"/>
              <a:t>Tools, guidelines and strategies are publicly available on the </a:t>
            </a:r>
            <a:r>
              <a:rPr lang="en-GB" sz="1600">
                <a:hlinkClick r:id="rId2"/>
              </a:rPr>
              <a:t>Green Inland Ports</a:t>
            </a:r>
            <a:r>
              <a:rPr lang="en-GB" sz="1600"/>
              <a:t> website</a:t>
            </a:r>
          </a:p>
        </p:txBody>
      </p:sp>
      <p:sp>
        <p:nvSpPr>
          <p:cNvPr id="3" name="Title 2">
            <a:extLst>
              <a:ext uri="{FF2B5EF4-FFF2-40B4-BE49-F238E27FC236}">
                <a16:creationId xmlns:a16="http://schemas.microsoft.com/office/drawing/2014/main" id="{5AD6308E-E1AC-F090-BD1C-D9CDBE4B5CDA}"/>
              </a:ext>
            </a:extLst>
          </p:cNvPr>
          <p:cNvSpPr>
            <a:spLocks noGrp="1"/>
          </p:cNvSpPr>
          <p:nvPr>
            <p:ph type="title"/>
          </p:nvPr>
        </p:nvSpPr>
        <p:spPr/>
        <p:txBody>
          <a:bodyPr/>
          <a:lstStyle/>
          <a:p>
            <a:r>
              <a:rPr lang="en-GB"/>
              <a:t>What will happen after the final conference?</a:t>
            </a:r>
          </a:p>
        </p:txBody>
      </p:sp>
      <p:sp>
        <p:nvSpPr>
          <p:cNvPr id="5" name="TextBox 4">
            <a:extLst>
              <a:ext uri="{FF2B5EF4-FFF2-40B4-BE49-F238E27FC236}">
                <a16:creationId xmlns:a16="http://schemas.microsoft.com/office/drawing/2014/main" id="{3D2A07D2-E76B-7D08-3B21-0D3DE8176D4E}"/>
              </a:ext>
            </a:extLst>
          </p:cNvPr>
          <p:cNvSpPr txBox="1"/>
          <p:nvPr/>
        </p:nvSpPr>
        <p:spPr>
          <a:xfrm>
            <a:off x="251520" y="1353538"/>
            <a:ext cx="502459" cy="400110"/>
          </a:xfrm>
          <a:prstGeom prst="rect">
            <a:avLst/>
          </a:prstGeom>
          <a:noFill/>
        </p:spPr>
        <p:txBody>
          <a:bodyPr wrap="square">
            <a:spAutoFit/>
          </a:bodyPr>
          <a:lstStyle/>
          <a:p>
            <a:r>
              <a:rPr lang="en-GB" sz="2000"/>
              <a:t>✅</a:t>
            </a:r>
          </a:p>
        </p:txBody>
      </p:sp>
      <p:sp>
        <p:nvSpPr>
          <p:cNvPr id="7" name="TextBox 6">
            <a:extLst>
              <a:ext uri="{FF2B5EF4-FFF2-40B4-BE49-F238E27FC236}">
                <a16:creationId xmlns:a16="http://schemas.microsoft.com/office/drawing/2014/main" id="{15B80889-078A-A800-BA83-C11D50D601D3}"/>
              </a:ext>
            </a:extLst>
          </p:cNvPr>
          <p:cNvSpPr txBox="1"/>
          <p:nvPr/>
        </p:nvSpPr>
        <p:spPr>
          <a:xfrm>
            <a:off x="249113" y="1881490"/>
            <a:ext cx="574717" cy="400110"/>
          </a:xfrm>
          <a:prstGeom prst="rect">
            <a:avLst/>
          </a:prstGeom>
          <a:noFill/>
        </p:spPr>
        <p:txBody>
          <a:bodyPr wrap="square">
            <a:spAutoFit/>
          </a:bodyPr>
          <a:lstStyle/>
          <a:p>
            <a:r>
              <a:rPr lang="en-GB" sz="2000"/>
              <a:t>🚀</a:t>
            </a:r>
          </a:p>
        </p:txBody>
      </p:sp>
      <p:sp>
        <p:nvSpPr>
          <p:cNvPr id="8" name="Content Placeholder 1">
            <a:extLst>
              <a:ext uri="{FF2B5EF4-FFF2-40B4-BE49-F238E27FC236}">
                <a16:creationId xmlns:a16="http://schemas.microsoft.com/office/drawing/2014/main" id="{C10FD7E9-1681-AB4A-E70A-42178B23128A}"/>
              </a:ext>
            </a:extLst>
          </p:cNvPr>
          <p:cNvSpPr txBox="1">
            <a:spLocks/>
          </p:cNvSpPr>
          <p:nvPr/>
        </p:nvSpPr>
        <p:spPr>
          <a:xfrm>
            <a:off x="739410" y="1817517"/>
            <a:ext cx="8057278" cy="615279"/>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noProof="0"/>
              <a:t>Further development and adoption is critical to keep the tools relevant and to make sure results are not lost</a:t>
            </a:r>
          </a:p>
        </p:txBody>
      </p:sp>
      <p:sp>
        <p:nvSpPr>
          <p:cNvPr id="9" name="Content Placeholder 1">
            <a:extLst>
              <a:ext uri="{FF2B5EF4-FFF2-40B4-BE49-F238E27FC236}">
                <a16:creationId xmlns:a16="http://schemas.microsoft.com/office/drawing/2014/main" id="{CAA49BFA-C238-D60D-DACB-8A405233C39D}"/>
              </a:ext>
            </a:extLst>
          </p:cNvPr>
          <p:cNvSpPr txBox="1">
            <a:spLocks/>
          </p:cNvSpPr>
          <p:nvPr/>
        </p:nvSpPr>
        <p:spPr>
          <a:xfrm>
            <a:off x="753979" y="3832854"/>
            <a:ext cx="7956884" cy="710703"/>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noProof="0"/>
              <a:t>By the end of the conference, </a:t>
            </a:r>
            <a:r>
              <a:rPr lang="en-GB" sz="1600" b="1" noProof="0"/>
              <a:t>please provide your feedback </a:t>
            </a:r>
            <a:r>
              <a:rPr lang="en-GB" sz="1600" noProof="0"/>
              <a:t>on the potential measures that should be addressed by this action plan</a:t>
            </a:r>
          </a:p>
        </p:txBody>
      </p:sp>
      <p:pic>
        <p:nvPicPr>
          <p:cNvPr id="10" name="Picture 9">
            <a:extLst>
              <a:ext uri="{FF2B5EF4-FFF2-40B4-BE49-F238E27FC236}">
                <a16:creationId xmlns:a16="http://schemas.microsoft.com/office/drawing/2014/main" id="{C86977C5-55F2-CB99-1367-7CD55D338B1C}"/>
              </a:ext>
            </a:extLst>
          </p:cNvPr>
          <p:cNvPicPr>
            <a:picLocks noChangeAspect="1"/>
          </p:cNvPicPr>
          <p:nvPr/>
        </p:nvPicPr>
        <p:blipFill>
          <a:blip r:embed="rId3"/>
          <a:stretch>
            <a:fillRect/>
          </a:stretch>
        </p:blipFill>
        <p:spPr>
          <a:xfrm rot="10800000" flipH="1" flipV="1">
            <a:off x="162289" y="3782172"/>
            <a:ext cx="663948" cy="639206"/>
          </a:xfrm>
          <a:prstGeom prst="rect">
            <a:avLst/>
          </a:prstGeom>
        </p:spPr>
      </p:pic>
      <p:sp>
        <p:nvSpPr>
          <p:cNvPr id="12" name="TextBox 11">
            <a:extLst>
              <a:ext uri="{FF2B5EF4-FFF2-40B4-BE49-F238E27FC236}">
                <a16:creationId xmlns:a16="http://schemas.microsoft.com/office/drawing/2014/main" id="{2034C6DD-A39F-1857-3529-4AE72012EF74}"/>
              </a:ext>
            </a:extLst>
          </p:cNvPr>
          <p:cNvSpPr txBox="1"/>
          <p:nvPr/>
        </p:nvSpPr>
        <p:spPr>
          <a:xfrm>
            <a:off x="249113" y="2482084"/>
            <a:ext cx="490297" cy="400110"/>
          </a:xfrm>
          <a:prstGeom prst="rect">
            <a:avLst/>
          </a:prstGeom>
          <a:noFill/>
        </p:spPr>
        <p:txBody>
          <a:bodyPr wrap="square">
            <a:spAutoFit/>
          </a:bodyPr>
          <a:lstStyle/>
          <a:p>
            <a:r>
              <a:rPr lang="en-GB" sz="2000"/>
              <a:t>➡️</a:t>
            </a:r>
          </a:p>
        </p:txBody>
      </p:sp>
      <p:sp>
        <p:nvSpPr>
          <p:cNvPr id="13" name="Content Placeholder 1">
            <a:extLst>
              <a:ext uri="{FF2B5EF4-FFF2-40B4-BE49-F238E27FC236}">
                <a16:creationId xmlns:a16="http://schemas.microsoft.com/office/drawing/2014/main" id="{5D6EBF1D-0CDC-8A2E-D300-54E790F813A8}"/>
              </a:ext>
            </a:extLst>
          </p:cNvPr>
          <p:cNvSpPr txBox="1">
            <a:spLocks/>
          </p:cNvSpPr>
          <p:nvPr/>
        </p:nvSpPr>
        <p:spPr>
          <a:xfrm>
            <a:off x="741817" y="2406434"/>
            <a:ext cx="8328721" cy="615279"/>
          </a:xfrm>
          <a:prstGeom prst="rect">
            <a:avLst/>
          </a:prstGeom>
        </p:spPr>
        <p:txBody>
          <a:bodyP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t>Key recommendation to European Commission, European inland ports sector and relevant international </a:t>
            </a:r>
            <a:r>
              <a:rPr lang="en-GB" sz="1600" noProof="0"/>
              <a:t>organisations is to work on a </a:t>
            </a:r>
            <a:r>
              <a:rPr lang="en-GB" sz="1600" b="1" noProof="0"/>
              <a:t>joint action plan</a:t>
            </a:r>
            <a:endParaRPr lang="en-US" sz="1600" b="1"/>
          </a:p>
        </p:txBody>
      </p:sp>
      <p:pic>
        <p:nvPicPr>
          <p:cNvPr id="14" name="Picture 4" descr="Green circle">
            <a:extLst>
              <a:ext uri="{FF2B5EF4-FFF2-40B4-BE49-F238E27FC236}">
                <a16:creationId xmlns:a16="http://schemas.microsoft.com/office/drawing/2014/main" id="{FA4D39D5-6788-6929-61F0-B75638E57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37" y="2956958"/>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a:extLst>
              <a:ext uri="{FF2B5EF4-FFF2-40B4-BE49-F238E27FC236}">
                <a16:creationId xmlns:a16="http://schemas.microsoft.com/office/drawing/2014/main" id="{57BCEA9E-C99F-0AC9-9A22-53E4E77407C5}"/>
              </a:ext>
            </a:extLst>
          </p:cNvPr>
          <p:cNvSpPr txBox="1">
            <a:spLocks/>
          </p:cNvSpPr>
          <p:nvPr/>
        </p:nvSpPr>
        <p:spPr>
          <a:xfrm>
            <a:off x="1016737" y="2857900"/>
            <a:ext cx="3502730"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noProof="0"/>
              <a:t>European Ports Strategy</a:t>
            </a:r>
          </a:p>
        </p:txBody>
      </p:sp>
      <p:pic>
        <p:nvPicPr>
          <p:cNvPr id="16" name="Picture 4" descr="Green circle">
            <a:extLst>
              <a:ext uri="{FF2B5EF4-FFF2-40B4-BE49-F238E27FC236}">
                <a16:creationId xmlns:a16="http://schemas.microsoft.com/office/drawing/2014/main" id="{E9358ED9-2A68-1CE6-E163-1010986DB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830" y="3233551"/>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1">
            <a:extLst>
              <a:ext uri="{FF2B5EF4-FFF2-40B4-BE49-F238E27FC236}">
                <a16:creationId xmlns:a16="http://schemas.microsoft.com/office/drawing/2014/main" id="{5738F7E9-A55F-4840-6520-C6658E864B6E}"/>
              </a:ext>
            </a:extLst>
          </p:cNvPr>
          <p:cNvSpPr txBox="1">
            <a:spLocks/>
          </p:cNvSpPr>
          <p:nvPr/>
        </p:nvSpPr>
        <p:spPr>
          <a:xfrm>
            <a:off x="1014330" y="3128746"/>
            <a:ext cx="5223642"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noProof="0"/>
              <a:t>Next European policy framework for Inland Waterway Transport</a:t>
            </a:r>
          </a:p>
        </p:txBody>
      </p:sp>
      <p:pic>
        <p:nvPicPr>
          <p:cNvPr id="18" name="Picture 4" descr="Green circle">
            <a:extLst>
              <a:ext uri="{FF2B5EF4-FFF2-40B4-BE49-F238E27FC236}">
                <a16:creationId xmlns:a16="http://schemas.microsoft.com/office/drawing/2014/main" id="{AAE0CEB9-02F4-43A7-6680-06ACA5308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37" y="3520881"/>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
            <a:extLst>
              <a:ext uri="{FF2B5EF4-FFF2-40B4-BE49-F238E27FC236}">
                <a16:creationId xmlns:a16="http://schemas.microsoft.com/office/drawing/2014/main" id="{184DB499-38DF-8844-6CDB-A0EA55629FA3}"/>
              </a:ext>
            </a:extLst>
          </p:cNvPr>
          <p:cNvSpPr txBox="1">
            <a:spLocks/>
          </p:cNvSpPr>
          <p:nvPr/>
        </p:nvSpPr>
        <p:spPr>
          <a:xfrm>
            <a:off x="1016737" y="3416076"/>
            <a:ext cx="6835874" cy="400110"/>
          </a:xfrm>
          <a:prstGeom prst="rect">
            <a:avLst/>
          </a:prstGeom>
        </p:spPr>
        <p:txBody>
          <a:bodyPr anchor="ctr"/>
          <a:lstStyle>
            <a:lvl1pPr marL="171450" indent="-171450" algn="l" defTabSz="914400" rtl="0" eaLnBrk="1" latinLnBrk="0" hangingPunct="1">
              <a:lnSpc>
                <a:spcPct val="90000"/>
              </a:lnSpc>
              <a:spcBef>
                <a:spcPts val="1000"/>
              </a:spcBef>
              <a:buClr>
                <a:schemeClr val="accent1"/>
              </a:buClr>
              <a:buFont typeface="Arial" panose="020B0604020202020204" pitchFamily="34" charset="0"/>
              <a:buChar char="•"/>
              <a:defRPr lang="en-GB" sz="1000" kern="1200" dirty="0">
                <a:solidFill>
                  <a:schemeClr val="tx1"/>
                </a:solidFill>
                <a:latin typeface="Arial" panose="020B0604020202020204" pitchFamily="34" charset="0"/>
                <a:ea typeface="+mn-ea"/>
                <a:cs typeface="Arial" panose="020B0604020202020204" pitchFamily="34" charset="0"/>
              </a:defRPr>
            </a:lvl1pPr>
            <a:lvl2pPr marL="48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84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20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562850" indent="-17145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noProof="0"/>
              <a:t>Green Port Masterplan(s) in Horizon Europe projects MAGPIE and PIONEERS</a:t>
            </a:r>
          </a:p>
        </p:txBody>
      </p:sp>
    </p:spTree>
    <p:extLst>
      <p:ext uri="{BB962C8B-B14F-4D97-AF65-F5344CB8AC3E}">
        <p14:creationId xmlns:p14="http://schemas.microsoft.com/office/powerpoint/2010/main" val="192306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7" grpId="0"/>
      <p:bldP spid="8" grpId="0"/>
      <p:bldP spid="9" grpId="0"/>
      <p:bldP spid="12" grpId="0"/>
      <p:bldP spid="13" grpId="0"/>
      <p:bldP spid="15" grpId="0"/>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99377-BB54-D21D-0531-B4B46293FBE7}"/>
              </a:ext>
            </a:extLst>
          </p:cNvPr>
          <p:cNvSpPr>
            <a:spLocks noGrp="1"/>
          </p:cNvSpPr>
          <p:nvPr>
            <p:ph sz="half" idx="1"/>
          </p:nvPr>
        </p:nvSpPr>
        <p:spPr/>
        <p:txBody>
          <a:bodyPr/>
          <a:lstStyle/>
          <a:p>
            <a:endParaRPr lang="en-GB"/>
          </a:p>
        </p:txBody>
      </p:sp>
      <p:sp>
        <p:nvSpPr>
          <p:cNvPr id="3" name="Picture Placeholder 2">
            <a:extLst>
              <a:ext uri="{FF2B5EF4-FFF2-40B4-BE49-F238E27FC236}">
                <a16:creationId xmlns:a16="http://schemas.microsoft.com/office/drawing/2014/main" id="{1C2321D2-7E1C-ED95-242F-5276D9B4148F}"/>
              </a:ext>
            </a:extLst>
          </p:cNvPr>
          <p:cNvSpPr>
            <a:spLocks noGrp="1"/>
          </p:cNvSpPr>
          <p:nvPr>
            <p:ph type="pic" sz="quarter" idx="10"/>
          </p:nvPr>
        </p:nvSpPr>
        <p:spPr/>
        <p:txBody>
          <a:bodyPr/>
          <a:lstStyle/>
          <a:p>
            <a:endParaRPr lang="en-GB"/>
          </a:p>
        </p:txBody>
      </p:sp>
      <p:sp>
        <p:nvSpPr>
          <p:cNvPr id="4" name="Title 3">
            <a:extLst>
              <a:ext uri="{FF2B5EF4-FFF2-40B4-BE49-F238E27FC236}">
                <a16:creationId xmlns:a16="http://schemas.microsoft.com/office/drawing/2014/main" id="{0DF7EB03-1849-6844-9094-5213A2FFAF20}"/>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E7264F83-5C0D-CB41-F504-CDD46E83C8D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87977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cím 2"/>
          <p:cNvSpPr>
            <a:spLocks noGrp="1"/>
          </p:cNvSpPr>
          <p:nvPr>
            <p:ph type="subTitle" idx="1" hasCustomPrompt="1"/>
          </p:nvPr>
        </p:nvSpPr>
        <p:spPr>
          <a:xfrm>
            <a:off x="1143000" y="3972698"/>
            <a:ext cx="6858000" cy="982362"/>
          </a:xfrm>
        </p:spPr>
        <p:txBody>
          <a:bodyPr anchor="ctr">
            <a:normAutofit fontScale="55000" lnSpcReduction="20000"/>
          </a:bodyPr>
          <a:lstStyle>
            <a:lvl1pPr marL="0" indent="0" algn="l">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Presenter</a:t>
            </a:r>
            <a:r>
              <a:rPr lang="hu-HU" noProof="0"/>
              <a:t>:</a:t>
            </a:r>
            <a:r>
              <a:rPr lang="en-US" noProof="0"/>
              <a:t> Alan Lewis, </a:t>
            </a:r>
            <a:r>
              <a:rPr lang="en-US"/>
              <a:t>CTO, </a:t>
            </a:r>
            <a:r>
              <a:rPr lang="en-US" noProof="0"/>
              <a:t>Smart Freight Centre</a:t>
            </a:r>
          </a:p>
          <a:p>
            <a:r>
              <a:rPr lang="en-US" noProof="0"/>
              <a:t>Date: </a:t>
            </a:r>
            <a:r>
              <a:rPr lang="en-US"/>
              <a:t>26</a:t>
            </a:r>
            <a:r>
              <a:rPr lang="en-US" baseline="30000"/>
              <a:t>th</a:t>
            </a:r>
            <a:r>
              <a:rPr lang="en-US" noProof="0"/>
              <a:t> </a:t>
            </a:r>
            <a:r>
              <a:rPr lang="en-US"/>
              <a:t>November</a:t>
            </a:r>
            <a:r>
              <a:rPr lang="en-US" noProof="0"/>
              <a:t> </a:t>
            </a:r>
            <a:r>
              <a:rPr lang="en-US"/>
              <a:t>2025</a:t>
            </a:r>
            <a:endParaRPr lang="en-US" noProof="0"/>
          </a:p>
          <a:p>
            <a:r>
              <a:rPr lang="en-US" noProof="0"/>
              <a:t>Event: </a:t>
            </a:r>
            <a:r>
              <a:rPr lang="en-US"/>
              <a:t>Green Inland Ports Conference</a:t>
            </a:r>
            <a:endParaRPr lang="hu-HU" noProof="0"/>
          </a:p>
          <a:p>
            <a:r>
              <a:rPr lang="hu-HU" noProof="0"/>
              <a:t>www.multireload.eu</a:t>
            </a:r>
          </a:p>
        </p:txBody>
      </p:sp>
      <p:sp>
        <p:nvSpPr>
          <p:cNvPr id="8" name="Cím 1"/>
          <p:cNvSpPr>
            <a:spLocks noGrp="1"/>
          </p:cNvSpPr>
          <p:nvPr>
            <p:ph type="ctrTitle" hasCustomPrompt="1"/>
          </p:nvPr>
        </p:nvSpPr>
        <p:spPr>
          <a:xfrm>
            <a:off x="521563" y="3145139"/>
            <a:ext cx="8622437" cy="753035"/>
          </a:xfrm>
        </p:spPr>
        <p:txBody>
          <a:bodyPr anchor="ctr">
            <a:normAutofit/>
          </a:bodyPr>
          <a:lstStyle>
            <a:lvl1pPr algn="l">
              <a:defRPr sz="5400" baseline="0">
                <a:solidFill>
                  <a:schemeClr val="accent2"/>
                </a:solidFill>
              </a:defRPr>
            </a:lvl1pPr>
          </a:lstStyle>
          <a:p>
            <a:r>
              <a:rPr lang="en-US" sz="3300"/>
              <a:t>Port and Terminal GHG Calculation Guidance</a:t>
            </a:r>
          </a:p>
        </p:txBody>
      </p:sp>
    </p:spTree>
    <p:extLst>
      <p:ext uri="{BB962C8B-B14F-4D97-AF65-F5344CB8AC3E}">
        <p14:creationId xmlns:p14="http://schemas.microsoft.com/office/powerpoint/2010/main" val="400512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39BFD-F922-A08A-559A-82B962581FBF}"/>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7C0BAC2F-C291-89B4-157A-087248631C5D}"/>
              </a:ext>
            </a:extLst>
          </p:cNvPr>
          <p:cNvSpPr>
            <a:spLocks noGrp="1"/>
          </p:cNvSpPr>
          <p:nvPr>
            <p:ph type="title"/>
          </p:nvPr>
        </p:nvSpPr>
        <p:spPr>
          <a:xfrm>
            <a:off x="897954" y="1705332"/>
            <a:ext cx="7348093" cy="618044"/>
          </a:xfrm>
        </p:spPr>
        <p:txBody>
          <a:bodyPr/>
          <a:lstStyle/>
          <a:p>
            <a:pPr algn="ctr"/>
            <a:r>
              <a:rPr lang="en-US" sz="4050"/>
              <a:t>Welcome from the moderator</a:t>
            </a:r>
            <a:endParaRPr lang="en-GB" sz="4050"/>
          </a:p>
        </p:txBody>
      </p:sp>
      <p:sp>
        <p:nvSpPr>
          <p:cNvPr id="6" name="TextBox 5">
            <a:extLst>
              <a:ext uri="{FF2B5EF4-FFF2-40B4-BE49-F238E27FC236}">
                <a16:creationId xmlns:a16="http://schemas.microsoft.com/office/drawing/2014/main" id="{6C522BA8-F318-5ACC-A086-80837EF64B5F}"/>
              </a:ext>
            </a:extLst>
          </p:cNvPr>
          <p:cNvSpPr txBox="1"/>
          <p:nvPr/>
        </p:nvSpPr>
        <p:spPr>
          <a:xfrm>
            <a:off x="718558" y="2488926"/>
            <a:ext cx="7706884" cy="1754326"/>
          </a:xfrm>
          <a:prstGeom prst="rect">
            <a:avLst/>
          </a:prstGeom>
          <a:noFill/>
        </p:spPr>
        <p:txBody>
          <a:bodyPr wrap="square" rtlCol="0">
            <a:spAutoFit/>
          </a:bodyPr>
          <a:lstStyle/>
          <a:p>
            <a:pPr algn="ctr" defTabSz="914378"/>
            <a:r>
              <a:rPr lang="en-US" sz="2700" b="1" i="1">
                <a:solidFill>
                  <a:schemeClr val="accent3">
                    <a:lumMod val="50000"/>
                  </a:schemeClr>
                </a:solidFill>
                <a:latin typeface="Poppins" panose="00000500000000000000" pitchFamily="2" charset="0"/>
                <a:cs typeface="Poppins" panose="00000500000000000000" pitchFamily="2" charset="0"/>
              </a:rPr>
              <a:t>Jasper Tanis</a:t>
            </a:r>
          </a:p>
          <a:p>
            <a:pPr algn="ctr" defTabSz="914378"/>
            <a:r>
              <a:rPr lang="en-GB" sz="2700" i="1" noProof="0">
                <a:solidFill>
                  <a:schemeClr val="accent3">
                    <a:lumMod val="50000"/>
                  </a:schemeClr>
                </a:solidFill>
                <a:latin typeface="Poppins" panose="00000500000000000000" pitchFamily="2" charset="0"/>
                <a:cs typeface="Poppins" panose="00000500000000000000" pitchFamily="2" charset="0"/>
              </a:rPr>
              <a:t>Principal</a:t>
            </a:r>
            <a:r>
              <a:rPr lang="de-DE" sz="2700" i="1" noProof="0">
                <a:solidFill>
                  <a:schemeClr val="accent3">
                    <a:lumMod val="50000"/>
                  </a:schemeClr>
                </a:solidFill>
                <a:latin typeface="Poppins" panose="00000500000000000000" pitchFamily="2" charset="0"/>
                <a:cs typeface="Poppins" panose="00000500000000000000" pitchFamily="2" charset="0"/>
              </a:rPr>
              <a:t> EU Policy Consultant Transport, Infrastructure and Mobility</a:t>
            </a:r>
          </a:p>
          <a:p>
            <a:pPr algn="ctr" defTabSz="914378"/>
            <a:r>
              <a:rPr lang="de-DE" sz="2700" i="1" noProof="0">
                <a:solidFill>
                  <a:schemeClr val="accent3">
                    <a:lumMod val="50000"/>
                  </a:schemeClr>
                </a:solidFill>
                <a:latin typeface="Poppins" panose="00000500000000000000" pitchFamily="2" charset="0"/>
                <a:cs typeface="Poppins" panose="00000500000000000000" pitchFamily="2" charset="0"/>
              </a:rPr>
              <a:t>Ecorys</a:t>
            </a:r>
          </a:p>
        </p:txBody>
      </p:sp>
    </p:spTree>
    <p:extLst>
      <p:ext uri="{BB962C8B-B14F-4D97-AF65-F5344CB8AC3E}">
        <p14:creationId xmlns:p14="http://schemas.microsoft.com/office/powerpoint/2010/main" val="109671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B336-638A-F965-E92A-C69404BA99F4}"/>
            </a:ext>
          </a:extLst>
        </p:cNvPr>
        <p:cNvGrpSpPr/>
        <p:nvPr/>
      </p:nvGrpSpPr>
      <p:grpSpPr>
        <a:xfrm>
          <a:off x="0" y="0"/>
          <a:ext cx="0" cy="0"/>
          <a:chOff x="0" y="0"/>
          <a:chExt cx="0" cy="0"/>
        </a:xfrm>
      </p:grpSpPr>
      <p:sp>
        <p:nvSpPr>
          <p:cNvPr id="3" name="Tartalom helye 2">
            <a:extLst>
              <a:ext uri="{FF2B5EF4-FFF2-40B4-BE49-F238E27FC236}">
                <a16:creationId xmlns:a16="http://schemas.microsoft.com/office/drawing/2014/main" id="{30496AC3-9223-8D8D-25F0-C91B95682EEC}"/>
              </a:ext>
            </a:extLst>
          </p:cNvPr>
          <p:cNvSpPr>
            <a:spLocks noGrp="1"/>
          </p:cNvSpPr>
          <p:nvPr>
            <p:ph sz="half" idx="1"/>
          </p:nvPr>
        </p:nvSpPr>
        <p:spPr>
          <a:xfrm>
            <a:off x="251519" y="1347614"/>
            <a:ext cx="6232407" cy="3335222"/>
          </a:xfrm>
        </p:spPr>
        <p:txBody>
          <a:bodyPr>
            <a:normAutofit lnSpcReduction="10000"/>
          </a:bodyPr>
          <a:lstStyle/>
          <a:p>
            <a:pPr marL="171450" indent="-171450">
              <a:lnSpc>
                <a:spcPct val="110000"/>
              </a:lnSpc>
            </a:pPr>
            <a:r>
              <a:rPr lang="en-US" sz="1900"/>
              <a:t>Distinguish 2 cases:</a:t>
            </a:r>
          </a:p>
          <a:p>
            <a:pPr lvl="1"/>
            <a:r>
              <a:rPr lang="en-US" sz="1400"/>
              <a:t>Reporting within the Transport Chain – to those who pay you to move the goods</a:t>
            </a:r>
          </a:p>
          <a:p>
            <a:pPr lvl="2"/>
            <a:r>
              <a:rPr lang="en-US"/>
              <a:t>Follows ISO 14083 </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r>
              <a:rPr lang="en-US" sz="1400"/>
              <a:t>Total organizational footprint (GHG Inventory)</a:t>
            </a:r>
          </a:p>
          <a:p>
            <a:pPr lvl="2"/>
            <a:r>
              <a:rPr lang="en-US"/>
              <a:t>Follows Greenhouse Gas Protocol</a:t>
            </a:r>
          </a:p>
          <a:p>
            <a:pPr lvl="2"/>
            <a:r>
              <a:rPr lang="en-US"/>
              <a:t>ISO 14083 data &amp; calculation can inform part of the inventory</a:t>
            </a:r>
          </a:p>
        </p:txBody>
      </p:sp>
      <p:sp>
        <p:nvSpPr>
          <p:cNvPr id="2" name="Cím 1">
            <a:extLst>
              <a:ext uri="{FF2B5EF4-FFF2-40B4-BE49-F238E27FC236}">
                <a16:creationId xmlns:a16="http://schemas.microsoft.com/office/drawing/2014/main" id="{7C419397-208A-E4F9-68DB-D74D058410B1}"/>
              </a:ext>
            </a:extLst>
          </p:cNvPr>
          <p:cNvSpPr>
            <a:spLocks noGrp="1"/>
          </p:cNvSpPr>
          <p:nvPr>
            <p:ph type="title"/>
          </p:nvPr>
        </p:nvSpPr>
        <p:spPr/>
        <p:txBody>
          <a:bodyPr>
            <a:noAutofit/>
          </a:bodyPr>
          <a:lstStyle/>
          <a:p>
            <a:r>
              <a:rPr lang="en-US"/>
              <a:t>Approach to Reporting &amp; Associated Guidance</a:t>
            </a:r>
          </a:p>
        </p:txBody>
      </p:sp>
      <p:pic>
        <p:nvPicPr>
          <p:cNvPr id="4" name="Picture 3">
            <a:extLst>
              <a:ext uri="{FF2B5EF4-FFF2-40B4-BE49-F238E27FC236}">
                <a16:creationId xmlns:a16="http://schemas.microsoft.com/office/drawing/2014/main" id="{972227F6-437E-D932-7FFD-733A4CD8D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60" b="11047"/>
          <a:stretch/>
        </p:blipFill>
        <p:spPr bwMode="auto">
          <a:xfrm>
            <a:off x="1169446" y="2289263"/>
            <a:ext cx="4140686" cy="1451923"/>
          </a:xfrm>
          <a:prstGeom prst="rect">
            <a:avLst/>
          </a:prstGeom>
          <a:noFill/>
        </p:spPr>
      </p:pic>
      <p:sp>
        <p:nvSpPr>
          <p:cNvPr id="5" name="Rectangle: Rounded Corners 4">
            <a:extLst>
              <a:ext uri="{FF2B5EF4-FFF2-40B4-BE49-F238E27FC236}">
                <a16:creationId xmlns:a16="http://schemas.microsoft.com/office/drawing/2014/main" id="{771505AA-1496-04AC-D089-1F5589918A50}"/>
              </a:ext>
            </a:extLst>
          </p:cNvPr>
          <p:cNvSpPr/>
          <p:nvPr/>
        </p:nvSpPr>
        <p:spPr>
          <a:xfrm>
            <a:off x="2238379" y="2403764"/>
            <a:ext cx="553312" cy="1260764"/>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hampagne &amp; Limousines"/>
              <a:ea typeface="+mn-ea"/>
              <a:cs typeface="+mn-cs"/>
            </a:endParaRPr>
          </a:p>
        </p:txBody>
      </p:sp>
    </p:spTree>
    <p:extLst>
      <p:ext uri="{BB962C8B-B14F-4D97-AF65-F5344CB8AC3E}">
        <p14:creationId xmlns:p14="http://schemas.microsoft.com/office/powerpoint/2010/main" val="16002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A85D-1A34-618F-CA94-CA77906BF567}"/>
            </a:ext>
          </a:extLst>
        </p:cNvPr>
        <p:cNvGrpSpPr/>
        <p:nvPr/>
      </p:nvGrpSpPr>
      <p:grpSpPr>
        <a:xfrm>
          <a:off x="0" y="0"/>
          <a:ext cx="0" cy="0"/>
          <a:chOff x="0" y="0"/>
          <a:chExt cx="0" cy="0"/>
        </a:xfrm>
      </p:grpSpPr>
      <p:graphicFrame>
        <p:nvGraphicFramePr>
          <p:cNvPr id="6" name="Content Placeholder 5[height=91,7192153930664]">
            <a:extLst>
              <a:ext uri="{FF2B5EF4-FFF2-40B4-BE49-F238E27FC236}">
                <a16:creationId xmlns:a16="http://schemas.microsoft.com/office/drawing/2014/main" id="{9AEE1BC5-99D0-6D2C-96F3-4199210836A7}"/>
              </a:ext>
            </a:extLst>
          </p:cNvPr>
          <p:cNvGraphicFramePr>
            <a:graphicFrameLocks noGrp="1"/>
          </p:cNvGraphicFramePr>
          <p:nvPr>
            <p:ph idx="1"/>
          </p:nvPr>
        </p:nvGraphicFramePr>
        <p:xfrm>
          <a:off x="251520" y="1471445"/>
          <a:ext cx="7998861" cy="1181502"/>
        </p:xfrm>
        <a:graphic>
          <a:graphicData uri="http://schemas.openxmlformats.org/drawingml/2006/table">
            <a:tbl>
              <a:tblPr firstRow="1" bandRow="1">
                <a:tableStyleId>{5C22544A-7EE6-4342-B048-85BDC9FD1C3A}</a:tableStyleId>
              </a:tblPr>
              <a:tblGrid>
                <a:gridCol w="2666287">
                  <a:extLst>
                    <a:ext uri="{9D8B030D-6E8A-4147-A177-3AD203B41FA5}">
                      <a16:colId xmlns:a16="http://schemas.microsoft.com/office/drawing/2014/main" val="2679320659"/>
                    </a:ext>
                  </a:extLst>
                </a:gridCol>
                <a:gridCol w="3095066">
                  <a:extLst>
                    <a:ext uri="{9D8B030D-6E8A-4147-A177-3AD203B41FA5}">
                      <a16:colId xmlns:a16="http://schemas.microsoft.com/office/drawing/2014/main" val="1153312128"/>
                    </a:ext>
                  </a:extLst>
                </a:gridCol>
                <a:gridCol w="2237508">
                  <a:extLst>
                    <a:ext uri="{9D8B030D-6E8A-4147-A177-3AD203B41FA5}">
                      <a16:colId xmlns:a16="http://schemas.microsoft.com/office/drawing/2014/main" val="1918101420"/>
                    </a:ext>
                  </a:extLst>
                </a:gridCol>
              </a:tblGrid>
              <a:tr h="312621">
                <a:tc>
                  <a:txBody>
                    <a:bodyPr/>
                    <a:lstStyle/>
                    <a:p>
                      <a:endParaRPr lang="en-GB" sz="1600"/>
                    </a:p>
                  </a:txBody>
                  <a:tcPr marL="68580" marR="68580" marT="34290" marB="34290"/>
                </a:tc>
                <a:tc>
                  <a:txBody>
                    <a:bodyPr/>
                    <a:lstStyle/>
                    <a:p>
                      <a:pPr algn="ctr"/>
                      <a:r>
                        <a:rPr lang="en-US" sz="1600"/>
                        <a:t>Port Authority</a:t>
                      </a:r>
                      <a:endParaRPr lang="en-GB" sz="1600"/>
                    </a:p>
                  </a:txBody>
                  <a:tcPr marL="68580" marR="68580" marT="34290" marB="34290"/>
                </a:tc>
                <a:tc>
                  <a:txBody>
                    <a:bodyPr/>
                    <a:lstStyle/>
                    <a:p>
                      <a:pPr algn="ctr"/>
                      <a:r>
                        <a:rPr lang="en-US" sz="1600"/>
                        <a:t>Terminal Operator</a:t>
                      </a:r>
                      <a:endParaRPr lang="en-GB" sz="1600"/>
                    </a:p>
                  </a:txBody>
                  <a:tcPr marL="68580" marR="68580" marT="34290" marB="34290"/>
                </a:tc>
                <a:extLst>
                  <a:ext uri="{0D108BD9-81ED-4DB2-BD59-A6C34878D82A}">
                    <a16:rowId xmlns:a16="http://schemas.microsoft.com/office/drawing/2014/main" val="635854142"/>
                  </a:ext>
                </a:extLst>
              </a:tr>
              <a:tr h="539592">
                <a:tc>
                  <a:txBody>
                    <a:bodyPr/>
                    <a:lstStyle/>
                    <a:p>
                      <a:r>
                        <a:rPr lang="en-US" sz="1600"/>
                        <a:t>Transport chain GHG reporting</a:t>
                      </a:r>
                      <a:endParaRPr lang="en-GB" sz="1600"/>
                    </a:p>
                  </a:txBody>
                  <a:tcPr marL="68580" marR="68580" marT="34290" marB="34290" anchor="ctr"/>
                </a:tc>
                <a:tc>
                  <a:txBody>
                    <a:bodyPr/>
                    <a:lstStyle/>
                    <a:p>
                      <a:pPr algn="ctr"/>
                      <a:r>
                        <a:rPr lang="en-US" sz="1600"/>
                        <a:t>Only if a terminal operator</a:t>
                      </a:r>
                    </a:p>
                    <a:p>
                      <a:pPr algn="ctr"/>
                      <a:r>
                        <a:rPr lang="en-GB" sz="1600"/>
                        <a:t>Then at individual terminal level</a:t>
                      </a:r>
                    </a:p>
                  </a:txBody>
                  <a:tcPr marL="68580" marR="68580" marT="34290" marB="34290" anchor="ctr"/>
                </a:tc>
                <a:tc>
                  <a:txBody>
                    <a:bodyPr/>
                    <a:lstStyle/>
                    <a:p>
                      <a:pPr algn="ctr"/>
                      <a:r>
                        <a:rPr lang="en-US" sz="1600"/>
                        <a:t>Yes</a:t>
                      </a:r>
                      <a:endParaRPr lang="en-GB" sz="1600"/>
                    </a:p>
                  </a:txBody>
                  <a:tcPr marL="68580" marR="68580" marT="34290" marB="34290" anchor="ctr"/>
                </a:tc>
                <a:extLst>
                  <a:ext uri="{0D108BD9-81ED-4DB2-BD59-A6C34878D82A}">
                    <a16:rowId xmlns:a16="http://schemas.microsoft.com/office/drawing/2014/main" val="1222407663"/>
                  </a:ext>
                </a:extLst>
              </a:tr>
              <a:tr h="312621">
                <a:tc>
                  <a:txBody>
                    <a:bodyPr/>
                    <a:lstStyle/>
                    <a:p>
                      <a:r>
                        <a:rPr lang="en-US" sz="1600"/>
                        <a:t>GHG Inventory</a:t>
                      </a:r>
                      <a:endParaRPr lang="en-GB" sz="1600"/>
                    </a:p>
                  </a:txBody>
                  <a:tcPr marL="68580" marR="68580" marT="34290" marB="34290" anchor="ctr"/>
                </a:tc>
                <a:tc>
                  <a:txBody>
                    <a:bodyPr/>
                    <a:lstStyle/>
                    <a:p>
                      <a:pPr algn="ctr"/>
                      <a:r>
                        <a:rPr lang="en-US" sz="1600"/>
                        <a:t>Yes</a:t>
                      </a:r>
                      <a:endParaRPr lang="en-GB" sz="1600"/>
                    </a:p>
                  </a:txBody>
                  <a:tcPr marL="68580" marR="68580" marT="34290" marB="34290" anchor="ctr"/>
                </a:tc>
                <a:tc>
                  <a:txBody>
                    <a:bodyPr/>
                    <a:lstStyle/>
                    <a:p>
                      <a:pPr algn="ctr"/>
                      <a:r>
                        <a:rPr lang="en-US" sz="1600"/>
                        <a:t>Yes</a:t>
                      </a:r>
                      <a:endParaRPr lang="en-GB" sz="1600"/>
                    </a:p>
                  </a:txBody>
                  <a:tcPr marL="68580" marR="68580" marT="34290" marB="34290" anchor="ctr"/>
                </a:tc>
                <a:extLst>
                  <a:ext uri="{0D108BD9-81ED-4DB2-BD59-A6C34878D82A}">
                    <a16:rowId xmlns:a16="http://schemas.microsoft.com/office/drawing/2014/main" val="3399799870"/>
                  </a:ext>
                </a:extLst>
              </a:tr>
            </a:tbl>
          </a:graphicData>
        </a:graphic>
      </p:graphicFrame>
      <p:sp>
        <p:nvSpPr>
          <p:cNvPr id="2" name="Cím 1">
            <a:extLst>
              <a:ext uri="{FF2B5EF4-FFF2-40B4-BE49-F238E27FC236}">
                <a16:creationId xmlns:a16="http://schemas.microsoft.com/office/drawing/2014/main" id="{A35603B8-5E6E-C10A-CDF0-AE52EDD9C5D4}"/>
              </a:ext>
            </a:extLst>
          </p:cNvPr>
          <p:cNvSpPr>
            <a:spLocks noGrp="1"/>
          </p:cNvSpPr>
          <p:nvPr>
            <p:ph type="title"/>
          </p:nvPr>
        </p:nvSpPr>
        <p:spPr/>
        <p:txBody>
          <a:bodyPr>
            <a:normAutofit/>
          </a:bodyPr>
          <a:lstStyle/>
          <a:p>
            <a:r>
              <a:rPr lang="en-US"/>
              <a:t>Reporting Matrix</a:t>
            </a:r>
          </a:p>
        </p:txBody>
      </p:sp>
      <p:sp>
        <p:nvSpPr>
          <p:cNvPr id="7" name="Content Placeholder 2">
            <a:extLst>
              <a:ext uri="{FF2B5EF4-FFF2-40B4-BE49-F238E27FC236}">
                <a16:creationId xmlns:a16="http://schemas.microsoft.com/office/drawing/2014/main" id="{AD669421-2666-89BC-8184-98FEF8883C88}"/>
              </a:ext>
            </a:extLst>
          </p:cNvPr>
          <p:cNvSpPr txBox="1">
            <a:spLocks/>
          </p:cNvSpPr>
          <p:nvPr/>
        </p:nvSpPr>
        <p:spPr>
          <a:xfrm>
            <a:off x="251520" y="2887340"/>
            <a:ext cx="8047353" cy="163576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Char char="•"/>
              <a:tabLst/>
              <a:defRPr/>
            </a:pPr>
            <a:r>
              <a:rPr kumimoji="0" lang="en-US"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Port is dependent on many other organizations for its overall impact (and ability to quantify it)</a:t>
            </a:r>
          </a:p>
          <a:p>
            <a:pPr marL="171450" marR="0" lvl="0" indent="-171450" algn="l" defTabSz="914400" rtl="0" eaLnBrk="1" fontAlgn="auto" latinLnBrk="0" hangingPunct="1">
              <a:lnSpc>
                <a:spcPct val="90000"/>
              </a:lnSpc>
              <a:spcBef>
                <a:spcPts val="1000"/>
              </a:spcBef>
              <a:spcAft>
                <a:spcPts val="0"/>
              </a:spcAft>
              <a:buClr>
                <a:srgbClr val="006592"/>
              </a:buClr>
              <a:buSzTx/>
              <a:buFont typeface="Arial" panose="020B0604020202020204" pitchFamily="34" charset="0"/>
              <a:buChar char="•"/>
              <a:tabLst/>
              <a:defRPr/>
            </a:pPr>
            <a:r>
              <a:rPr kumimoji="0" lang="en-GB" sz="18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Need to be aware of the different ‘boundaries’ for Transport Chain &amp; GHG Inventory calculations</a:t>
            </a:r>
          </a:p>
        </p:txBody>
      </p:sp>
    </p:spTree>
    <p:extLst>
      <p:ext uri="{BB962C8B-B14F-4D97-AF65-F5344CB8AC3E}">
        <p14:creationId xmlns:p14="http://schemas.microsoft.com/office/powerpoint/2010/main" val="4926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251520" y="1519740"/>
            <a:ext cx="8185898" cy="2859077"/>
          </a:xfrm>
        </p:spPr>
        <p:txBody>
          <a:bodyPr>
            <a:normAutofit/>
          </a:bodyPr>
          <a:lstStyle/>
          <a:p>
            <a:r>
              <a:rPr lang="en-US" sz="1800"/>
              <a:t>To meet legislative requirements,</a:t>
            </a:r>
          </a:p>
          <a:p>
            <a:r>
              <a:rPr lang="en-US" sz="1800"/>
              <a:t>To meet customer or investor requirements</a:t>
            </a:r>
          </a:p>
          <a:p>
            <a:r>
              <a:rPr lang="en-US" sz="1800"/>
              <a:t>To understand and reduce emissions.</a:t>
            </a:r>
          </a:p>
          <a:p>
            <a:endParaRPr lang="en-US"/>
          </a:p>
        </p:txBody>
      </p:sp>
      <p:sp>
        <p:nvSpPr>
          <p:cNvPr id="2" name="Cím 1"/>
          <p:cNvSpPr>
            <a:spLocks noGrp="1"/>
          </p:cNvSpPr>
          <p:nvPr>
            <p:ph type="title"/>
          </p:nvPr>
        </p:nvSpPr>
        <p:spPr/>
        <p:txBody>
          <a:bodyPr>
            <a:normAutofit/>
          </a:bodyPr>
          <a:lstStyle/>
          <a:p>
            <a:r>
              <a:rPr lang="en-US"/>
              <a:t>Why Calculate and Report GHG Emissions?</a:t>
            </a:r>
          </a:p>
        </p:txBody>
      </p:sp>
    </p:spTree>
    <p:extLst>
      <p:ext uri="{BB962C8B-B14F-4D97-AF65-F5344CB8AC3E}">
        <p14:creationId xmlns:p14="http://schemas.microsoft.com/office/powerpoint/2010/main" val="31058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1D46-7072-6B08-0324-C0DEA3300AFF}"/>
            </a:ext>
          </a:extLst>
        </p:cNvPr>
        <p:cNvGrpSpPr/>
        <p:nvPr/>
      </p:nvGrpSpPr>
      <p:grpSpPr>
        <a:xfrm>
          <a:off x="0" y="0"/>
          <a:ext cx="0" cy="0"/>
          <a:chOff x="0" y="0"/>
          <a:chExt cx="0" cy="0"/>
        </a:xfrm>
      </p:grpSpPr>
      <p:sp>
        <p:nvSpPr>
          <p:cNvPr id="3" name="Tartalom helye 2">
            <a:extLst>
              <a:ext uri="{FF2B5EF4-FFF2-40B4-BE49-F238E27FC236}">
                <a16:creationId xmlns:a16="http://schemas.microsoft.com/office/drawing/2014/main" id="{B434A7C0-064A-CDDD-CD29-86DC88D61FD3}"/>
              </a:ext>
            </a:extLst>
          </p:cNvPr>
          <p:cNvSpPr>
            <a:spLocks noGrp="1"/>
          </p:cNvSpPr>
          <p:nvPr>
            <p:ph sz="half" idx="1"/>
          </p:nvPr>
        </p:nvSpPr>
        <p:spPr>
          <a:xfrm>
            <a:off x="251519" y="1513305"/>
            <a:ext cx="8553045" cy="2861846"/>
          </a:xfrm>
        </p:spPr>
        <p:txBody>
          <a:bodyPr>
            <a:noAutofit/>
          </a:bodyPr>
          <a:lstStyle/>
          <a:p>
            <a:r>
              <a:rPr lang="en-US" sz="1800"/>
              <a:t>Legislation:</a:t>
            </a:r>
          </a:p>
          <a:p>
            <a:pPr lvl="1"/>
            <a:r>
              <a:rPr lang="fr-FR" sz="1600"/>
              <a:t>CSRD, CountEmissions EU, </a:t>
            </a:r>
            <a:r>
              <a:rPr lang="fr-FR" sz="1600" err="1"/>
              <a:t>Renewable</a:t>
            </a:r>
            <a:r>
              <a:rPr lang="fr-FR" sz="1600"/>
              <a:t> Energy Directive, EU ETS expansion etc.</a:t>
            </a:r>
            <a:endParaRPr lang="en-US" sz="1600"/>
          </a:p>
          <a:p>
            <a:r>
              <a:rPr lang="en-US" sz="1800"/>
              <a:t>Voluntary action:</a:t>
            </a:r>
          </a:p>
          <a:p>
            <a:pPr lvl="1"/>
            <a:r>
              <a:rPr lang="en-US" sz="1600"/>
              <a:t>To quantify the overall GHG emissions of an organization’s activities</a:t>
            </a:r>
            <a:endParaRPr lang="en-GB" sz="1600"/>
          </a:p>
          <a:p>
            <a:pPr lvl="1"/>
            <a:r>
              <a:rPr lang="en-US" sz="1600"/>
              <a:t>To inform strategy development aimed at emission reduction</a:t>
            </a:r>
            <a:endParaRPr lang="en-GB" sz="1600"/>
          </a:p>
          <a:p>
            <a:pPr lvl="1"/>
            <a:r>
              <a:rPr lang="en-US" sz="1600"/>
              <a:t>Within the decarbonization strategy, define and prioritize the specific measures deployed</a:t>
            </a:r>
            <a:endParaRPr lang="en-GB" sz="1600"/>
          </a:p>
          <a:p>
            <a:pPr lvl="1"/>
            <a:r>
              <a:rPr lang="en-US" sz="1600"/>
              <a:t>To quantify the impact of those measures and relate to target achievement and strategy revision</a:t>
            </a:r>
          </a:p>
        </p:txBody>
      </p:sp>
      <p:sp>
        <p:nvSpPr>
          <p:cNvPr id="2" name="Cím 1">
            <a:extLst>
              <a:ext uri="{FF2B5EF4-FFF2-40B4-BE49-F238E27FC236}">
                <a16:creationId xmlns:a16="http://schemas.microsoft.com/office/drawing/2014/main" id="{F48AAAC7-3672-51DA-EE4D-7AB977601FE4}"/>
              </a:ext>
            </a:extLst>
          </p:cNvPr>
          <p:cNvSpPr>
            <a:spLocks noGrp="1"/>
          </p:cNvSpPr>
          <p:nvPr>
            <p:ph type="title"/>
          </p:nvPr>
        </p:nvSpPr>
        <p:spPr/>
        <p:txBody>
          <a:bodyPr>
            <a:normAutofit/>
          </a:bodyPr>
          <a:lstStyle/>
          <a:p>
            <a:r>
              <a:rPr lang="en-US"/>
              <a:t>Why Calculate and Report GHG Emissions?</a:t>
            </a:r>
          </a:p>
        </p:txBody>
      </p:sp>
    </p:spTree>
    <p:extLst>
      <p:ext uri="{BB962C8B-B14F-4D97-AF65-F5344CB8AC3E}">
        <p14:creationId xmlns:p14="http://schemas.microsoft.com/office/powerpoint/2010/main" val="21586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1C2019-FCCA-AC9C-5DDF-32B8B52C31E8}"/>
              </a:ext>
            </a:extLst>
          </p:cNvPr>
          <p:cNvSpPr>
            <a:spLocks noGrp="1"/>
          </p:cNvSpPr>
          <p:nvPr>
            <p:ph sz="half" idx="1"/>
          </p:nvPr>
        </p:nvSpPr>
        <p:spPr>
          <a:xfrm>
            <a:off x="251519" y="1513305"/>
            <a:ext cx="6045371" cy="2868196"/>
          </a:xfrm>
        </p:spPr>
        <p:txBody>
          <a:bodyPr/>
          <a:lstStyle/>
          <a:p>
            <a:pPr marL="228600" indent="-228600">
              <a:buClr>
                <a:schemeClr val="accent1"/>
              </a:buClr>
              <a:buFont typeface="Arial" panose="020B0604020202020204" pitchFamily="34" charset="0"/>
              <a:buChar char="•"/>
            </a:pPr>
            <a:r>
              <a:rPr lang="en-US" sz="1800"/>
              <a:t>Total carbon footprint</a:t>
            </a:r>
          </a:p>
          <a:p>
            <a:pPr lvl="1"/>
            <a:r>
              <a:rPr lang="en-GB" sz="1600"/>
              <a:t>For own purposes</a:t>
            </a:r>
          </a:p>
          <a:p>
            <a:pPr lvl="1"/>
            <a:r>
              <a:rPr lang="en-GB" sz="1600"/>
              <a:t>Using own spreadsheet</a:t>
            </a:r>
          </a:p>
          <a:p>
            <a:pPr lvl="1"/>
            <a:r>
              <a:rPr lang="en-GB" sz="1600"/>
              <a:t>Following GHG Protocol</a:t>
            </a:r>
          </a:p>
          <a:p>
            <a:pPr marL="228600" indent="-228600">
              <a:buClr>
                <a:schemeClr val="accent1"/>
              </a:buClr>
              <a:buFont typeface="Arial" panose="020B0604020202020204" pitchFamily="34" charset="0"/>
              <a:buChar char="•"/>
            </a:pPr>
            <a:r>
              <a:rPr lang="en-GB" sz="1800"/>
              <a:t>Requirement for guidance and calculation tool(s)</a:t>
            </a:r>
          </a:p>
        </p:txBody>
      </p:sp>
      <p:sp>
        <p:nvSpPr>
          <p:cNvPr id="2" name="Title 1">
            <a:extLst>
              <a:ext uri="{FF2B5EF4-FFF2-40B4-BE49-F238E27FC236}">
                <a16:creationId xmlns:a16="http://schemas.microsoft.com/office/drawing/2014/main" id="{0650F93D-8574-F774-2FA8-3CC7ED1A65BD}"/>
              </a:ext>
            </a:extLst>
          </p:cNvPr>
          <p:cNvSpPr>
            <a:spLocks noGrp="1"/>
          </p:cNvSpPr>
          <p:nvPr>
            <p:ph type="title"/>
          </p:nvPr>
        </p:nvSpPr>
        <p:spPr/>
        <p:txBody>
          <a:bodyPr/>
          <a:lstStyle/>
          <a:p>
            <a:r>
              <a:rPr lang="en-US"/>
              <a:t>User Survey: Summary…</a:t>
            </a:r>
            <a:endParaRPr lang="en-GB"/>
          </a:p>
        </p:txBody>
      </p:sp>
    </p:spTree>
    <p:extLst>
      <p:ext uri="{BB962C8B-B14F-4D97-AF65-F5344CB8AC3E}">
        <p14:creationId xmlns:p14="http://schemas.microsoft.com/office/powerpoint/2010/main" val="67444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23BE-C369-EC8A-3FAD-86D1D8603E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4EC7A0-9D99-880D-3629-58952F3A9EED}"/>
              </a:ext>
            </a:extLst>
          </p:cNvPr>
          <p:cNvSpPr>
            <a:spLocks noGrp="1"/>
          </p:cNvSpPr>
          <p:nvPr>
            <p:ph sz="half" idx="1"/>
          </p:nvPr>
        </p:nvSpPr>
        <p:spPr>
          <a:xfrm>
            <a:off x="251519" y="1513305"/>
            <a:ext cx="6045371" cy="2868196"/>
          </a:xfrm>
        </p:spPr>
        <p:txBody>
          <a:bodyPr/>
          <a:lstStyle/>
          <a:p>
            <a:pPr marL="228600" indent="-228600">
              <a:buClr>
                <a:schemeClr val="accent1"/>
              </a:buClr>
              <a:buFont typeface="Arial" panose="020B0604020202020204" pitchFamily="34" charset="0"/>
              <a:buChar char="•"/>
            </a:pPr>
            <a:r>
              <a:rPr lang="en-US" sz="1800"/>
              <a:t>Total carbon footprint</a:t>
            </a:r>
          </a:p>
          <a:p>
            <a:pPr lvl="1"/>
            <a:r>
              <a:rPr lang="en-GB" sz="1600"/>
              <a:t>For own purposes</a:t>
            </a:r>
          </a:p>
          <a:p>
            <a:pPr lvl="1"/>
            <a:r>
              <a:rPr lang="en-GB" sz="1600"/>
              <a:t>Using own spreadsheet</a:t>
            </a:r>
          </a:p>
          <a:p>
            <a:pPr lvl="1"/>
            <a:r>
              <a:rPr lang="en-GB" sz="1600"/>
              <a:t>Following </a:t>
            </a:r>
            <a:r>
              <a:rPr lang="en-GB" sz="1600" b="1" u="sng"/>
              <a:t>GHG Protocol</a:t>
            </a:r>
          </a:p>
          <a:p>
            <a:pPr marL="228600" indent="-228600">
              <a:buClr>
                <a:schemeClr val="accent1"/>
              </a:buClr>
              <a:buFont typeface="Arial" panose="020B0604020202020204" pitchFamily="34" charset="0"/>
              <a:buChar char="•"/>
            </a:pPr>
            <a:r>
              <a:rPr lang="en-GB" sz="1800"/>
              <a:t>Requirement for guidance and calculation tool(s)</a:t>
            </a:r>
          </a:p>
        </p:txBody>
      </p:sp>
      <p:sp>
        <p:nvSpPr>
          <p:cNvPr id="2" name="Title 1">
            <a:extLst>
              <a:ext uri="{FF2B5EF4-FFF2-40B4-BE49-F238E27FC236}">
                <a16:creationId xmlns:a16="http://schemas.microsoft.com/office/drawing/2014/main" id="{D170DF62-5C94-D94F-98FB-2FA29CE8D457}"/>
              </a:ext>
            </a:extLst>
          </p:cNvPr>
          <p:cNvSpPr>
            <a:spLocks noGrp="1"/>
          </p:cNvSpPr>
          <p:nvPr>
            <p:ph type="title"/>
          </p:nvPr>
        </p:nvSpPr>
        <p:spPr/>
        <p:txBody>
          <a:bodyPr/>
          <a:lstStyle/>
          <a:p>
            <a:r>
              <a:rPr lang="en-US"/>
              <a:t>User Survey: Summary…</a:t>
            </a:r>
            <a:endParaRPr lang="en-GB"/>
          </a:p>
        </p:txBody>
      </p:sp>
    </p:spTree>
    <p:extLst>
      <p:ext uri="{BB962C8B-B14F-4D97-AF65-F5344CB8AC3E}">
        <p14:creationId xmlns:p14="http://schemas.microsoft.com/office/powerpoint/2010/main" val="883379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9634-7524-E0DB-E8AA-A8A88B9E780F}"/>
              </a:ext>
            </a:extLst>
          </p:cNvPr>
          <p:cNvSpPr>
            <a:spLocks noGrp="1"/>
          </p:cNvSpPr>
          <p:nvPr>
            <p:ph type="title"/>
          </p:nvPr>
        </p:nvSpPr>
        <p:spPr/>
        <p:txBody>
          <a:bodyPr/>
          <a:lstStyle/>
          <a:p>
            <a:r>
              <a:rPr lang="en-GB"/>
              <a:t>GHG Inventory</a:t>
            </a:r>
          </a:p>
        </p:txBody>
      </p:sp>
    </p:spTree>
    <p:extLst>
      <p:ext uri="{BB962C8B-B14F-4D97-AF65-F5344CB8AC3E}">
        <p14:creationId xmlns:p14="http://schemas.microsoft.com/office/powerpoint/2010/main" val="989005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8D370-0AF9-2797-E339-96C1CCDCF8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40EEB-B445-55D1-CED7-630F0A3B6DB8}"/>
              </a:ext>
            </a:extLst>
          </p:cNvPr>
          <p:cNvSpPr>
            <a:spLocks noGrp="1"/>
          </p:cNvSpPr>
          <p:nvPr>
            <p:ph sz="half" idx="1"/>
          </p:nvPr>
        </p:nvSpPr>
        <p:spPr>
          <a:xfrm>
            <a:off x="251520" y="1513305"/>
            <a:ext cx="7998862" cy="2868196"/>
          </a:xfrm>
        </p:spPr>
        <p:txBody>
          <a:bodyPr/>
          <a:lstStyle/>
          <a:p>
            <a:pPr marL="228600" lvl="0" indent="-228600">
              <a:buClr>
                <a:schemeClr val="accent1"/>
              </a:buClr>
              <a:buFont typeface="Arial" panose="020B0604020202020204" pitchFamily="34" charset="0"/>
              <a:buChar char="•"/>
            </a:pPr>
            <a:r>
              <a:rPr lang="en-GB" sz="1800"/>
              <a:t>Scope 1: Direct emissions, which occur as a result of an organization’s own operations and which originate directly from the equipment they operate;</a:t>
            </a:r>
          </a:p>
          <a:p>
            <a:pPr marL="228600" lvl="0" indent="-228600">
              <a:buClr>
                <a:schemeClr val="accent1"/>
              </a:buClr>
              <a:buFont typeface="Arial" panose="020B0604020202020204" pitchFamily="34" charset="0"/>
              <a:buChar char="•"/>
            </a:pPr>
            <a:r>
              <a:rPr lang="en-GB" sz="1800"/>
              <a:t>Scope 2: Indirect emissions, which occur as a result of an organization’s own operations, but which originate from equipment operated elsewhere in the energy supply chain;</a:t>
            </a:r>
          </a:p>
          <a:p>
            <a:pPr marL="228600" lvl="0" indent="-228600">
              <a:buClr>
                <a:schemeClr val="accent1"/>
              </a:buClr>
              <a:buFont typeface="Arial" panose="020B0604020202020204" pitchFamily="34" charset="0"/>
              <a:buChar char="•"/>
            </a:pPr>
            <a:r>
              <a:rPr lang="en-GB" sz="1800"/>
              <a:t>Scope 3: Indirect emissions, which result from another organization’s operations, and which fall within the value chain of the reporting organization.</a:t>
            </a:r>
          </a:p>
        </p:txBody>
      </p:sp>
      <p:sp>
        <p:nvSpPr>
          <p:cNvPr id="2" name="Title 1">
            <a:extLst>
              <a:ext uri="{FF2B5EF4-FFF2-40B4-BE49-F238E27FC236}">
                <a16:creationId xmlns:a16="http://schemas.microsoft.com/office/drawing/2014/main" id="{1EABF96D-880B-4797-F948-7E7A8FE339A9}"/>
              </a:ext>
            </a:extLst>
          </p:cNvPr>
          <p:cNvSpPr>
            <a:spLocks noGrp="1"/>
          </p:cNvSpPr>
          <p:nvPr>
            <p:ph type="title"/>
          </p:nvPr>
        </p:nvSpPr>
        <p:spPr/>
        <p:txBody>
          <a:bodyPr/>
          <a:lstStyle/>
          <a:p>
            <a:r>
              <a:rPr lang="en-US"/>
              <a:t>Emission Categories</a:t>
            </a:r>
            <a:endParaRPr lang="en-GB"/>
          </a:p>
        </p:txBody>
      </p:sp>
    </p:spTree>
    <p:extLst>
      <p:ext uri="{BB962C8B-B14F-4D97-AF65-F5344CB8AC3E}">
        <p14:creationId xmlns:p14="http://schemas.microsoft.com/office/powerpoint/2010/main" val="33228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577C9-4426-BF2F-0936-D3D8A1E69C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0816AE-14A4-E2EA-C34C-C24D96C07B53}"/>
              </a:ext>
            </a:extLst>
          </p:cNvPr>
          <p:cNvSpPr>
            <a:spLocks noGrp="1"/>
          </p:cNvSpPr>
          <p:nvPr>
            <p:ph sz="half" idx="1"/>
          </p:nvPr>
        </p:nvSpPr>
        <p:spPr>
          <a:xfrm>
            <a:off x="251519" y="1513305"/>
            <a:ext cx="8324445" cy="2868196"/>
          </a:xfrm>
        </p:spPr>
        <p:txBody>
          <a:bodyPr/>
          <a:lstStyle/>
          <a:p>
            <a:pPr marL="0" indent="0">
              <a:buNone/>
            </a:pPr>
            <a:r>
              <a:rPr lang="en-US" sz="1800"/>
              <a:t>“…all of the upstream and downstream activities associated with the operations of the reporting company, including the use of sold products by consumers and the end-of-life treatment of sold products after consumer use.”</a:t>
            </a:r>
          </a:p>
          <a:p>
            <a:pPr marL="0" indent="0">
              <a:buNone/>
            </a:pPr>
            <a:endParaRPr lang="en-US" sz="1800"/>
          </a:p>
          <a:p>
            <a:pPr marL="0" indent="0">
              <a:buNone/>
            </a:pPr>
            <a:r>
              <a:rPr lang="en-US" sz="1800"/>
              <a:t>“Products” includes services provided.</a:t>
            </a:r>
            <a:endParaRPr lang="en-GB" sz="1800"/>
          </a:p>
        </p:txBody>
      </p:sp>
      <p:sp>
        <p:nvSpPr>
          <p:cNvPr id="2" name="Title 1">
            <a:extLst>
              <a:ext uri="{FF2B5EF4-FFF2-40B4-BE49-F238E27FC236}">
                <a16:creationId xmlns:a16="http://schemas.microsoft.com/office/drawing/2014/main" id="{D62E9205-F02A-96E9-90C2-9AE046F2DF39}"/>
              </a:ext>
            </a:extLst>
          </p:cNvPr>
          <p:cNvSpPr>
            <a:spLocks noGrp="1"/>
          </p:cNvSpPr>
          <p:nvPr>
            <p:ph type="title"/>
          </p:nvPr>
        </p:nvSpPr>
        <p:spPr/>
        <p:txBody>
          <a:bodyPr/>
          <a:lstStyle/>
          <a:p>
            <a:r>
              <a:rPr lang="en-US"/>
              <a:t>What is a Value Chain?</a:t>
            </a:r>
            <a:endParaRPr lang="en-GB"/>
          </a:p>
        </p:txBody>
      </p:sp>
    </p:spTree>
    <p:extLst>
      <p:ext uri="{BB962C8B-B14F-4D97-AF65-F5344CB8AC3E}">
        <p14:creationId xmlns:p14="http://schemas.microsoft.com/office/powerpoint/2010/main" val="3594595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A85D-1A34-618F-CA94-CA77906BF567}"/>
            </a:ext>
          </a:extLst>
        </p:cNvPr>
        <p:cNvGrpSpPr/>
        <p:nvPr/>
      </p:nvGrpSpPr>
      <p:grpSpPr>
        <a:xfrm>
          <a:off x="0" y="0"/>
          <a:ext cx="0" cy="0"/>
          <a:chOff x="0" y="0"/>
          <a:chExt cx="0" cy="0"/>
        </a:xfrm>
      </p:grpSpPr>
      <p:graphicFrame>
        <p:nvGraphicFramePr>
          <p:cNvPr id="3" name="Content Placeholder 2[height=291,259857177734]">
            <a:extLst>
              <a:ext uri="{FF2B5EF4-FFF2-40B4-BE49-F238E27FC236}">
                <a16:creationId xmlns:a16="http://schemas.microsoft.com/office/drawing/2014/main" id="{DC04702E-3EC6-ADE0-A0A8-184289AA6BBF}"/>
              </a:ext>
            </a:extLst>
          </p:cNvPr>
          <p:cNvGraphicFramePr>
            <a:graphicFrameLocks noGrp="1"/>
          </p:cNvGraphicFramePr>
          <p:nvPr>
            <p:ph idx="1"/>
          </p:nvPr>
        </p:nvGraphicFramePr>
        <p:xfrm>
          <a:off x="280988" y="1356288"/>
          <a:ext cx="8582024" cy="3699000"/>
        </p:xfrm>
        <a:graphic>
          <a:graphicData uri="http://schemas.openxmlformats.org/drawingml/2006/table">
            <a:tbl>
              <a:tblPr firstRow="1" firstCol="1" bandRow="1">
                <a:tableStyleId>{5C22544A-7EE6-4342-B048-85BDC9FD1C3A}</a:tableStyleId>
              </a:tblPr>
              <a:tblGrid>
                <a:gridCol w="1999501">
                  <a:extLst>
                    <a:ext uri="{9D8B030D-6E8A-4147-A177-3AD203B41FA5}">
                      <a16:colId xmlns:a16="http://schemas.microsoft.com/office/drawing/2014/main" val="585810731"/>
                    </a:ext>
                  </a:extLst>
                </a:gridCol>
                <a:gridCol w="6582523">
                  <a:extLst>
                    <a:ext uri="{9D8B030D-6E8A-4147-A177-3AD203B41FA5}">
                      <a16:colId xmlns:a16="http://schemas.microsoft.com/office/drawing/2014/main" val="1064459005"/>
                    </a:ext>
                  </a:extLst>
                </a:gridCol>
              </a:tblGrid>
              <a:tr h="248186">
                <a:tc>
                  <a:txBody>
                    <a:bodyPr/>
                    <a:lstStyle/>
                    <a:p>
                      <a:pPr>
                        <a:lnSpc>
                          <a:spcPct val="100000"/>
                        </a:lnSpc>
                        <a:spcAft>
                          <a:spcPts val="0"/>
                        </a:spcAft>
                      </a:pPr>
                      <a:r>
                        <a:rPr lang="en-US" sz="1400" kern="100">
                          <a:effectLst/>
                          <a:latin typeface="Aptos" panose="020B0004020202020204" pitchFamily="34" charset="0"/>
                          <a:ea typeface="Aptos" panose="020B0004020202020204" pitchFamily="34" charset="0"/>
                          <a:cs typeface="Times New Roman" panose="02020603050405020304" pitchFamily="18" charset="0"/>
                        </a:rPr>
                        <a:t>Designation</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400" kern="100">
                          <a:effectLst/>
                          <a:latin typeface="Aptos" panose="020B0004020202020204" pitchFamily="34" charset="0"/>
                          <a:ea typeface="Aptos" panose="020B0004020202020204" pitchFamily="34" charset="0"/>
                          <a:cs typeface="Times New Roman" panose="02020603050405020304" pitchFamily="18" charset="0"/>
                        </a:rPr>
                        <a:t>Content</a:t>
                      </a:r>
                      <a:endParaRPr lang="en-GB" sz="14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12434459"/>
                  </a:ext>
                </a:extLst>
              </a:tr>
              <a:tr h="229095">
                <a:tc>
                  <a:txBody>
                    <a:bodyPr/>
                    <a:lstStyle/>
                    <a:p>
                      <a:pPr>
                        <a:lnSpc>
                          <a:spcPct val="100000"/>
                        </a:lnSpc>
                        <a:spcAft>
                          <a:spcPts val="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Scope 1</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Direct emissions from owned and controlled sources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51408701"/>
                  </a:ext>
                </a:extLst>
              </a:tr>
              <a:tr h="203639">
                <a:tc>
                  <a:txBody>
                    <a:bodyPr/>
                    <a:lstStyle/>
                    <a:p>
                      <a:pPr>
                        <a:lnSpc>
                          <a:spcPct val="100000"/>
                        </a:lnSpc>
                        <a:spcAft>
                          <a:spcPts val="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Scope 2</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Indirect emissions – generation emissions from purchased electricity (&amp; district heating)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37360025"/>
                  </a:ext>
                </a:extLst>
              </a:tr>
              <a:tr h="188630">
                <a:tc>
                  <a:txBody>
                    <a:bodyPr/>
                    <a:lstStyle/>
                    <a:p>
                      <a:pPr>
                        <a:lnSpc>
                          <a:spcPct val="100000"/>
                        </a:lnSpc>
                        <a:spcAft>
                          <a:spcPts val="0"/>
                        </a:spcAft>
                      </a:pPr>
                      <a:r>
                        <a:rPr lang="en-US" sz="1200" kern="100">
                          <a:effectLst/>
                          <a:latin typeface="Aptos" panose="020B0004020202020204" pitchFamily="34" charset="0"/>
                        </a:rPr>
                        <a:t>Scope 3, Category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b="1" kern="100">
                          <a:effectLst/>
                          <a:latin typeface="Aptos" panose="020B0004020202020204" pitchFamily="34" charset="0"/>
                          <a:ea typeface="Aptos" panose="020B0004020202020204" pitchFamily="34" charset="0"/>
                          <a:cs typeface="Times New Roman" panose="02020603050405020304" pitchFamily="18" charset="0"/>
                        </a:rPr>
                        <a:t>Indirect emissions generated within your value chain</a:t>
                      </a:r>
                      <a:endParaRPr lang="en-GB"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95847871"/>
                  </a:ext>
                </a:extLst>
              </a:tr>
              <a:tr h="188630">
                <a:tc>
                  <a:txBody>
                    <a:bodyPr/>
                    <a:lstStyle/>
                    <a:p>
                      <a:pPr>
                        <a:lnSpc>
                          <a:spcPct val="100000"/>
                        </a:lnSpc>
                        <a:spcAft>
                          <a:spcPts val="0"/>
                        </a:spcAft>
                      </a:pPr>
                      <a:r>
                        <a:rPr lang="en-US" sz="1200" kern="100">
                          <a:effectLst/>
                          <a:latin typeface="Aptos" panose="020B0004020202020204" pitchFamily="34" charset="0"/>
                        </a:rPr>
                        <a:t>Category 1</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Purchased goods and services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74920175"/>
                  </a:ext>
                </a:extLst>
              </a:tr>
              <a:tr h="188630">
                <a:tc>
                  <a:txBody>
                    <a:bodyPr/>
                    <a:lstStyle/>
                    <a:p>
                      <a:pPr>
                        <a:lnSpc>
                          <a:spcPct val="100000"/>
                        </a:lnSpc>
                        <a:spcAft>
                          <a:spcPts val="0"/>
                        </a:spcAft>
                      </a:pPr>
                      <a:r>
                        <a:rPr lang="en-US" sz="1200" kern="100">
                          <a:effectLst/>
                          <a:latin typeface="Aptos" panose="020B0004020202020204" pitchFamily="34" charset="0"/>
                        </a:rPr>
                        <a:t>Category 2</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Capital goods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06348487"/>
                  </a:ext>
                </a:extLst>
              </a:tr>
              <a:tr h="188630">
                <a:tc>
                  <a:txBody>
                    <a:bodyPr/>
                    <a:lstStyle/>
                    <a:p>
                      <a:pPr>
                        <a:lnSpc>
                          <a:spcPct val="100000"/>
                        </a:lnSpc>
                        <a:spcAft>
                          <a:spcPts val="0"/>
                        </a:spcAft>
                      </a:pPr>
                      <a:r>
                        <a:rPr lang="en-US" sz="1200" kern="100">
                          <a:effectLst/>
                          <a:latin typeface="Aptos" panose="020B0004020202020204" pitchFamily="34" charset="0"/>
                        </a:rPr>
                        <a:t>Category 3</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Fuel- and energy-related emissions (not included in Scope 1 or Scope 2)</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37591744"/>
                  </a:ext>
                </a:extLst>
              </a:tr>
              <a:tr h="188630">
                <a:tc>
                  <a:txBody>
                    <a:bodyPr/>
                    <a:lstStyle/>
                    <a:p>
                      <a:pPr>
                        <a:lnSpc>
                          <a:spcPct val="100000"/>
                        </a:lnSpc>
                        <a:spcAft>
                          <a:spcPts val="0"/>
                        </a:spcAft>
                      </a:pPr>
                      <a:r>
                        <a:rPr lang="en-US" sz="1200" kern="100">
                          <a:effectLst/>
                          <a:latin typeface="Aptos" panose="020B0004020202020204" pitchFamily="34" charset="0"/>
                        </a:rPr>
                        <a:t>Category 4</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Upstream transportation and distribution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94176898"/>
                  </a:ext>
                </a:extLst>
              </a:tr>
              <a:tr h="188630">
                <a:tc>
                  <a:txBody>
                    <a:bodyPr/>
                    <a:lstStyle/>
                    <a:p>
                      <a:pPr>
                        <a:lnSpc>
                          <a:spcPct val="100000"/>
                        </a:lnSpc>
                        <a:spcAft>
                          <a:spcPts val="0"/>
                        </a:spcAft>
                      </a:pPr>
                      <a:r>
                        <a:rPr lang="en-US" sz="1200" kern="100">
                          <a:effectLst/>
                          <a:latin typeface="Aptos" panose="020B0004020202020204" pitchFamily="34" charset="0"/>
                        </a:rPr>
                        <a:t>Category 5</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Waste generated in operation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394834849"/>
                  </a:ext>
                </a:extLst>
              </a:tr>
              <a:tr h="188630">
                <a:tc>
                  <a:txBody>
                    <a:bodyPr/>
                    <a:lstStyle/>
                    <a:p>
                      <a:pPr>
                        <a:lnSpc>
                          <a:spcPct val="100000"/>
                        </a:lnSpc>
                        <a:spcAft>
                          <a:spcPts val="0"/>
                        </a:spcAft>
                      </a:pPr>
                      <a:r>
                        <a:rPr lang="en-US" sz="1200" kern="100">
                          <a:effectLst/>
                          <a:latin typeface="Aptos" panose="020B0004020202020204" pitchFamily="34" charset="0"/>
                        </a:rPr>
                        <a:t>Category 6</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Business travel</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668982916"/>
                  </a:ext>
                </a:extLst>
              </a:tr>
              <a:tr h="188630">
                <a:tc>
                  <a:txBody>
                    <a:bodyPr/>
                    <a:lstStyle/>
                    <a:p>
                      <a:pPr>
                        <a:lnSpc>
                          <a:spcPct val="100000"/>
                        </a:lnSpc>
                        <a:spcAft>
                          <a:spcPts val="0"/>
                        </a:spcAft>
                      </a:pPr>
                      <a:r>
                        <a:rPr lang="en-US" sz="1200" kern="100">
                          <a:effectLst/>
                          <a:latin typeface="Aptos" panose="020B0004020202020204" pitchFamily="34" charset="0"/>
                        </a:rPr>
                        <a:t>Category 7</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Employee commuting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333802835"/>
                  </a:ext>
                </a:extLst>
              </a:tr>
              <a:tr h="188630">
                <a:tc>
                  <a:txBody>
                    <a:bodyPr/>
                    <a:lstStyle/>
                    <a:p>
                      <a:pPr>
                        <a:lnSpc>
                          <a:spcPct val="100000"/>
                        </a:lnSpc>
                        <a:spcAft>
                          <a:spcPts val="0"/>
                        </a:spcAft>
                      </a:pPr>
                      <a:r>
                        <a:rPr lang="en-US" sz="1200" kern="100">
                          <a:effectLst/>
                          <a:latin typeface="Aptos" panose="020B0004020202020204" pitchFamily="34" charset="0"/>
                        </a:rPr>
                        <a:t>Category 8</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Upstream leased assets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9409309"/>
                  </a:ext>
                </a:extLst>
              </a:tr>
              <a:tr h="188630">
                <a:tc>
                  <a:txBody>
                    <a:bodyPr/>
                    <a:lstStyle/>
                    <a:p>
                      <a:pPr>
                        <a:lnSpc>
                          <a:spcPct val="100000"/>
                        </a:lnSpc>
                        <a:spcAft>
                          <a:spcPts val="0"/>
                        </a:spcAft>
                      </a:pPr>
                      <a:r>
                        <a:rPr lang="en-US" sz="1200" kern="100">
                          <a:effectLst/>
                          <a:latin typeface="Aptos" panose="020B0004020202020204" pitchFamily="34" charset="0"/>
                        </a:rPr>
                        <a:t>Category 9</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Downstream transportation and distribution</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90858280"/>
                  </a:ext>
                </a:extLst>
              </a:tr>
              <a:tr h="188630">
                <a:tc>
                  <a:txBody>
                    <a:bodyPr/>
                    <a:lstStyle/>
                    <a:p>
                      <a:pPr>
                        <a:lnSpc>
                          <a:spcPct val="100000"/>
                        </a:lnSpc>
                        <a:spcAft>
                          <a:spcPts val="0"/>
                        </a:spcAft>
                      </a:pPr>
                      <a:r>
                        <a:rPr lang="en-US" sz="1200" kern="100">
                          <a:effectLst/>
                          <a:latin typeface="Aptos" panose="020B0004020202020204" pitchFamily="34" charset="0"/>
                        </a:rPr>
                        <a:t>Category 10</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Processing of sold products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14445683"/>
                  </a:ext>
                </a:extLst>
              </a:tr>
              <a:tr h="188630">
                <a:tc>
                  <a:txBody>
                    <a:bodyPr/>
                    <a:lstStyle/>
                    <a:p>
                      <a:pPr>
                        <a:lnSpc>
                          <a:spcPct val="100000"/>
                        </a:lnSpc>
                        <a:spcAft>
                          <a:spcPts val="0"/>
                        </a:spcAft>
                      </a:pPr>
                      <a:r>
                        <a:rPr lang="en-US" sz="1200" kern="100">
                          <a:effectLst/>
                          <a:latin typeface="Aptos" panose="020B0004020202020204" pitchFamily="34" charset="0"/>
                        </a:rPr>
                        <a:t>Category 11</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Use of sold products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33393668"/>
                  </a:ext>
                </a:extLst>
              </a:tr>
              <a:tr h="188630">
                <a:tc>
                  <a:txBody>
                    <a:bodyPr/>
                    <a:lstStyle/>
                    <a:p>
                      <a:pPr>
                        <a:lnSpc>
                          <a:spcPct val="100000"/>
                        </a:lnSpc>
                        <a:spcAft>
                          <a:spcPts val="0"/>
                        </a:spcAft>
                      </a:pPr>
                      <a:r>
                        <a:rPr lang="en-US" sz="1200" kern="100">
                          <a:effectLst/>
                          <a:latin typeface="Aptos" panose="020B0004020202020204" pitchFamily="34" charset="0"/>
                        </a:rPr>
                        <a:t>Category 12</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End of life treatment for sold products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5881674"/>
                  </a:ext>
                </a:extLst>
              </a:tr>
              <a:tr h="188630">
                <a:tc>
                  <a:txBody>
                    <a:bodyPr/>
                    <a:lstStyle/>
                    <a:p>
                      <a:pPr>
                        <a:lnSpc>
                          <a:spcPct val="100000"/>
                        </a:lnSpc>
                        <a:spcAft>
                          <a:spcPts val="0"/>
                        </a:spcAft>
                      </a:pPr>
                      <a:r>
                        <a:rPr lang="en-US" sz="1200" kern="100">
                          <a:effectLst/>
                          <a:latin typeface="Aptos" panose="020B0004020202020204" pitchFamily="34" charset="0"/>
                        </a:rPr>
                        <a:t>Category 13</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Downstream leased assets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79476777"/>
                  </a:ext>
                </a:extLst>
              </a:tr>
              <a:tr h="188630">
                <a:tc>
                  <a:txBody>
                    <a:bodyPr/>
                    <a:lstStyle/>
                    <a:p>
                      <a:pPr>
                        <a:lnSpc>
                          <a:spcPct val="100000"/>
                        </a:lnSpc>
                        <a:spcAft>
                          <a:spcPts val="0"/>
                        </a:spcAft>
                      </a:pPr>
                      <a:r>
                        <a:rPr lang="en-US" sz="1200" kern="100">
                          <a:effectLst/>
                          <a:latin typeface="Aptos" panose="020B0004020202020204" pitchFamily="34" charset="0"/>
                        </a:rPr>
                        <a:t>Category 14</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Franchises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2415392"/>
                  </a:ext>
                </a:extLst>
              </a:tr>
              <a:tr h="188630">
                <a:tc>
                  <a:txBody>
                    <a:bodyPr/>
                    <a:lstStyle/>
                    <a:p>
                      <a:pPr>
                        <a:lnSpc>
                          <a:spcPct val="100000"/>
                        </a:lnSpc>
                        <a:spcAft>
                          <a:spcPts val="0"/>
                        </a:spcAft>
                      </a:pPr>
                      <a:r>
                        <a:rPr lang="en-US" sz="1200" kern="100">
                          <a:effectLst/>
                          <a:latin typeface="Aptos" panose="020B0004020202020204" pitchFamily="34" charset="0"/>
                        </a:rPr>
                        <a:t>Category 15</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tc>
                  <a:txBody>
                    <a:bodyPr/>
                    <a:lstStyle/>
                    <a:p>
                      <a:pPr>
                        <a:lnSpc>
                          <a:spcPct val="100000"/>
                        </a:lnSpc>
                        <a:spcAft>
                          <a:spcPts val="0"/>
                        </a:spcAft>
                      </a:pPr>
                      <a:r>
                        <a:rPr lang="en-US" sz="1200" kern="100">
                          <a:effectLst/>
                          <a:latin typeface="Aptos" panose="020B0004020202020204" pitchFamily="34" charset="0"/>
                        </a:rPr>
                        <a:t>Investments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19254859"/>
                  </a:ext>
                </a:extLst>
              </a:tr>
            </a:tbl>
          </a:graphicData>
        </a:graphic>
      </p:graphicFrame>
      <p:sp>
        <p:nvSpPr>
          <p:cNvPr id="2" name="Cím 1">
            <a:extLst>
              <a:ext uri="{FF2B5EF4-FFF2-40B4-BE49-F238E27FC236}">
                <a16:creationId xmlns:a16="http://schemas.microsoft.com/office/drawing/2014/main" id="{A35603B8-5E6E-C10A-CDF0-AE52EDD9C5D4}"/>
              </a:ext>
            </a:extLst>
          </p:cNvPr>
          <p:cNvSpPr>
            <a:spLocks noGrp="1"/>
          </p:cNvSpPr>
          <p:nvPr>
            <p:ph type="title"/>
          </p:nvPr>
        </p:nvSpPr>
        <p:spPr/>
        <p:txBody>
          <a:bodyPr>
            <a:normAutofit fontScale="90000"/>
          </a:bodyPr>
          <a:lstStyle/>
          <a:p>
            <a:r>
              <a:rPr lang="en-US" sz="3300"/>
              <a:t>GHG Protocol Coverage</a:t>
            </a:r>
          </a:p>
        </p:txBody>
      </p:sp>
      <p:sp>
        <p:nvSpPr>
          <p:cNvPr id="4" name="Rectangle: Rounded Corners 3">
            <a:extLst>
              <a:ext uri="{FF2B5EF4-FFF2-40B4-BE49-F238E27FC236}">
                <a16:creationId xmlns:a16="http://schemas.microsoft.com/office/drawing/2014/main" id="{6D77D897-905C-4D32-895F-A75F5DD7E7C5}"/>
              </a:ext>
            </a:extLst>
          </p:cNvPr>
          <p:cNvSpPr/>
          <p:nvPr/>
        </p:nvSpPr>
        <p:spPr>
          <a:xfrm>
            <a:off x="2264489" y="1607449"/>
            <a:ext cx="6598522" cy="19804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hampagne &amp; Limousines"/>
              <a:ea typeface="+mn-ea"/>
              <a:cs typeface="+mn-cs"/>
            </a:endParaRPr>
          </a:p>
        </p:txBody>
      </p:sp>
      <p:sp>
        <p:nvSpPr>
          <p:cNvPr id="5" name="Rectangle: Rounded Corners 4">
            <a:extLst>
              <a:ext uri="{FF2B5EF4-FFF2-40B4-BE49-F238E27FC236}">
                <a16:creationId xmlns:a16="http://schemas.microsoft.com/office/drawing/2014/main" id="{F6251377-1603-89D1-8A58-8E7687487717}"/>
              </a:ext>
            </a:extLst>
          </p:cNvPr>
          <p:cNvSpPr/>
          <p:nvPr/>
        </p:nvSpPr>
        <p:spPr>
          <a:xfrm>
            <a:off x="2264489" y="1833612"/>
            <a:ext cx="6598523" cy="19804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hampagne &amp; Limousines"/>
              <a:ea typeface="+mn-ea"/>
              <a:cs typeface="+mn-cs"/>
            </a:endParaRPr>
          </a:p>
        </p:txBody>
      </p:sp>
      <p:sp>
        <p:nvSpPr>
          <p:cNvPr id="7" name="Rectangle 6">
            <a:extLst>
              <a:ext uri="{FF2B5EF4-FFF2-40B4-BE49-F238E27FC236}">
                <a16:creationId xmlns:a16="http://schemas.microsoft.com/office/drawing/2014/main" id="{FA4016AE-6662-68B0-001A-AD5158C8E9A5}"/>
              </a:ext>
            </a:extLst>
          </p:cNvPr>
          <p:cNvSpPr/>
          <p:nvPr/>
        </p:nvSpPr>
        <p:spPr>
          <a:xfrm>
            <a:off x="2264489" y="2059775"/>
            <a:ext cx="6598523" cy="2995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Champagne &amp; Limousines"/>
              <a:ea typeface="+mn-ea"/>
              <a:cs typeface="+mn-cs"/>
            </a:endParaRPr>
          </a:p>
        </p:txBody>
      </p:sp>
    </p:spTree>
    <p:extLst>
      <p:ext uri="{BB962C8B-B14F-4D97-AF65-F5344CB8AC3E}">
        <p14:creationId xmlns:p14="http://schemas.microsoft.com/office/powerpoint/2010/main" val="639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1999A0-68E8-36B5-AD08-53543DC97096}"/>
              </a:ext>
            </a:extLst>
          </p:cNvPr>
          <p:cNvSpPr>
            <a:spLocks noGrp="1"/>
          </p:cNvSpPr>
          <p:nvPr>
            <p:ph type="title"/>
          </p:nvPr>
        </p:nvSpPr>
        <p:spPr>
          <a:xfrm>
            <a:off x="897954" y="1705332"/>
            <a:ext cx="7348093" cy="618044"/>
          </a:xfrm>
        </p:spPr>
        <p:txBody>
          <a:bodyPr/>
          <a:lstStyle/>
          <a:p>
            <a:pPr algn="ctr"/>
            <a:r>
              <a:rPr lang="en-US" sz="4050"/>
              <a:t>Welcome from the host</a:t>
            </a:r>
            <a:endParaRPr lang="en-GB" sz="4050"/>
          </a:p>
        </p:txBody>
      </p:sp>
      <p:sp>
        <p:nvSpPr>
          <p:cNvPr id="6" name="TextBox 5">
            <a:extLst>
              <a:ext uri="{FF2B5EF4-FFF2-40B4-BE49-F238E27FC236}">
                <a16:creationId xmlns:a16="http://schemas.microsoft.com/office/drawing/2014/main" id="{D1905074-00CE-4D68-22DD-CBC1392D8CC9}"/>
              </a:ext>
            </a:extLst>
          </p:cNvPr>
          <p:cNvSpPr txBox="1"/>
          <p:nvPr/>
        </p:nvSpPr>
        <p:spPr>
          <a:xfrm>
            <a:off x="718558" y="2488926"/>
            <a:ext cx="7706884" cy="1338828"/>
          </a:xfrm>
          <a:prstGeom prst="rect">
            <a:avLst/>
          </a:prstGeom>
          <a:noFill/>
        </p:spPr>
        <p:txBody>
          <a:bodyPr wrap="square" rtlCol="0">
            <a:spAutoFit/>
          </a:bodyPr>
          <a:lstStyle/>
          <a:p>
            <a:pPr algn="ctr" defTabSz="914378"/>
            <a:r>
              <a:rPr lang="en-US" sz="2700" b="1" i="1">
                <a:solidFill>
                  <a:schemeClr val="accent3">
                    <a:lumMod val="50000"/>
                  </a:schemeClr>
                </a:solidFill>
                <a:latin typeface="Poppins" panose="00000500000000000000" pitchFamily="2" charset="0"/>
                <a:cs typeface="Poppins" panose="00000500000000000000" pitchFamily="2" charset="0"/>
              </a:rPr>
              <a:t>Dir. Mag. Doris Pulker-</a:t>
            </a:r>
            <a:r>
              <a:rPr lang="en-US" sz="2700" b="1" i="1" err="1">
                <a:solidFill>
                  <a:schemeClr val="accent3">
                    <a:lumMod val="50000"/>
                  </a:schemeClr>
                </a:solidFill>
                <a:latin typeface="Poppins" panose="00000500000000000000" pitchFamily="2" charset="0"/>
                <a:cs typeface="Poppins" panose="00000500000000000000" pitchFamily="2" charset="0"/>
              </a:rPr>
              <a:t>Rohrhofer</a:t>
            </a:r>
            <a:endParaRPr lang="en-US" sz="2700" b="1" i="1">
              <a:solidFill>
                <a:schemeClr val="accent3">
                  <a:lumMod val="50000"/>
                </a:schemeClr>
              </a:solidFill>
              <a:latin typeface="Poppins" panose="00000500000000000000" pitchFamily="2" charset="0"/>
              <a:cs typeface="Poppins" panose="00000500000000000000" pitchFamily="2" charset="0"/>
            </a:endParaRPr>
          </a:p>
          <a:p>
            <a:pPr algn="ctr" defTabSz="914378"/>
            <a:r>
              <a:rPr lang="de-DE" sz="2700" i="1" noProof="0">
                <a:solidFill>
                  <a:schemeClr val="accent3">
                    <a:lumMod val="50000"/>
                  </a:schemeClr>
                </a:solidFill>
                <a:latin typeface="Poppins" panose="00000500000000000000" pitchFamily="2" charset="0"/>
                <a:cs typeface="Poppins" panose="00000500000000000000" pitchFamily="2" charset="0"/>
              </a:rPr>
              <a:t>Technische Geschäftsführerin</a:t>
            </a:r>
          </a:p>
          <a:p>
            <a:pPr algn="ctr" defTabSz="914378"/>
            <a:r>
              <a:rPr lang="de-DE" sz="2700" i="1" noProof="0">
                <a:solidFill>
                  <a:schemeClr val="accent3">
                    <a:lumMod val="50000"/>
                  </a:schemeClr>
                </a:solidFill>
                <a:latin typeface="Poppins" panose="00000500000000000000" pitchFamily="2" charset="0"/>
                <a:cs typeface="Poppins" panose="00000500000000000000" pitchFamily="2" charset="0"/>
              </a:rPr>
              <a:t>Hafen Wien GmbH</a:t>
            </a:r>
          </a:p>
        </p:txBody>
      </p:sp>
    </p:spTree>
    <p:extLst>
      <p:ext uri="{BB962C8B-B14F-4D97-AF65-F5344CB8AC3E}">
        <p14:creationId xmlns:p14="http://schemas.microsoft.com/office/powerpoint/2010/main" val="1913840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9F224-739D-4B49-B650-9B7C8A3AA210}"/>
              </a:ext>
            </a:extLst>
          </p:cNvPr>
          <p:cNvSpPr>
            <a:spLocks noGrp="1"/>
          </p:cNvSpPr>
          <p:nvPr>
            <p:ph sz="half" idx="1"/>
          </p:nvPr>
        </p:nvSpPr>
        <p:spPr>
          <a:xfrm>
            <a:off x="251519" y="1513305"/>
            <a:ext cx="6938989" cy="2868196"/>
          </a:xfrm>
        </p:spPr>
        <p:txBody>
          <a:bodyPr/>
          <a:lstStyle/>
          <a:p>
            <a:pPr marL="228600" indent="-228600">
              <a:buClr>
                <a:schemeClr val="accent1"/>
              </a:buClr>
              <a:buFont typeface="Arial" panose="020B0604020202020204" pitchFamily="34" charset="0"/>
              <a:buChar char="•"/>
            </a:pPr>
            <a:r>
              <a:rPr lang="en-US" sz="1800"/>
              <a:t>GHG Protocol focus is on contractual links</a:t>
            </a:r>
          </a:p>
          <a:p>
            <a:pPr marL="228600" indent="-228600">
              <a:buClr>
                <a:schemeClr val="accent1"/>
              </a:buClr>
              <a:buFont typeface="Arial" panose="020B0604020202020204" pitchFamily="34" charset="0"/>
              <a:buChar char="•"/>
            </a:pPr>
            <a:r>
              <a:rPr lang="en-GB" sz="1800"/>
              <a:t>May not match what a port thinks it wants to know.</a:t>
            </a:r>
          </a:p>
          <a:p>
            <a:pPr marL="228600" indent="-228600">
              <a:buClr>
                <a:schemeClr val="accent1"/>
              </a:buClr>
              <a:buFont typeface="Arial" panose="020B0604020202020204" pitchFamily="34" charset="0"/>
              <a:buChar char="•"/>
            </a:pPr>
            <a:endParaRPr lang="en-GB" sz="1800"/>
          </a:p>
          <a:p>
            <a:pPr marL="228600" indent="-228600">
              <a:buClr>
                <a:schemeClr val="accent1"/>
              </a:buClr>
              <a:buFont typeface="Arial" panose="020B0604020202020204" pitchFamily="34" charset="0"/>
              <a:buChar char="•"/>
            </a:pPr>
            <a:r>
              <a:rPr lang="en-GB" sz="1800"/>
              <a:t>What exactly is being asked of ports?</a:t>
            </a:r>
          </a:p>
          <a:p>
            <a:endParaRPr lang="en-GB"/>
          </a:p>
        </p:txBody>
      </p:sp>
      <p:sp>
        <p:nvSpPr>
          <p:cNvPr id="2" name="Title 1">
            <a:extLst>
              <a:ext uri="{FF2B5EF4-FFF2-40B4-BE49-F238E27FC236}">
                <a16:creationId xmlns:a16="http://schemas.microsoft.com/office/drawing/2014/main" id="{3173D8E2-133C-8BDF-B3FA-9CB10F8B1C01}"/>
              </a:ext>
            </a:extLst>
          </p:cNvPr>
          <p:cNvSpPr>
            <a:spLocks noGrp="1"/>
          </p:cNvSpPr>
          <p:nvPr>
            <p:ph type="title"/>
          </p:nvPr>
        </p:nvSpPr>
        <p:spPr/>
        <p:txBody>
          <a:bodyPr>
            <a:normAutofit/>
          </a:bodyPr>
          <a:lstStyle/>
          <a:p>
            <a:r>
              <a:rPr lang="en-US"/>
              <a:t>Reporting Boundaries &amp; Different Perspectives</a:t>
            </a:r>
            <a:endParaRPr lang="en-GB"/>
          </a:p>
        </p:txBody>
      </p:sp>
    </p:spTree>
    <p:extLst>
      <p:ext uri="{BB962C8B-B14F-4D97-AF65-F5344CB8AC3E}">
        <p14:creationId xmlns:p14="http://schemas.microsoft.com/office/powerpoint/2010/main" val="9863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1989-53E9-6A24-9CB5-85C81C508279}"/>
              </a:ext>
            </a:extLst>
          </p:cNvPr>
          <p:cNvSpPr>
            <a:spLocks noGrp="1"/>
          </p:cNvSpPr>
          <p:nvPr>
            <p:ph type="title"/>
          </p:nvPr>
        </p:nvSpPr>
        <p:spPr/>
        <p:txBody>
          <a:bodyPr/>
          <a:lstStyle/>
          <a:p>
            <a:r>
              <a:rPr lang="en-US"/>
              <a:t>Geographical Boundary</a:t>
            </a:r>
            <a:endParaRPr lang="en-GB"/>
          </a:p>
        </p:txBody>
      </p:sp>
      <p:pic>
        <p:nvPicPr>
          <p:cNvPr id="3" name="Picture 2">
            <a:extLst>
              <a:ext uri="{FF2B5EF4-FFF2-40B4-BE49-F238E27FC236}">
                <a16:creationId xmlns:a16="http://schemas.microsoft.com/office/drawing/2014/main" id="{1934983F-AC19-80E7-7702-A9C8BD732B72}"/>
              </a:ext>
            </a:extLst>
          </p:cNvPr>
          <p:cNvPicPr>
            <a:picLocks noChangeAspect="1"/>
          </p:cNvPicPr>
          <p:nvPr/>
        </p:nvPicPr>
        <p:blipFill>
          <a:blip r:embed="rId2"/>
          <a:stretch>
            <a:fillRect/>
          </a:stretch>
        </p:blipFill>
        <p:spPr>
          <a:xfrm>
            <a:off x="630037" y="679784"/>
            <a:ext cx="6899907" cy="3904129"/>
          </a:xfrm>
          <a:prstGeom prst="rect">
            <a:avLst/>
          </a:prstGeom>
        </p:spPr>
      </p:pic>
    </p:spTree>
    <p:extLst>
      <p:ext uri="{BB962C8B-B14F-4D97-AF65-F5344CB8AC3E}">
        <p14:creationId xmlns:p14="http://schemas.microsoft.com/office/powerpoint/2010/main" val="3993530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1989-53E9-6A24-9CB5-85C81C508279}"/>
              </a:ext>
            </a:extLst>
          </p:cNvPr>
          <p:cNvSpPr>
            <a:spLocks noGrp="1"/>
          </p:cNvSpPr>
          <p:nvPr>
            <p:ph type="title"/>
          </p:nvPr>
        </p:nvSpPr>
        <p:spPr/>
        <p:txBody>
          <a:bodyPr/>
          <a:lstStyle/>
          <a:p>
            <a:r>
              <a:rPr lang="en-US"/>
              <a:t>GHG Protocol</a:t>
            </a:r>
            <a:endParaRPr lang="en-GB"/>
          </a:p>
        </p:txBody>
      </p:sp>
      <p:pic>
        <p:nvPicPr>
          <p:cNvPr id="4" name="Picture 3">
            <a:extLst>
              <a:ext uri="{FF2B5EF4-FFF2-40B4-BE49-F238E27FC236}">
                <a16:creationId xmlns:a16="http://schemas.microsoft.com/office/drawing/2014/main" id="{67BE0005-B140-47D1-09D9-EC9DDA894B35}"/>
              </a:ext>
            </a:extLst>
          </p:cNvPr>
          <p:cNvPicPr>
            <a:picLocks noChangeAspect="1"/>
          </p:cNvPicPr>
          <p:nvPr/>
        </p:nvPicPr>
        <p:blipFill>
          <a:blip r:embed="rId2"/>
          <a:stretch>
            <a:fillRect/>
          </a:stretch>
        </p:blipFill>
        <p:spPr>
          <a:xfrm>
            <a:off x="623455" y="679979"/>
            <a:ext cx="6904603" cy="3906786"/>
          </a:xfrm>
          <a:prstGeom prst="rect">
            <a:avLst/>
          </a:prstGeom>
        </p:spPr>
      </p:pic>
    </p:spTree>
    <p:extLst>
      <p:ext uri="{BB962C8B-B14F-4D97-AF65-F5344CB8AC3E}">
        <p14:creationId xmlns:p14="http://schemas.microsoft.com/office/powerpoint/2010/main" val="524813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1989-53E9-6A24-9CB5-85C81C508279}"/>
              </a:ext>
            </a:extLst>
          </p:cNvPr>
          <p:cNvSpPr>
            <a:spLocks noGrp="1"/>
          </p:cNvSpPr>
          <p:nvPr>
            <p:ph type="title"/>
          </p:nvPr>
        </p:nvSpPr>
        <p:spPr/>
        <p:txBody>
          <a:bodyPr/>
          <a:lstStyle/>
          <a:p>
            <a:r>
              <a:rPr lang="en-US"/>
              <a:t>Comprehensive</a:t>
            </a:r>
            <a:endParaRPr lang="en-GB"/>
          </a:p>
        </p:txBody>
      </p:sp>
      <p:pic>
        <p:nvPicPr>
          <p:cNvPr id="105" name="Picture 104">
            <a:extLst>
              <a:ext uri="{FF2B5EF4-FFF2-40B4-BE49-F238E27FC236}">
                <a16:creationId xmlns:a16="http://schemas.microsoft.com/office/drawing/2014/main" id="{2CCB2278-13D7-E369-4647-33F7E99AFC79}"/>
              </a:ext>
            </a:extLst>
          </p:cNvPr>
          <p:cNvPicPr>
            <a:picLocks noChangeAspect="1"/>
          </p:cNvPicPr>
          <p:nvPr/>
        </p:nvPicPr>
        <p:blipFill>
          <a:blip r:embed="rId2"/>
          <a:stretch>
            <a:fillRect/>
          </a:stretch>
        </p:blipFill>
        <p:spPr>
          <a:xfrm>
            <a:off x="616199" y="675659"/>
            <a:ext cx="6913745" cy="3911959"/>
          </a:xfrm>
          <a:prstGeom prst="rect">
            <a:avLst/>
          </a:prstGeom>
        </p:spPr>
      </p:pic>
    </p:spTree>
    <p:extLst>
      <p:ext uri="{BB962C8B-B14F-4D97-AF65-F5344CB8AC3E}">
        <p14:creationId xmlns:p14="http://schemas.microsoft.com/office/powerpoint/2010/main" val="1241541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CF757C-130E-292D-DF17-84EB558C49E8}"/>
              </a:ext>
            </a:extLst>
          </p:cNvPr>
          <p:cNvSpPr>
            <a:spLocks noGrp="1"/>
          </p:cNvSpPr>
          <p:nvPr>
            <p:ph sz="half" idx="1"/>
          </p:nvPr>
        </p:nvSpPr>
        <p:spPr>
          <a:xfrm>
            <a:off x="251520" y="1513305"/>
            <a:ext cx="7777190" cy="2868196"/>
          </a:xfrm>
        </p:spPr>
        <p:txBody>
          <a:bodyPr/>
          <a:lstStyle/>
          <a:p>
            <a:pPr marL="228600" indent="-228600">
              <a:buClr>
                <a:schemeClr val="accent1"/>
              </a:buClr>
              <a:buFont typeface="Arial" panose="020B0604020202020204" pitchFamily="34" charset="0"/>
              <a:buChar char="•"/>
            </a:pPr>
            <a:r>
              <a:rPr lang="en-US" sz="1800"/>
              <a:t>Corporate value chain (using Scopes)?</a:t>
            </a:r>
          </a:p>
          <a:p>
            <a:pPr marL="228600" indent="-228600">
              <a:buClr>
                <a:schemeClr val="accent1"/>
              </a:buClr>
              <a:buFont typeface="Arial" panose="020B0604020202020204" pitchFamily="34" charset="0"/>
              <a:buChar char="•"/>
            </a:pPr>
            <a:r>
              <a:rPr lang="en-US" sz="1800"/>
              <a:t>Geographic boundary (where Scopes wouldn’t necessarily be relevant)?</a:t>
            </a:r>
          </a:p>
          <a:p>
            <a:pPr marL="228600" indent="-228600">
              <a:buClr>
                <a:schemeClr val="accent1"/>
              </a:buClr>
              <a:buFont typeface="Arial" panose="020B0604020202020204" pitchFamily="34" charset="0"/>
              <a:buChar char="•"/>
            </a:pPr>
            <a:r>
              <a:rPr lang="en-US" sz="1800"/>
              <a:t>Comprehensive = Strategic influence?</a:t>
            </a:r>
          </a:p>
          <a:p>
            <a:pPr lvl="1"/>
            <a:r>
              <a:rPr lang="en-US" sz="1600"/>
              <a:t>Broadest boundary that probably combines both the above (Scopes relevant, but not sufficient)</a:t>
            </a:r>
          </a:p>
          <a:p>
            <a:pPr marL="0" indent="0" algn="ctr">
              <a:buNone/>
            </a:pPr>
            <a:r>
              <a:rPr lang="en-GB" sz="2000" b="1">
                <a:solidFill>
                  <a:srgbClr val="FF0000"/>
                </a:solidFill>
              </a:rPr>
              <a:t>→ Options!</a:t>
            </a:r>
          </a:p>
        </p:txBody>
      </p:sp>
      <p:sp>
        <p:nvSpPr>
          <p:cNvPr id="2" name="Title 1">
            <a:extLst>
              <a:ext uri="{FF2B5EF4-FFF2-40B4-BE49-F238E27FC236}">
                <a16:creationId xmlns:a16="http://schemas.microsoft.com/office/drawing/2014/main" id="{402DC223-4C34-A263-0A0F-47E44BB3C734}"/>
              </a:ext>
            </a:extLst>
          </p:cNvPr>
          <p:cNvSpPr>
            <a:spLocks noGrp="1"/>
          </p:cNvSpPr>
          <p:nvPr>
            <p:ph type="title"/>
          </p:nvPr>
        </p:nvSpPr>
        <p:spPr/>
        <p:txBody>
          <a:bodyPr>
            <a:normAutofit/>
          </a:bodyPr>
          <a:lstStyle/>
          <a:p>
            <a:r>
              <a:rPr lang="en-US"/>
              <a:t>Need to Choose</a:t>
            </a:r>
          </a:p>
        </p:txBody>
      </p:sp>
    </p:spTree>
    <p:extLst>
      <p:ext uri="{BB962C8B-B14F-4D97-AF65-F5344CB8AC3E}">
        <p14:creationId xmlns:p14="http://schemas.microsoft.com/office/powerpoint/2010/main" val="891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2"/>
          <p:cNvSpPr>
            <a:spLocks noGrp="1"/>
          </p:cNvSpPr>
          <p:nvPr>
            <p:ph sz="half" idx="1" hasCustomPrompt="1"/>
          </p:nvPr>
        </p:nvSpPr>
        <p:spPr>
          <a:xfrm>
            <a:off x="628650" y="2286989"/>
            <a:ext cx="3886200" cy="1827809"/>
          </a:xfrm>
        </p:spPr>
        <p:txBody>
          <a:bodyPr anchor="ctr">
            <a:normAutofit/>
          </a:bodyPr>
          <a:lstStyle>
            <a:lvl1pPr marL="0" indent="0" algn="ctr">
              <a:buNone/>
              <a:defRPr sz="4000" baseline="0">
                <a:solidFill>
                  <a:schemeClr val="bg1"/>
                </a:solidFill>
              </a:defRPr>
            </a:lvl1pPr>
            <a:lvl2pPr marL="457200" indent="0" algn="ctr">
              <a:buNone/>
              <a:defRPr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a:t>
            </a:r>
            <a:r>
              <a:rPr lang="hu-HU" noProof="0"/>
              <a:t> </a:t>
            </a:r>
            <a:r>
              <a:rPr lang="en-US"/>
              <a:t>you</a:t>
            </a:r>
            <a:r>
              <a:rPr lang="hu-HU" noProof="0"/>
              <a:t> </a:t>
            </a:r>
            <a:r>
              <a:rPr lang="en-US"/>
              <a:t>for</a:t>
            </a:r>
            <a:r>
              <a:rPr lang="hu-HU" noProof="0"/>
              <a:t> </a:t>
            </a:r>
            <a:r>
              <a:rPr lang="en-GB"/>
              <a:t>your</a:t>
            </a:r>
            <a:r>
              <a:rPr lang="hu-HU"/>
              <a:t> </a:t>
            </a:r>
            <a:r>
              <a:rPr lang="en-GB"/>
              <a:t>attention</a:t>
            </a:r>
            <a:r>
              <a:rPr lang="hu-HU" noProof="0"/>
              <a:t>!</a:t>
            </a:r>
            <a:endParaRPr lang="en-US" noProof="0"/>
          </a:p>
        </p:txBody>
      </p:sp>
      <p:sp>
        <p:nvSpPr>
          <p:cNvPr id="6" name="Tartalom helye 3"/>
          <p:cNvSpPr>
            <a:spLocks noGrp="1"/>
          </p:cNvSpPr>
          <p:nvPr>
            <p:ph sz="half" idx="2" hasCustomPrompt="1"/>
          </p:nvPr>
        </p:nvSpPr>
        <p:spPr>
          <a:xfrm>
            <a:off x="4627416" y="2230582"/>
            <a:ext cx="4095750" cy="899983"/>
          </a:xfrm>
        </p:spPr>
        <p:txBody>
          <a:bodyPr anchor="t">
            <a:normAutofit fontScale="70000" lnSpcReduction="20000"/>
          </a:bodyPr>
          <a:lstStyle>
            <a:lvl1pPr marL="0" indent="0" algn="ctr">
              <a:buNone/>
              <a:defRPr baseline="0">
                <a:solidFill>
                  <a:schemeClr val="bg1"/>
                </a:solidFill>
              </a:defRPr>
            </a:lvl1pPr>
            <a:lvl2pPr marL="45720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2100"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hu-HU" noProof="0"/>
              <a:t>CONTACT</a:t>
            </a:r>
            <a:endParaRPr lang="en-US" noProof="0"/>
          </a:p>
          <a:p>
            <a:pPr lvl="1"/>
            <a:r>
              <a:rPr lang="en-GB"/>
              <a:t>Phone</a:t>
            </a:r>
            <a:r>
              <a:rPr lang="hu-HU" noProof="0"/>
              <a:t>: +</a:t>
            </a:r>
            <a:r>
              <a:rPr lang="en-US" noProof="0"/>
              <a:t>44 7552 168189</a:t>
            </a:r>
            <a:br>
              <a:rPr lang="hu-HU" noProof="0"/>
            </a:br>
            <a:r>
              <a:rPr lang="hu-HU" noProof="0"/>
              <a:t>Email: </a:t>
            </a:r>
            <a:r>
              <a:rPr lang="en-US" noProof="0" err="1"/>
              <a:t>alan.lewis</a:t>
            </a:r>
            <a:r>
              <a:rPr lang="hu-HU" noProof="0"/>
              <a:t>@</a:t>
            </a:r>
            <a:r>
              <a:rPr lang="en-US" noProof="0"/>
              <a:t>smartfreightcentre.org</a:t>
            </a:r>
          </a:p>
          <a:p>
            <a:pPr lvl="1"/>
            <a:r>
              <a:rPr lang="en-US" noProof="0"/>
              <a:t> </a:t>
            </a:r>
            <a:endParaRPr lang="hu-HU" noProof="0"/>
          </a:p>
        </p:txBody>
      </p:sp>
      <p:sp>
        <p:nvSpPr>
          <p:cNvPr id="7" name="Tartalom helye 3"/>
          <p:cNvSpPr>
            <a:spLocks noGrp="1"/>
          </p:cNvSpPr>
          <p:nvPr>
            <p:ph sz="half" idx="10" hasCustomPrompt="1"/>
          </p:nvPr>
        </p:nvSpPr>
        <p:spPr>
          <a:xfrm>
            <a:off x="4627416" y="2989952"/>
            <a:ext cx="3889283" cy="281225"/>
          </a:xfrm>
        </p:spPr>
        <p:txBody>
          <a:bodyPr anchor="b">
            <a:normAutofit fontScale="77500" lnSpcReduction="20000"/>
          </a:bodyPr>
          <a:lstStyle>
            <a:lvl1pPr marL="0" indent="0" algn="ctr">
              <a:buNone/>
              <a:defRPr baseline="0">
                <a:solidFill>
                  <a:schemeClr val="bg1"/>
                </a:solidFill>
              </a:defRPr>
            </a:lvl1pPr>
            <a:lvl2pPr marL="457200" marR="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sz="2100"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342900" lvl="1" defTabSz="685800">
              <a:spcBef>
                <a:spcPts val="375"/>
              </a:spcBef>
              <a:defRPr/>
            </a:pPr>
            <a:r>
              <a:rPr lang="hu-HU" noProof="0">
                <a:solidFill>
                  <a:schemeClr val="bg1"/>
                </a:solidFill>
              </a:rPr>
              <a:t>www.multireload.eu</a:t>
            </a:r>
            <a:endParaRPr lang="hu-HU" noProof="0"/>
          </a:p>
        </p:txBody>
      </p:sp>
    </p:spTree>
    <p:extLst>
      <p:ext uri="{BB962C8B-B14F-4D97-AF65-F5344CB8AC3E}">
        <p14:creationId xmlns:p14="http://schemas.microsoft.com/office/powerpoint/2010/main" val="3612440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2228-D096-CCDE-E550-704B08D3FD22}"/>
              </a:ext>
            </a:extLst>
          </p:cNvPr>
          <p:cNvSpPr>
            <a:spLocks noGrp="1"/>
          </p:cNvSpPr>
          <p:nvPr>
            <p:ph type="title"/>
          </p:nvPr>
        </p:nvSpPr>
        <p:spPr>
          <a:xfrm>
            <a:off x="346825" y="2437389"/>
            <a:ext cx="4854762" cy="1099562"/>
          </a:xfrm>
        </p:spPr>
        <p:txBody>
          <a:bodyPr/>
          <a:lstStyle/>
          <a:p>
            <a:r>
              <a:rPr lang="en-GB"/>
              <a:t>Port Environmental Impact Calculator</a:t>
            </a:r>
            <a:br>
              <a:rPr lang="en-GB"/>
            </a:br>
            <a:r>
              <a:rPr lang="en-GB" b="0"/>
              <a:t>Roy van den Berg</a:t>
            </a:r>
            <a:br>
              <a:rPr lang="en-GB" b="0"/>
            </a:br>
            <a:r>
              <a:rPr lang="en-GB" b="0"/>
              <a:t>CE Delft</a:t>
            </a:r>
            <a:endParaRPr lang="en-GB"/>
          </a:p>
        </p:txBody>
      </p:sp>
    </p:spTree>
    <p:extLst>
      <p:ext uri="{BB962C8B-B14F-4D97-AF65-F5344CB8AC3E}">
        <p14:creationId xmlns:p14="http://schemas.microsoft.com/office/powerpoint/2010/main" val="236315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174AB68-157F-969A-0BDE-6075F524293C}"/>
              </a:ext>
            </a:extLst>
          </p:cNvPr>
          <p:cNvSpPr>
            <a:spLocks noGrp="1"/>
          </p:cNvSpPr>
          <p:nvPr>
            <p:ph sz="half" idx="1"/>
          </p:nvPr>
        </p:nvSpPr>
        <p:spPr/>
        <p:txBody>
          <a:bodyPr/>
          <a:lstStyle/>
          <a:p>
            <a:r>
              <a:rPr lang="en-GB" sz="1400"/>
              <a:t>Examine the environmental effect of inland ports</a:t>
            </a:r>
          </a:p>
          <a:p>
            <a:r>
              <a:rPr lang="en-GB" sz="1400"/>
              <a:t>Mapping of the environmental performance of inland ports</a:t>
            </a:r>
          </a:p>
          <a:p>
            <a:r>
              <a:rPr lang="en-GB" sz="1400"/>
              <a:t>Provide good practices to reduce environmental impact</a:t>
            </a:r>
          </a:p>
          <a:p>
            <a:pPr marL="0" indent="0">
              <a:buNone/>
            </a:pPr>
            <a:endParaRPr lang="en-GB"/>
          </a:p>
        </p:txBody>
      </p:sp>
      <p:sp>
        <p:nvSpPr>
          <p:cNvPr id="3" name="Titel 2">
            <a:extLst>
              <a:ext uri="{FF2B5EF4-FFF2-40B4-BE49-F238E27FC236}">
                <a16:creationId xmlns:a16="http://schemas.microsoft.com/office/drawing/2014/main" id="{9F6E57F0-2306-D32A-A6C9-26A4D4154392}"/>
              </a:ext>
            </a:extLst>
          </p:cNvPr>
          <p:cNvSpPr>
            <a:spLocks noGrp="1"/>
          </p:cNvSpPr>
          <p:nvPr>
            <p:ph type="title"/>
          </p:nvPr>
        </p:nvSpPr>
        <p:spPr/>
        <p:txBody>
          <a:bodyPr/>
          <a:lstStyle/>
          <a:p>
            <a:r>
              <a:rPr lang="en-GB"/>
              <a:t>Our task</a:t>
            </a:r>
            <a:endParaRPr lang="nl-NL"/>
          </a:p>
        </p:txBody>
      </p:sp>
      <p:pic>
        <p:nvPicPr>
          <p:cNvPr id="5" name="Picture 5" descr="A group of people standing near water&#10;&#10;Description automatically generated">
            <a:extLst>
              <a:ext uri="{FF2B5EF4-FFF2-40B4-BE49-F238E27FC236}">
                <a16:creationId xmlns:a16="http://schemas.microsoft.com/office/drawing/2014/main" id="{E7E23CEC-3F1C-F853-247D-C4DDBAD700E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0830" r="6"/>
          <a:stretch>
            <a:fillRect/>
          </a:stretch>
        </p:blipFill>
        <p:spPr>
          <a:xfrm>
            <a:off x="4648200" y="0"/>
            <a:ext cx="4495800" cy="5143500"/>
          </a:xfrm>
          <a:prstGeom prst="rect">
            <a:avLst/>
          </a:prstGeom>
        </p:spPr>
      </p:pic>
    </p:spTree>
    <p:extLst>
      <p:ext uri="{BB962C8B-B14F-4D97-AF65-F5344CB8AC3E}">
        <p14:creationId xmlns:p14="http://schemas.microsoft.com/office/powerpoint/2010/main" val="483654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D54B618-373A-1074-0E46-405D60924854}"/>
              </a:ext>
            </a:extLst>
          </p:cNvPr>
          <p:cNvSpPr>
            <a:spLocks noGrp="1"/>
          </p:cNvSpPr>
          <p:nvPr>
            <p:ph sz="half" idx="1"/>
          </p:nvPr>
        </p:nvSpPr>
        <p:spPr/>
        <p:txBody>
          <a:bodyPr>
            <a:normAutofit/>
          </a:bodyPr>
          <a:lstStyle/>
          <a:p>
            <a:r>
              <a:rPr lang="en-GB" sz="1800" noProof="0"/>
              <a:t>Unique tool</a:t>
            </a:r>
          </a:p>
          <a:p>
            <a:r>
              <a:rPr lang="en-GB" sz="1800" noProof="0"/>
              <a:t>Every port is different</a:t>
            </a:r>
          </a:p>
          <a:p>
            <a:r>
              <a:rPr lang="en-GB" sz="1800" noProof="0"/>
              <a:t>Who is responsible?</a:t>
            </a:r>
          </a:p>
          <a:p>
            <a:r>
              <a:rPr lang="en-GB" sz="1800" noProof="0"/>
              <a:t>What to measure?</a:t>
            </a:r>
          </a:p>
          <a:p>
            <a:pPr lvl="1"/>
            <a:r>
              <a:rPr lang="en-GB" sz="1800" noProof="0"/>
              <a:t>Scope of the activities </a:t>
            </a:r>
          </a:p>
          <a:p>
            <a:pPr lvl="1"/>
            <a:r>
              <a:rPr lang="en-GB" sz="1800" noProof="0">
                <a:sym typeface="Wingdings" panose="05000000000000000000" pitchFamily="2" charset="2"/>
              </a:rPr>
              <a:t>Driver for environmental impact: energy consumption of activities</a:t>
            </a:r>
            <a:endParaRPr lang="en-GB" sz="1800" noProof="0"/>
          </a:p>
        </p:txBody>
      </p:sp>
      <p:sp>
        <p:nvSpPr>
          <p:cNvPr id="3" name="Titel 2">
            <a:extLst>
              <a:ext uri="{FF2B5EF4-FFF2-40B4-BE49-F238E27FC236}">
                <a16:creationId xmlns:a16="http://schemas.microsoft.com/office/drawing/2014/main" id="{690773D5-763D-9464-1939-3A196C355213}"/>
              </a:ext>
            </a:extLst>
          </p:cNvPr>
          <p:cNvSpPr>
            <a:spLocks noGrp="1"/>
          </p:cNvSpPr>
          <p:nvPr>
            <p:ph type="title"/>
          </p:nvPr>
        </p:nvSpPr>
        <p:spPr>
          <a:xfrm>
            <a:off x="251520" y="843558"/>
            <a:ext cx="4714490" cy="504056"/>
          </a:xfrm>
        </p:spPr>
        <p:txBody>
          <a:bodyPr/>
          <a:lstStyle/>
          <a:p>
            <a:r>
              <a:rPr lang="en-GB" sz="1900" noProof="0"/>
              <a:t>The environmental impact calculator</a:t>
            </a:r>
          </a:p>
        </p:txBody>
      </p:sp>
      <p:pic>
        <p:nvPicPr>
          <p:cNvPr id="6" name="Tijdelijke aanduiding voor afbeelding 5" descr="Europe's largest inland port to become hydrogen pioneer - Splash247">
            <a:extLst>
              <a:ext uri="{FF2B5EF4-FFF2-40B4-BE49-F238E27FC236}">
                <a16:creationId xmlns:a16="http://schemas.microsoft.com/office/drawing/2014/main" id="{FE463E11-CA2B-5DCF-ED2E-B2467A95080E}"/>
              </a:ext>
            </a:extLst>
          </p:cNvPr>
          <p:cNvPicPr>
            <a:picLocks noGrp="1" noChangeAspect="1"/>
          </p:cNvPicPr>
          <p:nvPr>
            <p:ph type="pic" sz="quarter" idx="10"/>
          </p:nvPr>
        </p:nvPicPr>
        <p:blipFill>
          <a:blip r:embed="rId2"/>
          <a:srcRect l="17156" r="17156"/>
          <a:stretch>
            <a:fillRect/>
          </a:stretch>
        </p:blipFill>
        <p:spPr>
          <a:xfrm rot="5400000">
            <a:off x="4324350" y="323850"/>
            <a:ext cx="5143500" cy="4495800"/>
          </a:xfrm>
          <a:prstGeom prst="rect">
            <a:avLst/>
          </a:prstGeom>
        </p:spPr>
      </p:pic>
    </p:spTree>
    <p:extLst>
      <p:ext uri="{BB962C8B-B14F-4D97-AF65-F5344CB8AC3E}">
        <p14:creationId xmlns:p14="http://schemas.microsoft.com/office/powerpoint/2010/main" val="12011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480E383-33CB-5E9E-8C6E-BF9D0918F9A2}"/>
              </a:ext>
            </a:extLst>
          </p:cNvPr>
          <p:cNvPicPr>
            <a:picLocks noChangeAspect="1"/>
          </p:cNvPicPr>
          <p:nvPr/>
        </p:nvPicPr>
        <p:blipFill>
          <a:blip r:embed="rId2"/>
          <a:srcRect l="187" t="1200" r="748" b="46009"/>
          <a:stretch>
            <a:fillRect/>
          </a:stretch>
        </p:blipFill>
        <p:spPr>
          <a:xfrm>
            <a:off x="360218" y="748145"/>
            <a:ext cx="5862162" cy="1576421"/>
          </a:xfrm>
          <a:prstGeom prst="rect">
            <a:avLst/>
          </a:prstGeom>
        </p:spPr>
      </p:pic>
      <p:pic>
        <p:nvPicPr>
          <p:cNvPr id="2" name="Afbeelding 1">
            <a:extLst>
              <a:ext uri="{FF2B5EF4-FFF2-40B4-BE49-F238E27FC236}">
                <a16:creationId xmlns:a16="http://schemas.microsoft.com/office/drawing/2014/main" id="{AFF31771-1573-2A83-B90C-066A59715692}"/>
              </a:ext>
            </a:extLst>
          </p:cNvPr>
          <p:cNvPicPr>
            <a:picLocks noChangeAspect="1"/>
          </p:cNvPicPr>
          <p:nvPr/>
        </p:nvPicPr>
        <p:blipFill>
          <a:blip r:embed="rId3"/>
          <a:srcRect r="68321"/>
          <a:stretch>
            <a:fillRect/>
          </a:stretch>
        </p:blipFill>
        <p:spPr>
          <a:xfrm>
            <a:off x="846755" y="2467673"/>
            <a:ext cx="1205069" cy="1413619"/>
          </a:xfrm>
          <a:prstGeom prst="rect">
            <a:avLst/>
          </a:prstGeom>
        </p:spPr>
      </p:pic>
      <p:pic>
        <p:nvPicPr>
          <p:cNvPr id="8" name="Afbeelding 7">
            <a:extLst>
              <a:ext uri="{FF2B5EF4-FFF2-40B4-BE49-F238E27FC236}">
                <a16:creationId xmlns:a16="http://schemas.microsoft.com/office/drawing/2014/main" id="{42288937-6591-B6D5-0DD4-92C3B5300577}"/>
              </a:ext>
            </a:extLst>
          </p:cNvPr>
          <p:cNvPicPr>
            <a:picLocks noChangeAspect="1"/>
          </p:cNvPicPr>
          <p:nvPr/>
        </p:nvPicPr>
        <p:blipFill>
          <a:blip r:embed="rId4"/>
          <a:srcRect r="66526"/>
          <a:stretch>
            <a:fillRect/>
          </a:stretch>
        </p:blipFill>
        <p:spPr>
          <a:xfrm>
            <a:off x="2233631" y="2436395"/>
            <a:ext cx="1371930" cy="1958960"/>
          </a:xfrm>
          <a:prstGeom prst="rect">
            <a:avLst/>
          </a:prstGeom>
        </p:spPr>
      </p:pic>
      <p:pic>
        <p:nvPicPr>
          <p:cNvPr id="10" name="Afbeelding 9">
            <a:extLst>
              <a:ext uri="{FF2B5EF4-FFF2-40B4-BE49-F238E27FC236}">
                <a16:creationId xmlns:a16="http://schemas.microsoft.com/office/drawing/2014/main" id="{338D9EB0-B1EB-D8A5-27F5-79F9DF2BA9CA}"/>
              </a:ext>
            </a:extLst>
          </p:cNvPr>
          <p:cNvPicPr>
            <a:picLocks noChangeAspect="1"/>
          </p:cNvPicPr>
          <p:nvPr/>
        </p:nvPicPr>
        <p:blipFill>
          <a:blip r:embed="rId5"/>
          <a:srcRect r="49296"/>
          <a:stretch>
            <a:fillRect/>
          </a:stretch>
        </p:blipFill>
        <p:spPr>
          <a:xfrm>
            <a:off x="3787368" y="2436395"/>
            <a:ext cx="2114406" cy="1741595"/>
          </a:xfrm>
          <a:prstGeom prst="rect">
            <a:avLst/>
          </a:prstGeom>
        </p:spPr>
      </p:pic>
    </p:spTree>
    <p:extLst>
      <p:ext uri="{BB962C8B-B14F-4D97-AF65-F5344CB8AC3E}">
        <p14:creationId xmlns:p14="http://schemas.microsoft.com/office/powerpoint/2010/main" val="18259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26E7B-E826-8E09-F42D-C031FF371DEE}"/>
              </a:ext>
            </a:extLst>
          </p:cNvPr>
          <p:cNvSpPr>
            <a:spLocks noGrp="1"/>
          </p:cNvSpPr>
          <p:nvPr>
            <p:ph sz="half" idx="1"/>
          </p:nvPr>
        </p:nvSpPr>
        <p:spPr/>
        <p:txBody>
          <a:bodyPr/>
          <a:lstStyle/>
          <a:p>
            <a:endParaRPr lang="en-GB"/>
          </a:p>
        </p:txBody>
      </p:sp>
      <p:sp>
        <p:nvSpPr>
          <p:cNvPr id="3" name="Picture Placeholder 2">
            <a:extLst>
              <a:ext uri="{FF2B5EF4-FFF2-40B4-BE49-F238E27FC236}">
                <a16:creationId xmlns:a16="http://schemas.microsoft.com/office/drawing/2014/main" id="{20AC59F0-8056-5A07-47A8-022E535458DF}"/>
              </a:ext>
            </a:extLst>
          </p:cNvPr>
          <p:cNvSpPr>
            <a:spLocks noGrp="1"/>
          </p:cNvSpPr>
          <p:nvPr>
            <p:ph type="pic" sz="quarter" idx="10"/>
          </p:nvPr>
        </p:nvSpPr>
        <p:spPr/>
        <p:txBody>
          <a:bodyPr/>
          <a:lstStyle/>
          <a:p>
            <a:endParaRPr lang="en-GB"/>
          </a:p>
        </p:txBody>
      </p:sp>
      <p:sp>
        <p:nvSpPr>
          <p:cNvPr id="4" name="Title 3">
            <a:extLst>
              <a:ext uri="{FF2B5EF4-FFF2-40B4-BE49-F238E27FC236}">
                <a16:creationId xmlns:a16="http://schemas.microsoft.com/office/drawing/2014/main" id="{2EA5FE65-4FA7-5315-6BF3-FA80BC7205D1}"/>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13DFFA38-8634-9C55-4A0E-272F5D2A9231}"/>
              </a:ext>
            </a:extLst>
          </p:cNvPr>
          <p:cNvPicPr>
            <a:picLocks noChangeAspect="1"/>
          </p:cNvPicPr>
          <p:nvPr/>
        </p:nvPicPr>
        <p:blipFill>
          <a:blip r:embed="rId2"/>
          <a:stretch>
            <a:fillRect/>
          </a:stretch>
        </p:blipFill>
        <p:spPr>
          <a:xfrm>
            <a:off x="0" y="-17257"/>
            <a:ext cx="9143999" cy="5178014"/>
          </a:xfrm>
          <a:prstGeom prst="rect">
            <a:avLst/>
          </a:prstGeom>
        </p:spPr>
      </p:pic>
    </p:spTree>
    <p:extLst>
      <p:ext uri="{BB962C8B-B14F-4D97-AF65-F5344CB8AC3E}">
        <p14:creationId xmlns:p14="http://schemas.microsoft.com/office/powerpoint/2010/main" val="3128265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E130349-895B-60EE-F12C-B8DCFAA186D8}"/>
              </a:ext>
            </a:extLst>
          </p:cNvPr>
          <p:cNvSpPr>
            <a:spLocks noGrp="1"/>
          </p:cNvSpPr>
          <p:nvPr>
            <p:ph type="title"/>
          </p:nvPr>
        </p:nvSpPr>
        <p:spPr/>
        <p:txBody>
          <a:bodyPr/>
          <a:lstStyle/>
          <a:p>
            <a:r>
              <a:rPr lang="en-GB" noProof="0"/>
              <a:t>Example – default values</a:t>
            </a:r>
          </a:p>
        </p:txBody>
      </p:sp>
      <p:pic>
        <p:nvPicPr>
          <p:cNvPr id="6" name="Afbeelding 5">
            <a:extLst>
              <a:ext uri="{FF2B5EF4-FFF2-40B4-BE49-F238E27FC236}">
                <a16:creationId xmlns:a16="http://schemas.microsoft.com/office/drawing/2014/main" id="{DC7BE0C7-C871-5CE9-5619-0A8FB9C96CA0}"/>
              </a:ext>
            </a:extLst>
          </p:cNvPr>
          <p:cNvPicPr>
            <a:picLocks noChangeAspect="1"/>
          </p:cNvPicPr>
          <p:nvPr/>
        </p:nvPicPr>
        <p:blipFill>
          <a:blip r:embed="rId2"/>
          <a:stretch>
            <a:fillRect/>
          </a:stretch>
        </p:blipFill>
        <p:spPr>
          <a:xfrm>
            <a:off x="247237" y="1280224"/>
            <a:ext cx="6684335" cy="1929686"/>
          </a:xfrm>
          <a:prstGeom prst="rect">
            <a:avLst/>
          </a:prstGeom>
        </p:spPr>
      </p:pic>
      <p:grpSp>
        <p:nvGrpSpPr>
          <p:cNvPr id="7" name="Groep 6">
            <a:extLst>
              <a:ext uri="{FF2B5EF4-FFF2-40B4-BE49-F238E27FC236}">
                <a16:creationId xmlns:a16="http://schemas.microsoft.com/office/drawing/2014/main" id="{BDDCF7F7-15CE-DF62-8398-EC0F40A8B6F2}"/>
              </a:ext>
            </a:extLst>
          </p:cNvPr>
          <p:cNvGrpSpPr/>
          <p:nvPr/>
        </p:nvGrpSpPr>
        <p:grpSpPr>
          <a:xfrm>
            <a:off x="4425950" y="1645423"/>
            <a:ext cx="3982751" cy="2761317"/>
            <a:chOff x="0" y="0"/>
            <a:chExt cx="4541695" cy="2773795"/>
          </a:xfrm>
        </p:grpSpPr>
        <p:graphicFrame>
          <p:nvGraphicFramePr>
            <p:cNvPr id="8" name="Grafiek 7">
              <a:extLst>
                <a:ext uri="{FF2B5EF4-FFF2-40B4-BE49-F238E27FC236}">
                  <a16:creationId xmlns:a16="http://schemas.microsoft.com/office/drawing/2014/main" id="{AD4BEBF1-81C2-43A3-E35C-3A783EFCDEC5}"/>
                </a:ext>
              </a:extLst>
            </p:cNvPr>
            <p:cNvGraphicFramePr/>
            <p:nvPr/>
          </p:nvGraphicFramePr>
          <p:xfrm>
            <a:off x="0" y="0"/>
            <a:ext cx="4541695" cy="2773795"/>
          </p:xfrm>
          <a:graphic>
            <a:graphicData uri="http://schemas.openxmlformats.org/drawingml/2006/chart">
              <c:chart xmlns:c="http://schemas.openxmlformats.org/drawingml/2006/chart" xmlns:r="http://schemas.openxmlformats.org/officeDocument/2006/relationships" r:id="rId3"/>
            </a:graphicData>
          </a:graphic>
        </p:graphicFrame>
        <p:pic>
          <p:nvPicPr>
            <p:cNvPr id="9" name="Afbeelding 8">
              <a:extLst>
                <a:ext uri="{FF2B5EF4-FFF2-40B4-BE49-F238E27FC236}">
                  <a16:creationId xmlns:a16="http://schemas.microsoft.com/office/drawing/2014/main" id="{84F64F67-0A74-91BC-AAD2-1D0CC56FD94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69791" y="2456295"/>
              <a:ext cx="241300" cy="241300"/>
            </a:xfrm>
            <a:prstGeom prst="rect">
              <a:avLst/>
            </a:prstGeom>
          </p:spPr>
        </p:pic>
      </p:grpSp>
    </p:spTree>
    <p:extLst>
      <p:ext uri="{BB962C8B-B14F-4D97-AF65-F5344CB8AC3E}">
        <p14:creationId xmlns:p14="http://schemas.microsoft.com/office/powerpoint/2010/main" val="25893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FC7B5BB-6858-138A-0488-9C16D6456F6C}"/>
              </a:ext>
            </a:extLst>
          </p:cNvPr>
          <p:cNvSpPr>
            <a:spLocks noGrp="1"/>
          </p:cNvSpPr>
          <p:nvPr>
            <p:ph type="title"/>
          </p:nvPr>
        </p:nvSpPr>
        <p:spPr>
          <a:xfrm>
            <a:off x="251519" y="843558"/>
            <a:ext cx="7113299" cy="504056"/>
          </a:xfrm>
        </p:spPr>
        <p:txBody>
          <a:bodyPr/>
          <a:lstStyle/>
          <a:p>
            <a:r>
              <a:rPr lang="en-GB" noProof="0"/>
              <a:t>Example – actual fuel use</a:t>
            </a:r>
          </a:p>
        </p:txBody>
      </p:sp>
      <p:pic>
        <p:nvPicPr>
          <p:cNvPr id="6" name="Afbeelding 5">
            <a:extLst>
              <a:ext uri="{FF2B5EF4-FFF2-40B4-BE49-F238E27FC236}">
                <a16:creationId xmlns:a16="http://schemas.microsoft.com/office/drawing/2014/main" id="{69475974-2139-8135-1BD9-9DC3868420E8}"/>
              </a:ext>
            </a:extLst>
          </p:cNvPr>
          <p:cNvPicPr>
            <a:picLocks noChangeAspect="1"/>
          </p:cNvPicPr>
          <p:nvPr/>
        </p:nvPicPr>
        <p:blipFill>
          <a:blip r:embed="rId2"/>
          <a:stretch>
            <a:fillRect/>
          </a:stretch>
        </p:blipFill>
        <p:spPr>
          <a:xfrm>
            <a:off x="266388" y="1310444"/>
            <a:ext cx="6631289" cy="1855324"/>
          </a:xfrm>
          <a:prstGeom prst="rect">
            <a:avLst/>
          </a:prstGeom>
        </p:spPr>
      </p:pic>
      <p:pic>
        <p:nvPicPr>
          <p:cNvPr id="8" name="Afbeelding 7">
            <a:extLst>
              <a:ext uri="{FF2B5EF4-FFF2-40B4-BE49-F238E27FC236}">
                <a16:creationId xmlns:a16="http://schemas.microsoft.com/office/drawing/2014/main" id="{2C1DB900-76E7-66E6-D8A9-1986CA7D9030}"/>
              </a:ext>
            </a:extLst>
          </p:cNvPr>
          <p:cNvPicPr>
            <a:picLocks noChangeAspect="1"/>
          </p:cNvPicPr>
          <p:nvPr/>
        </p:nvPicPr>
        <p:blipFill>
          <a:blip r:embed="rId3"/>
          <a:stretch>
            <a:fillRect/>
          </a:stretch>
        </p:blipFill>
        <p:spPr>
          <a:xfrm>
            <a:off x="469545" y="2352785"/>
            <a:ext cx="6562120" cy="2108636"/>
          </a:xfrm>
          <a:prstGeom prst="rect">
            <a:avLst/>
          </a:prstGeom>
        </p:spPr>
      </p:pic>
      <p:pic>
        <p:nvPicPr>
          <p:cNvPr id="10" name="Afbeelding 9">
            <a:extLst>
              <a:ext uri="{FF2B5EF4-FFF2-40B4-BE49-F238E27FC236}">
                <a16:creationId xmlns:a16="http://schemas.microsoft.com/office/drawing/2014/main" id="{9F7587C5-7319-6C4C-2C41-4C32B3A26D76}"/>
              </a:ext>
            </a:extLst>
          </p:cNvPr>
          <p:cNvPicPr>
            <a:picLocks noChangeAspect="1"/>
          </p:cNvPicPr>
          <p:nvPr/>
        </p:nvPicPr>
        <p:blipFill>
          <a:blip r:embed="rId4"/>
          <a:stretch>
            <a:fillRect/>
          </a:stretch>
        </p:blipFill>
        <p:spPr>
          <a:xfrm>
            <a:off x="469545" y="2832694"/>
            <a:ext cx="6752042" cy="1628727"/>
          </a:xfrm>
          <a:prstGeom prst="rect">
            <a:avLst/>
          </a:prstGeom>
        </p:spPr>
      </p:pic>
      <p:grpSp>
        <p:nvGrpSpPr>
          <p:cNvPr id="11" name="Groep 10">
            <a:extLst>
              <a:ext uri="{FF2B5EF4-FFF2-40B4-BE49-F238E27FC236}">
                <a16:creationId xmlns:a16="http://schemas.microsoft.com/office/drawing/2014/main" id="{F0981AC8-A443-BCB7-7C69-0B73AC34C25A}"/>
              </a:ext>
            </a:extLst>
          </p:cNvPr>
          <p:cNvGrpSpPr/>
          <p:nvPr/>
        </p:nvGrpSpPr>
        <p:grpSpPr>
          <a:xfrm>
            <a:off x="4939200" y="1772557"/>
            <a:ext cx="3614400" cy="2604031"/>
            <a:chOff x="0" y="0"/>
            <a:chExt cx="4541695" cy="2773795"/>
          </a:xfrm>
        </p:grpSpPr>
        <p:graphicFrame>
          <p:nvGraphicFramePr>
            <p:cNvPr id="12" name="Grafiek 11">
              <a:extLst>
                <a:ext uri="{FF2B5EF4-FFF2-40B4-BE49-F238E27FC236}">
                  <a16:creationId xmlns:a16="http://schemas.microsoft.com/office/drawing/2014/main" id="{81DCC268-2BB8-8F2F-5DBA-BB47E9C56C85}"/>
                </a:ext>
              </a:extLst>
            </p:cNvPr>
            <p:cNvGraphicFramePr/>
            <p:nvPr/>
          </p:nvGraphicFramePr>
          <p:xfrm>
            <a:off x="0" y="0"/>
            <a:ext cx="4541695" cy="2773795"/>
          </p:xfrm>
          <a:graphic>
            <a:graphicData uri="http://schemas.openxmlformats.org/drawingml/2006/chart">
              <c:chart xmlns:c="http://schemas.openxmlformats.org/drawingml/2006/chart" xmlns:r="http://schemas.openxmlformats.org/officeDocument/2006/relationships" r:id="rId5"/>
            </a:graphicData>
          </a:graphic>
        </p:graphicFrame>
        <p:pic>
          <p:nvPicPr>
            <p:cNvPr id="13" name="Afbeelding 12">
              <a:extLst>
                <a:ext uri="{FF2B5EF4-FFF2-40B4-BE49-F238E27FC236}">
                  <a16:creationId xmlns:a16="http://schemas.microsoft.com/office/drawing/2014/main" id="{1ADDCC75-8288-5670-1823-08285F5D09F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69791" y="2456295"/>
              <a:ext cx="241300" cy="241300"/>
            </a:xfrm>
            <a:prstGeom prst="rect">
              <a:avLst/>
            </a:prstGeom>
          </p:spPr>
        </p:pic>
      </p:grpSp>
    </p:spTree>
    <p:extLst>
      <p:ext uri="{BB962C8B-B14F-4D97-AF65-F5344CB8AC3E}">
        <p14:creationId xmlns:p14="http://schemas.microsoft.com/office/powerpoint/2010/main" val="9960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8D22E8F-1C24-E283-B9B1-E38AF644B4CB}"/>
              </a:ext>
            </a:extLst>
          </p:cNvPr>
          <p:cNvSpPr>
            <a:spLocks noGrp="1"/>
          </p:cNvSpPr>
          <p:nvPr>
            <p:ph type="title"/>
          </p:nvPr>
        </p:nvSpPr>
        <p:spPr>
          <a:xfrm>
            <a:off x="251520" y="843558"/>
            <a:ext cx="6017662" cy="504056"/>
          </a:xfrm>
        </p:spPr>
        <p:txBody>
          <a:bodyPr/>
          <a:lstStyle/>
          <a:p>
            <a:r>
              <a:rPr lang="en-GB" noProof="0"/>
              <a:t>Results</a:t>
            </a:r>
          </a:p>
        </p:txBody>
      </p:sp>
      <p:pic>
        <p:nvPicPr>
          <p:cNvPr id="11" name="Afbeelding 10">
            <a:extLst>
              <a:ext uri="{FF2B5EF4-FFF2-40B4-BE49-F238E27FC236}">
                <a16:creationId xmlns:a16="http://schemas.microsoft.com/office/drawing/2014/main" id="{026C704A-7748-A701-3893-2CC0FC230059}"/>
              </a:ext>
            </a:extLst>
          </p:cNvPr>
          <p:cNvPicPr>
            <a:picLocks noChangeAspect="1"/>
          </p:cNvPicPr>
          <p:nvPr/>
        </p:nvPicPr>
        <p:blipFill>
          <a:blip r:embed="rId2"/>
          <a:stretch>
            <a:fillRect/>
          </a:stretch>
        </p:blipFill>
        <p:spPr>
          <a:xfrm>
            <a:off x="4572000" y="1244894"/>
            <a:ext cx="4032685" cy="3243069"/>
          </a:xfrm>
          <a:prstGeom prst="rect">
            <a:avLst/>
          </a:prstGeom>
        </p:spPr>
      </p:pic>
      <p:pic>
        <p:nvPicPr>
          <p:cNvPr id="13" name="Afbeelding 12">
            <a:extLst>
              <a:ext uri="{FF2B5EF4-FFF2-40B4-BE49-F238E27FC236}">
                <a16:creationId xmlns:a16="http://schemas.microsoft.com/office/drawing/2014/main" id="{24EF18FC-24F6-6F2E-0820-277E0EE2AE78}"/>
              </a:ext>
            </a:extLst>
          </p:cNvPr>
          <p:cNvPicPr>
            <a:picLocks noChangeAspect="1"/>
          </p:cNvPicPr>
          <p:nvPr/>
        </p:nvPicPr>
        <p:blipFill>
          <a:blip r:embed="rId3"/>
          <a:stretch>
            <a:fillRect/>
          </a:stretch>
        </p:blipFill>
        <p:spPr>
          <a:xfrm>
            <a:off x="449508" y="1244894"/>
            <a:ext cx="4151568" cy="3243068"/>
          </a:xfrm>
          <a:prstGeom prst="rect">
            <a:avLst/>
          </a:prstGeom>
        </p:spPr>
      </p:pic>
    </p:spTree>
    <p:extLst>
      <p:ext uri="{BB962C8B-B14F-4D97-AF65-F5344CB8AC3E}">
        <p14:creationId xmlns:p14="http://schemas.microsoft.com/office/powerpoint/2010/main" val="125825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B71AB2-9C2D-EE1F-52DF-06B845A02EC9}"/>
              </a:ext>
            </a:extLst>
          </p:cNvPr>
          <p:cNvPicPr>
            <a:picLocks noChangeAspect="1"/>
          </p:cNvPicPr>
          <p:nvPr/>
        </p:nvPicPr>
        <p:blipFill>
          <a:blip r:embed="rId2"/>
          <a:stretch>
            <a:fillRect/>
          </a:stretch>
        </p:blipFill>
        <p:spPr>
          <a:xfrm>
            <a:off x="2515352" y="828173"/>
            <a:ext cx="4722395" cy="3690186"/>
          </a:xfrm>
          <a:prstGeom prst="rect">
            <a:avLst/>
          </a:prstGeom>
        </p:spPr>
      </p:pic>
    </p:spTree>
    <p:extLst>
      <p:ext uri="{BB962C8B-B14F-4D97-AF65-F5344CB8AC3E}">
        <p14:creationId xmlns:p14="http://schemas.microsoft.com/office/powerpoint/2010/main" val="243799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19587-7850-712A-0CE4-794F6526DF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0588978-47B0-CC6B-E726-DDF623E20385}"/>
              </a:ext>
            </a:extLst>
          </p:cNvPr>
          <p:cNvPicPr>
            <a:picLocks noChangeAspect="1"/>
          </p:cNvPicPr>
          <p:nvPr/>
        </p:nvPicPr>
        <p:blipFill>
          <a:blip r:embed="rId2"/>
          <a:srcRect l="7339" t="21135" r="1247" b="1727"/>
          <a:stretch>
            <a:fillRect/>
          </a:stretch>
        </p:blipFill>
        <p:spPr>
          <a:xfrm>
            <a:off x="0" y="0"/>
            <a:ext cx="9144000" cy="5143500"/>
          </a:xfrm>
          <a:custGeom>
            <a:avLst/>
            <a:gdLst>
              <a:gd name="connsiteX0" fmla="*/ -1307 w 6695397"/>
              <a:gd name="connsiteY0" fmla="*/ -729 h 4463151"/>
              <a:gd name="connsiteX1" fmla="*/ 6694091 w 6695397"/>
              <a:gd name="connsiteY1" fmla="*/ -729 h 4463151"/>
              <a:gd name="connsiteX2" fmla="*/ 6694091 w 6695397"/>
              <a:gd name="connsiteY2" fmla="*/ 4462423 h 4463151"/>
              <a:gd name="connsiteX3" fmla="*/ -1307 w 6695397"/>
              <a:gd name="connsiteY3" fmla="*/ 4462423 h 4463151"/>
            </a:gdLst>
            <a:ahLst/>
            <a:cxnLst>
              <a:cxn ang="0">
                <a:pos x="connsiteX0" y="connsiteY0"/>
              </a:cxn>
              <a:cxn ang="0">
                <a:pos x="connsiteX1" y="connsiteY1"/>
              </a:cxn>
              <a:cxn ang="0">
                <a:pos x="connsiteX2" y="connsiteY2"/>
              </a:cxn>
              <a:cxn ang="0">
                <a:pos x="connsiteX3" y="connsiteY3"/>
              </a:cxn>
            </a:cxnLst>
            <a:rect l="l" t="t" r="r" b="b"/>
            <a:pathLst>
              <a:path w="6695397" h="4463151">
                <a:moveTo>
                  <a:pt x="-1307" y="-729"/>
                </a:moveTo>
                <a:lnTo>
                  <a:pt x="6694091" y="-729"/>
                </a:lnTo>
                <a:lnTo>
                  <a:pt x="6694091" y="4462423"/>
                </a:lnTo>
                <a:lnTo>
                  <a:pt x="-1307" y="4462423"/>
                </a:lnTo>
                <a:close/>
              </a:path>
            </a:pathLst>
          </a:custGeom>
        </p:spPr>
      </p:pic>
      <p:sp>
        <p:nvSpPr>
          <p:cNvPr id="49" name="Freeform: Shape 48">
            <a:extLst>
              <a:ext uri="{FF2B5EF4-FFF2-40B4-BE49-F238E27FC236}">
                <a16:creationId xmlns:a16="http://schemas.microsoft.com/office/drawing/2014/main" id="{876162C3-5B99-763C-1A7F-257218A0BB3A}"/>
              </a:ext>
            </a:extLst>
          </p:cNvPr>
          <p:cNvSpPr>
            <a:spLocks noGrp="1" noRot="1" noMove="1" noResize="1" noEditPoints="1" noAdjustHandles="1" noChangeArrowheads="1" noChangeShapeType="1"/>
          </p:cNvSpPr>
          <p:nvPr/>
        </p:nvSpPr>
        <p:spPr>
          <a:xfrm>
            <a:off x="-4061" y="-13686"/>
            <a:ext cx="9144000" cy="5157186"/>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8000">
                <a:srgbClr val="000000">
                  <a:alpha val="69804"/>
                </a:srgbClr>
              </a:gs>
              <a:gs pos="80000">
                <a:srgbClr val="000000">
                  <a:alpha val="14902"/>
                </a:srgbClr>
              </a:gs>
              <a:gs pos="88000">
                <a:srgbClr val="000000">
                  <a:alpha val="0"/>
                </a:srgbClr>
              </a:gs>
            </a:gsLst>
            <a:lin ang="20214218" scaled="1"/>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34C0A344-AA46-3B2C-2C2D-F56605E9C560}"/>
              </a:ext>
            </a:extLst>
          </p:cNvPr>
          <p:cNvSpPr>
            <a:spLocks noGrp="1" noRot="1" noMove="1" noResize="1" noEditPoints="1" noAdjustHandles="1" noChangeArrowheads="1" noChangeShapeType="1"/>
          </p:cNvSpPr>
          <p:nvPr/>
        </p:nvSpPr>
        <p:spPr>
          <a:xfrm>
            <a:off x="-8123" y="-1"/>
            <a:ext cx="9152123" cy="5143500"/>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0">
                <a:srgbClr val="045266"/>
              </a:gs>
              <a:gs pos="100000">
                <a:srgbClr val="01405C">
                  <a:alpha val="40000"/>
                </a:srgbClr>
              </a:gs>
            </a:gsLst>
            <a:lin ang="2400000" scaled="0"/>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pic>
        <p:nvPicPr>
          <p:cNvPr id="72" name="Graphic 71">
            <a:extLst>
              <a:ext uri="{FF2B5EF4-FFF2-40B4-BE49-F238E27FC236}">
                <a16:creationId xmlns:a16="http://schemas.microsoft.com/office/drawing/2014/main" id="{897D8C79-63F3-CDFB-C6E1-C5BF7703F56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86954" y="394428"/>
            <a:ext cx="8370093" cy="418986"/>
          </a:xfrm>
          <a:prstGeom prst="rect">
            <a:avLst/>
          </a:prstGeom>
        </p:spPr>
      </p:pic>
      <p:sp>
        <p:nvSpPr>
          <p:cNvPr id="206" name="TextBox 205">
            <a:extLst>
              <a:ext uri="{FF2B5EF4-FFF2-40B4-BE49-F238E27FC236}">
                <a16:creationId xmlns:a16="http://schemas.microsoft.com/office/drawing/2014/main" id="{A0C40434-18DF-1EA8-FA60-821DB664ECF9}"/>
              </a:ext>
            </a:extLst>
          </p:cNvPr>
          <p:cNvSpPr txBox="1"/>
          <p:nvPr/>
        </p:nvSpPr>
        <p:spPr>
          <a:xfrm>
            <a:off x="403228" y="1354277"/>
            <a:ext cx="998991" cy="323165"/>
          </a:xfrm>
          <a:prstGeom prst="rect">
            <a:avLst/>
          </a:prstGeom>
          <a:noFill/>
        </p:spPr>
        <p:txBody>
          <a:bodyPr wrap="none" rtlCol="0">
            <a:spAutoFit/>
          </a:bodyPr>
          <a:lstStyle/>
          <a:p>
            <a:pPr defTabSz="685800"/>
            <a:r>
              <a:rPr lang="en-GB" sz="1500">
                <a:ln/>
                <a:solidFill>
                  <a:srgbClr val="42BCB0"/>
                </a:solidFill>
                <a:latin typeface="Poppins"/>
                <a:cs typeface="Poppins"/>
                <a:sym typeface="Poppins"/>
                <a:rtl val="0"/>
              </a:rPr>
              <a:t>DAY ONE</a:t>
            </a:r>
          </a:p>
        </p:txBody>
      </p:sp>
      <p:sp>
        <p:nvSpPr>
          <p:cNvPr id="212" name="TextBox 211">
            <a:extLst>
              <a:ext uri="{FF2B5EF4-FFF2-40B4-BE49-F238E27FC236}">
                <a16:creationId xmlns:a16="http://schemas.microsoft.com/office/drawing/2014/main" id="{EC012250-3D60-0197-EE30-79A56CD6CF8C}"/>
              </a:ext>
            </a:extLst>
          </p:cNvPr>
          <p:cNvSpPr txBox="1"/>
          <p:nvPr/>
        </p:nvSpPr>
        <p:spPr>
          <a:xfrm>
            <a:off x="386954" y="1768382"/>
            <a:ext cx="3808132" cy="1338828"/>
          </a:xfrm>
          <a:prstGeom prst="rect">
            <a:avLst/>
          </a:prstGeom>
          <a:noFill/>
        </p:spPr>
        <p:txBody>
          <a:bodyPr wrap="square" rtlCol="0">
            <a:spAutoFit/>
          </a:bodyPr>
          <a:lstStyle/>
          <a:p>
            <a:pPr defTabSz="685800"/>
            <a:r>
              <a:rPr lang="en-GB" sz="2700" b="1">
                <a:ln/>
                <a:solidFill>
                  <a:prstClr val="white"/>
                </a:solidFill>
                <a:latin typeface="Poppins"/>
                <a:cs typeface="Poppins"/>
                <a:sym typeface="Poppins"/>
                <a:rtl val="0"/>
              </a:rPr>
              <a:t>Environmental impact calculator for ports</a:t>
            </a:r>
          </a:p>
        </p:txBody>
      </p:sp>
      <p:sp>
        <p:nvSpPr>
          <p:cNvPr id="213" name="TextBox 212">
            <a:extLst>
              <a:ext uri="{FF2B5EF4-FFF2-40B4-BE49-F238E27FC236}">
                <a16:creationId xmlns:a16="http://schemas.microsoft.com/office/drawing/2014/main" id="{FB1427D9-ACB4-01C4-A3EA-4159D9B0E312}"/>
              </a:ext>
            </a:extLst>
          </p:cNvPr>
          <p:cNvSpPr txBox="1"/>
          <p:nvPr/>
        </p:nvSpPr>
        <p:spPr>
          <a:xfrm>
            <a:off x="403227" y="3211084"/>
            <a:ext cx="3791857" cy="553998"/>
          </a:xfrm>
          <a:prstGeom prst="rect">
            <a:avLst/>
          </a:prstGeom>
          <a:noFill/>
        </p:spPr>
        <p:txBody>
          <a:bodyPr wrap="square" rtlCol="0">
            <a:spAutoFit/>
          </a:bodyPr>
          <a:lstStyle/>
          <a:p>
            <a:pPr defTabSz="685800"/>
            <a:r>
              <a:rPr lang="en-GB" sz="1500">
                <a:ln/>
                <a:solidFill>
                  <a:prstClr val="white"/>
                </a:solidFill>
                <a:latin typeface="Poppins"/>
                <a:cs typeface="Poppins"/>
                <a:sym typeface="Poppins"/>
                <a:rtl val="0"/>
              </a:rPr>
              <a:t>How to measure the environmental impact of inland ports</a:t>
            </a:r>
          </a:p>
        </p:txBody>
      </p:sp>
      <p:pic>
        <p:nvPicPr>
          <p:cNvPr id="227" name="Picture 226">
            <a:extLst>
              <a:ext uri="{FF2B5EF4-FFF2-40B4-BE49-F238E27FC236}">
                <a16:creationId xmlns:a16="http://schemas.microsoft.com/office/drawing/2014/main" id="{96886DD4-4865-0A5E-5F65-B6A48E23EDA7}"/>
              </a:ext>
            </a:extLst>
          </p:cNvPr>
          <p:cNvPicPr>
            <a:picLocks noChangeAspect="1"/>
          </p:cNvPicPr>
          <p:nvPr/>
        </p:nvPicPr>
        <p:blipFill rotWithShape="1">
          <a:blip r:embed="rId5">
            <a:extLst>
              <a:ext uri="{28A0092B-C50C-407E-A947-70E740481C1C}">
                <a14:useLocalDpi xmlns:a14="http://schemas.microsoft.com/office/drawing/2010/main" val="0"/>
              </a:ext>
            </a:extLst>
          </a:blip>
          <a:srcRect l="18458" t="4049" r="27548" b="63736"/>
          <a:stretch>
            <a:fillRect/>
          </a:stretch>
        </p:blipFill>
        <p:spPr>
          <a:xfrm>
            <a:off x="4782343" y="1354277"/>
            <a:ext cx="1026000" cy="1026000"/>
          </a:xfrm>
          <a:prstGeom prst="ellipse">
            <a:avLst/>
          </a:prstGeom>
          <a:ln w="12700">
            <a:solidFill>
              <a:srgbClr val="42BCB0"/>
            </a:solidFill>
          </a:ln>
        </p:spPr>
      </p:pic>
      <p:pic>
        <p:nvPicPr>
          <p:cNvPr id="261" name="Picture 260">
            <a:extLst>
              <a:ext uri="{FF2B5EF4-FFF2-40B4-BE49-F238E27FC236}">
                <a16:creationId xmlns:a16="http://schemas.microsoft.com/office/drawing/2014/main" id="{0F49C51A-C553-034C-6E79-312700D4CA44}"/>
              </a:ext>
            </a:extLst>
          </p:cNvPr>
          <p:cNvPicPr>
            <a:picLocks noChangeAspect="1"/>
          </p:cNvPicPr>
          <p:nvPr/>
        </p:nvPicPr>
        <p:blipFill rotWithShape="1">
          <a:blip r:embed="rId6">
            <a:extLst>
              <a:ext uri="{28A0092B-C50C-407E-A947-70E740481C1C}">
                <a14:useLocalDpi xmlns:a14="http://schemas.microsoft.com/office/drawing/2010/main" val="0"/>
              </a:ext>
            </a:extLst>
          </a:blip>
          <a:srcRect l="23439" t="4096" r="23439" b="20766"/>
          <a:stretch>
            <a:fillRect/>
          </a:stretch>
        </p:blipFill>
        <p:spPr>
          <a:xfrm>
            <a:off x="6188792" y="1354277"/>
            <a:ext cx="1026000" cy="1026000"/>
          </a:xfrm>
          <a:prstGeom prst="ellipse">
            <a:avLst/>
          </a:prstGeom>
          <a:ln w="12700">
            <a:solidFill>
              <a:srgbClr val="42BCB0"/>
            </a:solidFill>
          </a:ln>
        </p:spPr>
      </p:pic>
      <p:pic>
        <p:nvPicPr>
          <p:cNvPr id="262" name="Picture 261">
            <a:extLst>
              <a:ext uri="{FF2B5EF4-FFF2-40B4-BE49-F238E27FC236}">
                <a16:creationId xmlns:a16="http://schemas.microsoft.com/office/drawing/2014/main" id="{A732FA68-3A84-22DF-2418-6DCE258C8791}"/>
              </a:ext>
            </a:extLst>
          </p:cNvPr>
          <p:cNvPicPr>
            <a:picLocks noChangeAspect="1"/>
          </p:cNvPicPr>
          <p:nvPr/>
        </p:nvPicPr>
        <p:blipFill rotWithShape="1">
          <a:blip r:embed="rId7">
            <a:extLst>
              <a:ext uri="{28A0092B-C50C-407E-A947-70E740481C1C}">
                <a14:useLocalDpi xmlns:a14="http://schemas.microsoft.com/office/drawing/2010/main" val="0"/>
              </a:ext>
            </a:extLst>
          </a:blip>
          <a:srcRect l="15841" t="-11" r="40132" b="34020"/>
          <a:stretch>
            <a:fillRect/>
          </a:stretch>
        </p:blipFill>
        <p:spPr>
          <a:xfrm>
            <a:off x="5456731" y="2964454"/>
            <a:ext cx="1026000" cy="1026000"/>
          </a:xfrm>
          <a:prstGeom prst="ellipse">
            <a:avLst/>
          </a:prstGeom>
          <a:ln w="12700">
            <a:solidFill>
              <a:srgbClr val="42BCB0"/>
            </a:solidFill>
          </a:ln>
        </p:spPr>
      </p:pic>
      <p:pic>
        <p:nvPicPr>
          <p:cNvPr id="263" name="Picture 262">
            <a:extLst>
              <a:ext uri="{FF2B5EF4-FFF2-40B4-BE49-F238E27FC236}">
                <a16:creationId xmlns:a16="http://schemas.microsoft.com/office/drawing/2014/main" id="{F55611F5-E53D-EAAF-EE35-E0B3D8F01181}"/>
              </a:ext>
            </a:extLst>
          </p:cNvPr>
          <p:cNvPicPr>
            <a:picLocks noChangeAspect="1"/>
          </p:cNvPicPr>
          <p:nvPr/>
        </p:nvPicPr>
        <p:blipFill rotWithShape="1">
          <a:blip r:embed="rId8">
            <a:extLst>
              <a:ext uri="{28A0092B-C50C-407E-A947-70E740481C1C}">
                <a14:useLocalDpi xmlns:a14="http://schemas.microsoft.com/office/drawing/2010/main" val="0"/>
              </a:ext>
            </a:extLst>
          </a:blip>
          <a:srcRect l="13968" r="13392" b="14284"/>
          <a:stretch>
            <a:fillRect/>
          </a:stretch>
        </p:blipFill>
        <p:spPr>
          <a:xfrm>
            <a:off x="6852293" y="2964454"/>
            <a:ext cx="1026000" cy="1026000"/>
          </a:xfrm>
          <a:prstGeom prst="ellipse">
            <a:avLst/>
          </a:prstGeom>
          <a:ln w="12700">
            <a:solidFill>
              <a:srgbClr val="42BCB0"/>
            </a:solidFill>
          </a:ln>
        </p:spPr>
      </p:pic>
      <p:sp>
        <p:nvSpPr>
          <p:cNvPr id="264" name="TextBox 263">
            <a:extLst>
              <a:ext uri="{FF2B5EF4-FFF2-40B4-BE49-F238E27FC236}">
                <a16:creationId xmlns:a16="http://schemas.microsoft.com/office/drawing/2014/main" id="{304DB254-5F79-7D8A-B2F6-BB7D84D4555F}"/>
              </a:ext>
            </a:extLst>
          </p:cNvPr>
          <p:cNvSpPr txBox="1"/>
          <p:nvPr/>
        </p:nvSpPr>
        <p:spPr>
          <a:xfrm>
            <a:off x="4549326" y="2438811"/>
            <a:ext cx="1492034"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Roy van den Berg</a:t>
            </a:r>
          </a:p>
          <a:p>
            <a:pPr algn="ctr" defTabSz="685800"/>
            <a:r>
              <a:rPr lang="en-GB" sz="900">
                <a:ln/>
                <a:solidFill>
                  <a:prstClr val="white"/>
                </a:solidFill>
                <a:latin typeface="Poppins"/>
                <a:cs typeface="Poppins"/>
                <a:sym typeface="Poppins"/>
                <a:rtl val="0"/>
              </a:rPr>
              <a:t>CE Delft</a:t>
            </a:r>
          </a:p>
        </p:txBody>
      </p:sp>
      <p:sp>
        <p:nvSpPr>
          <p:cNvPr id="265" name="TextBox 264">
            <a:extLst>
              <a:ext uri="{FF2B5EF4-FFF2-40B4-BE49-F238E27FC236}">
                <a16:creationId xmlns:a16="http://schemas.microsoft.com/office/drawing/2014/main" id="{6D350007-4490-A06B-34D4-74A580DD0159}"/>
              </a:ext>
            </a:extLst>
          </p:cNvPr>
          <p:cNvSpPr txBox="1"/>
          <p:nvPr/>
        </p:nvSpPr>
        <p:spPr>
          <a:xfrm>
            <a:off x="5995572" y="2432798"/>
            <a:ext cx="1412441" cy="392415"/>
          </a:xfrm>
          <a:prstGeom prst="rect">
            <a:avLst/>
          </a:prstGeom>
          <a:noFill/>
        </p:spPr>
        <p:txBody>
          <a:bodyPr wrap="square" rtlCol="0">
            <a:spAutoFit/>
          </a:bodyPr>
          <a:lstStyle/>
          <a:p>
            <a:pPr algn="ctr" defTabSz="685800"/>
            <a:r>
              <a:rPr lang="sv-SE" sz="1050" b="1">
                <a:ln/>
                <a:solidFill>
                  <a:prstClr val="white"/>
                </a:solidFill>
                <a:latin typeface="Poppins"/>
                <a:cs typeface="Poppins"/>
                <a:sym typeface="Poppins"/>
                <a:rtl val="0"/>
              </a:rPr>
              <a:t>Henrike Bauer</a:t>
            </a:r>
          </a:p>
          <a:p>
            <a:pPr algn="ctr" defTabSz="685800"/>
            <a:r>
              <a:rPr lang="sv-SE" sz="900">
                <a:ln/>
                <a:solidFill>
                  <a:prstClr val="white"/>
                </a:solidFill>
                <a:latin typeface="Poppins"/>
                <a:cs typeface="Poppins"/>
                <a:sym typeface="Poppins"/>
                <a:rtl val="0"/>
              </a:rPr>
              <a:t>Hafen Wien</a:t>
            </a:r>
            <a:endParaRPr lang="en-GB" sz="900">
              <a:ln/>
              <a:solidFill>
                <a:prstClr val="white"/>
              </a:solidFill>
              <a:latin typeface="Poppins"/>
              <a:cs typeface="Poppins"/>
              <a:sym typeface="Poppins"/>
              <a:rtl val="0"/>
            </a:endParaRPr>
          </a:p>
        </p:txBody>
      </p:sp>
      <p:sp>
        <p:nvSpPr>
          <p:cNvPr id="266" name="TextBox 265">
            <a:extLst>
              <a:ext uri="{FF2B5EF4-FFF2-40B4-BE49-F238E27FC236}">
                <a16:creationId xmlns:a16="http://schemas.microsoft.com/office/drawing/2014/main" id="{C3E7AC41-C93C-A5E9-7785-D8D4B0D11A1E}"/>
              </a:ext>
            </a:extLst>
          </p:cNvPr>
          <p:cNvSpPr txBox="1"/>
          <p:nvPr/>
        </p:nvSpPr>
        <p:spPr>
          <a:xfrm>
            <a:off x="5263511" y="4034809"/>
            <a:ext cx="1412441" cy="392415"/>
          </a:xfrm>
          <a:prstGeom prst="rect">
            <a:avLst/>
          </a:prstGeom>
          <a:noFill/>
        </p:spPr>
        <p:txBody>
          <a:bodyPr wrap="square" rtlCol="0">
            <a:spAutoFit/>
          </a:bodyPr>
          <a:lstStyle/>
          <a:p>
            <a:pPr algn="ctr" defTabSz="685800"/>
            <a:r>
              <a:rPr lang="nl-NL" sz="1050" b="1">
                <a:ln/>
                <a:solidFill>
                  <a:prstClr val="white"/>
                </a:solidFill>
                <a:latin typeface="Poppins"/>
                <a:cs typeface="Poppins"/>
                <a:sym typeface="Poppins"/>
                <a:rtl val="0"/>
              </a:rPr>
              <a:t>Patrizia Pollmann</a:t>
            </a:r>
          </a:p>
          <a:p>
            <a:pPr algn="ctr" defTabSz="685800"/>
            <a:r>
              <a:rPr lang="nl-NL" sz="900" err="1">
                <a:ln/>
                <a:solidFill>
                  <a:prstClr val="white"/>
                </a:solidFill>
                <a:latin typeface="Poppins"/>
                <a:cs typeface="Poppins"/>
                <a:sym typeface="Poppins"/>
                <a:rtl val="0"/>
              </a:rPr>
              <a:t>DeltaPort</a:t>
            </a:r>
            <a:endParaRPr lang="en-GB" sz="900">
              <a:ln/>
              <a:solidFill>
                <a:prstClr val="white"/>
              </a:solidFill>
              <a:latin typeface="Poppins"/>
              <a:cs typeface="Poppins"/>
              <a:sym typeface="Poppins"/>
              <a:rtl val="0"/>
            </a:endParaRPr>
          </a:p>
        </p:txBody>
      </p:sp>
      <p:sp>
        <p:nvSpPr>
          <p:cNvPr id="267" name="TextBox 266">
            <a:extLst>
              <a:ext uri="{FF2B5EF4-FFF2-40B4-BE49-F238E27FC236}">
                <a16:creationId xmlns:a16="http://schemas.microsoft.com/office/drawing/2014/main" id="{9CA1ABB7-3A09-49FA-539C-20713DBF66F2}"/>
              </a:ext>
            </a:extLst>
          </p:cNvPr>
          <p:cNvSpPr txBox="1"/>
          <p:nvPr/>
        </p:nvSpPr>
        <p:spPr>
          <a:xfrm>
            <a:off x="6659073" y="4034809"/>
            <a:ext cx="1526636"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Ann-Sophie Karas</a:t>
            </a:r>
          </a:p>
          <a:p>
            <a:pPr algn="ctr" defTabSz="685800"/>
            <a:r>
              <a:rPr lang="en-GB" sz="900" err="1">
                <a:ln/>
                <a:solidFill>
                  <a:prstClr val="white"/>
                </a:solidFill>
                <a:latin typeface="Poppins"/>
                <a:cs typeface="Poppins"/>
                <a:sym typeface="Poppins"/>
                <a:rtl val="0"/>
              </a:rPr>
              <a:t>Duisport</a:t>
            </a:r>
            <a:endParaRPr lang="en-GB" sz="900">
              <a:ln/>
              <a:solidFill>
                <a:prstClr val="white"/>
              </a:solidFill>
              <a:latin typeface="Poppins"/>
              <a:cs typeface="Poppins"/>
              <a:sym typeface="Poppins"/>
              <a:rtl val="0"/>
            </a:endParaRPr>
          </a:p>
        </p:txBody>
      </p:sp>
      <p:pic>
        <p:nvPicPr>
          <p:cNvPr id="2" name="Picture 1">
            <a:extLst>
              <a:ext uri="{FF2B5EF4-FFF2-40B4-BE49-F238E27FC236}">
                <a16:creationId xmlns:a16="http://schemas.microsoft.com/office/drawing/2014/main" id="{5BEC0D90-D076-091E-1DE8-29B6578EE46B}"/>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595243" y="1354277"/>
            <a:ext cx="1026000" cy="1026000"/>
          </a:xfrm>
          <a:prstGeom prst="ellipse">
            <a:avLst/>
          </a:prstGeom>
          <a:ln w="12700">
            <a:solidFill>
              <a:srgbClr val="42BCB0"/>
            </a:solidFill>
          </a:ln>
        </p:spPr>
      </p:pic>
      <p:sp>
        <p:nvSpPr>
          <p:cNvPr id="3" name="TextBox 2">
            <a:extLst>
              <a:ext uri="{FF2B5EF4-FFF2-40B4-BE49-F238E27FC236}">
                <a16:creationId xmlns:a16="http://schemas.microsoft.com/office/drawing/2014/main" id="{A64FA4B5-490D-E9F8-CBEB-B0854D7200EE}"/>
              </a:ext>
            </a:extLst>
          </p:cNvPr>
          <p:cNvSpPr txBox="1"/>
          <p:nvPr/>
        </p:nvSpPr>
        <p:spPr>
          <a:xfrm>
            <a:off x="7402023" y="2432798"/>
            <a:ext cx="1412441" cy="392415"/>
          </a:xfrm>
          <a:prstGeom prst="rect">
            <a:avLst/>
          </a:prstGeom>
          <a:noFill/>
        </p:spPr>
        <p:txBody>
          <a:bodyPr wrap="square" rtlCol="0">
            <a:spAutoFit/>
          </a:bodyPr>
          <a:lstStyle/>
          <a:p>
            <a:pPr algn="ctr" defTabSz="685800"/>
            <a:r>
              <a:rPr lang="sv-SE" sz="1050" b="1">
                <a:ln/>
                <a:solidFill>
                  <a:prstClr val="white"/>
                </a:solidFill>
                <a:latin typeface="Poppins"/>
                <a:cs typeface="Poppins"/>
                <a:sym typeface="Poppins"/>
                <a:rtl val="0"/>
              </a:rPr>
              <a:t>Alan Lewis</a:t>
            </a:r>
          </a:p>
          <a:p>
            <a:pPr algn="ctr" defTabSz="685800"/>
            <a:r>
              <a:rPr lang="sv-SE" sz="900">
                <a:ln/>
                <a:solidFill>
                  <a:prstClr val="white"/>
                </a:solidFill>
                <a:latin typeface="Poppins"/>
                <a:cs typeface="Poppins"/>
                <a:sym typeface="Poppins"/>
                <a:rtl val="0"/>
              </a:rPr>
              <a:t>Smart Freight Centre</a:t>
            </a:r>
            <a:endParaRPr lang="en-GB" sz="900">
              <a:ln/>
              <a:solidFill>
                <a:prstClr val="white"/>
              </a:solidFill>
              <a:latin typeface="Poppins"/>
              <a:cs typeface="Poppins"/>
              <a:sym typeface="Poppins"/>
              <a:rtl val="0"/>
            </a:endParaRPr>
          </a:p>
        </p:txBody>
      </p:sp>
    </p:spTree>
    <p:extLst>
      <p:ext uri="{BB962C8B-B14F-4D97-AF65-F5344CB8AC3E}">
        <p14:creationId xmlns:p14="http://schemas.microsoft.com/office/powerpoint/2010/main" val="1928557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C2141-6A88-49DC-318D-4668249F0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743D4-8817-B4A4-1F2D-61C911A30544}"/>
              </a:ext>
            </a:extLst>
          </p:cNvPr>
          <p:cNvSpPr>
            <a:spLocks noGrp="1"/>
          </p:cNvSpPr>
          <p:nvPr>
            <p:ph type="title"/>
          </p:nvPr>
        </p:nvSpPr>
        <p:spPr>
          <a:xfrm>
            <a:off x="346825" y="2264609"/>
            <a:ext cx="7987706" cy="1138157"/>
          </a:xfrm>
        </p:spPr>
        <p:txBody>
          <a:bodyPr lIns="91440" tIns="45720" rIns="91440" bIns="45720" anchor="t"/>
          <a:lstStyle/>
          <a:p>
            <a:r>
              <a:rPr lang="en-GB" sz="2400"/>
              <a:t>Coffee break</a:t>
            </a:r>
            <a:br>
              <a:rPr lang="en-GB" sz="2400"/>
            </a:br>
            <a:br>
              <a:rPr lang="en-GB" sz="2400"/>
            </a:br>
            <a:r>
              <a:rPr lang="en-GB" sz="2400"/>
              <a:t>The next session starts at 16:10</a:t>
            </a:r>
          </a:p>
        </p:txBody>
      </p:sp>
      <p:sp>
        <p:nvSpPr>
          <p:cNvPr id="3" name="Text Placeholder 2">
            <a:extLst>
              <a:ext uri="{FF2B5EF4-FFF2-40B4-BE49-F238E27FC236}">
                <a16:creationId xmlns:a16="http://schemas.microsoft.com/office/drawing/2014/main" id="{6DE13537-DA21-9829-D43A-61F284A577FD}"/>
              </a:ext>
            </a:extLst>
          </p:cNvPr>
          <p:cNvSpPr>
            <a:spLocks noGrp="1"/>
          </p:cNvSpPr>
          <p:nvPr>
            <p:ph type="body" sz="quarter" idx="10"/>
          </p:nvPr>
        </p:nvSpPr>
        <p:spPr>
          <a:xfrm>
            <a:off x="346825" y="3477717"/>
            <a:ext cx="4136275" cy="292100"/>
          </a:xfrm>
        </p:spPr>
        <p:txBody>
          <a:bodyPr lIns="91440" tIns="45720" rIns="91440" bIns="45720" anchor="t"/>
          <a:lstStyle/>
          <a:p>
            <a:r>
              <a:rPr lang="en-GB"/>
              <a:t>26 – 27 November, </a:t>
            </a:r>
            <a:r>
              <a:rPr lang="en-GB" err="1"/>
              <a:t>thinkport</a:t>
            </a:r>
            <a:r>
              <a:rPr lang="en-GB"/>
              <a:t> Vienna</a:t>
            </a:r>
          </a:p>
        </p:txBody>
      </p:sp>
    </p:spTree>
    <p:extLst>
      <p:ext uri="{BB962C8B-B14F-4D97-AF65-F5344CB8AC3E}">
        <p14:creationId xmlns:p14="http://schemas.microsoft.com/office/powerpoint/2010/main" val="4079052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1B2C7B-27D9-EE35-7C01-A002B00C68FA}"/>
              </a:ext>
            </a:extLst>
          </p:cNvPr>
          <p:cNvPicPr>
            <a:picLocks noChangeAspect="1"/>
          </p:cNvPicPr>
          <p:nvPr/>
        </p:nvPicPr>
        <p:blipFill>
          <a:blip r:embed="rId2"/>
          <a:stretch>
            <a:fillRect/>
          </a:stretch>
        </p:blipFill>
        <p:spPr>
          <a:xfrm>
            <a:off x="-24810" y="-13956"/>
            <a:ext cx="9193619" cy="5171411"/>
          </a:xfrm>
          <a:prstGeom prst="rect">
            <a:avLst/>
          </a:prstGeom>
        </p:spPr>
      </p:pic>
    </p:spTree>
    <p:extLst>
      <p:ext uri="{BB962C8B-B14F-4D97-AF65-F5344CB8AC3E}">
        <p14:creationId xmlns:p14="http://schemas.microsoft.com/office/powerpoint/2010/main" val="3105147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1C8B1-A286-5EE8-6A1D-D51364C2E99E}"/>
              </a:ext>
            </a:extLst>
          </p:cNvPr>
          <p:cNvSpPr>
            <a:spLocks noGrp="1"/>
          </p:cNvSpPr>
          <p:nvPr>
            <p:ph type="title"/>
          </p:nvPr>
        </p:nvSpPr>
        <p:spPr>
          <a:xfrm>
            <a:off x="346825" y="2437389"/>
            <a:ext cx="7319505" cy="1446982"/>
          </a:xfrm>
        </p:spPr>
        <p:txBody>
          <a:bodyPr/>
          <a:lstStyle/>
          <a:p>
            <a:r>
              <a:rPr lang="en-US"/>
              <a:t>Environmental &amp; Sustainable Management Systems: Assisting Ports Design Their Sustainability Journey</a:t>
            </a:r>
            <a:br>
              <a:rPr lang="en-US"/>
            </a:br>
            <a:r>
              <a:rPr lang="en-US" b="0"/>
              <a:t>Ioanna Kourounioti</a:t>
            </a:r>
            <a:br>
              <a:rPr lang="en-US" b="0"/>
            </a:br>
            <a:r>
              <a:rPr lang="en-US" b="0"/>
              <a:t>Panteia</a:t>
            </a:r>
            <a:br>
              <a:rPr lang="nl-NL"/>
            </a:br>
            <a:endParaRPr lang="en-GB"/>
          </a:p>
        </p:txBody>
      </p:sp>
    </p:spTree>
    <p:extLst>
      <p:ext uri="{BB962C8B-B14F-4D97-AF65-F5344CB8AC3E}">
        <p14:creationId xmlns:p14="http://schemas.microsoft.com/office/powerpoint/2010/main" val="374856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43C9D2-28E7-5971-FD93-904945ADA242}"/>
              </a:ext>
            </a:extLst>
          </p:cNvPr>
          <p:cNvSpPr>
            <a:spLocks noGrp="1"/>
          </p:cNvSpPr>
          <p:nvPr>
            <p:ph idx="1"/>
          </p:nvPr>
        </p:nvSpPr>
        <p:spPr>
          <a:xfrm>
            <a:off x="251520" y="1193602"/>
            <a:ext cx="3784850" cy="3250550"/>
          </a:xfrm>
        </p:spPr>
        <p:txBody>
          <a:bodyPr lIns="91440" tIns="45720" rIns="91440" bIns="45720" anchor="t"/>
          <a:lstStyle/>
          <a:p>
            <a:pPr>
              <a:buFont typeface="Calibri" panose="020B0604020202020204" pitchFamily="34" charset="0"/>
              <a:buChar char="-"/>
            </a:pPr>
            <a:r>
              <a:rPr lang="en-US" b="1">
                <a:latin typeface="Arial"/>
                <a:cs typeface="Arial"/>
              </a:rPr>
              <a:t>Quality Management Tool</a:t>
            </a:r>
            <a:endParaRPr lang="en-US"/>
          </a:p>
          <a:p>
            <a:pPr marL="0" indent="0">
              <a:buNone/>
            </a:pPr>
            <a:r>
              <a:rPr lang="en-GB" b="1">
                <a:latin typeface="Arial"/>
                <a:cs typeface="Arial"/>
              </a:rPr>
              <a:t>2 pillars</a:t>
            </a:r>
            <a:endParaRPr lang="en-GB">
              <a:latin typeface="Arial"/>
              <a:cs typeface="Arial"/>
            </a:endParaRPr>
          </a:p>
          <a:p>
            <a:pPr>
              <a:buFont typeface="Calibri" panose="020B0604020202020204" pitchFamily="34" charset="0"/>
              <a:buChar char="-"/>
            </a:pPr>
            <a:r>
              <a:rPr lang="en-GB"/>
              <a:t>Environmental Management Systems</a:t>
            </a:r>
          </a:p>
          <a:p>
            <a:pPr>
              <a:buFont typeface="Calibri" panose="020B0604020202020204" pitchFamily="34" charset="0"/>
              <a:buChar char="-"/>
            </a:pPr>
            <a:r>
              <a:rPr lang="en-GB"/>
              <a:t>Smart &amp; Sustainable Management Systems</a:t>
            </a:r>
          </a:p>
          <a:p>
            <a:pPr marL="0" indent="0">
              <a:buNone/>
            </a:pPr>
            <a:r>
              <a:rPr lang="en-GB" b="1">
                <a:latin typeface="Arial"/>
                <a:cs typeface="Arial"/>
              </a:rPr>
              <a:t>3 steps</a:t>
            </a:r>
          </a:p>
          <a:p>
            <a:pPr>
              <a:buFont typeface="Calibri" panose="020B0604020202020204" pitchFamily="34" charset="0"/>
              <a:buChar char="-"/>
            </a:pPr>
            <a:r>
              <a:rPr lang="en-GB"/>
              <a:t>Diagnosis – create a benchmark</a:t>
            </a:r>
          </a:p>
          <a:p>
            <a:pPr>
              <a:buFont typeface="Calibri" panose="020B0604020202020204" pitchFamily="34" charset="0"/>
              <a:buChar char="-"/>
            </a:pPr>
            <a:r>
              <a:rPr lang="en-GB"/>
              <a:t>Possible directions and next steps</a:t>
            </a:r>
          </a:p>
          <a:p>
            <a:pPr>
              <a:buFont typeface="Calibri" panose="020B0604020202020204" pitchFamily="34" charset="0"/>
              <a:buChar char="-"/>
            </a:pPr>
            <a:r>
              <a:rPr lang="en-GB"/>
              <a:t>Implementation of measures</a:t>
            </a:r>
          </a:p>
          <a:p>
            <a:pPr marL="0" indent="0">
              <a:buNone/>
            </a:pPr>
            <a:r>
              <a:rPr lang="en-GB" b="1">
                <a:latin typeface="Arial"/>
                <a:cs typeface="Arial"/>
              </a:rPr>
              <a:t>3 tools</a:t>
            </a:r>
          </a:p>
          <a:p>
            <a:pPr>
              <a:buFont typeface="Calibri" panose="020B0604020202020204" pitchFamily="34" charset="0"/>
              <a:buChar char="-"/>
            </a:pPr>
            <a:r>
              <a:rPr lang="en-GB"/>
              <a:t>Port Environmental Impact Calculator</a:t>
            </a:r>
          </a:p>
          <a:p>
            <a:pPr>
              <a:buFont typeface="Calibri" panose="020B0604020202020204" pitchFamily="34" charset="0"/>
              <a:buChar char="-"/>
            </a:pPr>
            <a:r>
              <a:rPr lang="en-GB"/>
              <a:t>Environmental Maturity Index Tool</a:t>
            </a:r>
          </a:p>
          <a:p>
            <a:pPr>
              <a:buFont typeface="Calibri" panose="020B0604020202020204" pitchFamily="34" charset="0"/>
              <a:buChar char="-"/>
            </a:pPr>
            <a:r>
              <a:rPr lang="en-GB"/>
              <a:t>Digital Maturity Assessment Tool</a:t>
            </a:r>
          </a:p>
        </p:txBody>
      </p:sp>
      <p:sp>
        <p:nvSpPr>
          <p:cNvPr id="3" name="Title 2">
            <a:extLst>
              <a:ext uri="{FF2B5EF4-FFF2-40B4-BE49-F238E27FC236}">
                <a16:creationId xmlns:a16="http://schemas.microsoft.com/office/drawing/2014/main" id="{78E218D2-AF89-9754-2A20-4DCDB0B15CCA}"/>
              </a:ext>
            </a:extLst>
          </p:cNvPr>
          <p:cNvSpPr>
            <a:spLocks noGrp="1"/>
          </p:cNvSpPr>
          <p:nvPr>
            <p:ph type="title"/>
          </p:nvPr>
        </p:nvSpPr>
        <p:spPr>
          <a:xfrm>
            <a:off x="251520" y="756498"/>
            <a:ext cx="7886700" cy="504056"/>
          </a:xfrm>
        </p:spPr>
        <p:txBody>
          <a:bodyPr/>
          <a:lstStyle/>
          <a:p>
            <a:r>
              <a:rPr lang="en-GB"/>
              <a:t>Environmental &amp; Sustainable Management System tools</a:t>
            </a:r>
          </a:p>
        </p:txBody>
      </p:sp>
      <p:pic>
        <p:nvPicPr>
          <p:cNvPr id="4" name="Picture 3">
            <a:extLst>
              <a:ext uri="{FF2B5EF4-FFF2-40B4-BE49-F238E27FC236}">
                <a16:creationId xmlns:a16="http://schemas.microsoft.com/office/drawing/2014/main" id="{0FC44E58-D6B2-3D43-1E93-486221AD0843}"/>
              </a:ext>
            </a:extLst>
          </p:cNvPr>
          <p:cNvPicPr>
            <a:picLocks noChangeAspect="1"/>
          </p:cNvPicPr>
          <p:nvPr/>
        </p:nvPicPr>
        <p:blipFill>
          <a:blip r:embed="rId3"/>
          <a:stretch>
            <a:fillRect/>
          </a:stretch>
        </p:blipFill>
        <p:spPr>
          <a:xfrm>
            <a:off x="3495472" y="1193602"/>
            <a:ext cx="5499548" cy="3250550"/>
          </a:xfrm>
          <a:prstGeom prst="rect">
            <a:avLst/>
          </a:prstGeom>
        </p:spPr>
      </p:pic>
    </p:spTree>
    <p:extLst>
      <p:ext uri="{BB962C8B-B14F-4D97-AF65-F5344CB8AC3E}">
        <p14:creationId xmlns:p14="http://schemas.microsoft.com/office/powerpoint/2010/main" val="1650187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6989B8-262C-A90B-4EE9-5E02A9F5AEC1}"/>
              </a:ext>
            </a:extLst>
          </p:cNvPr>
          <p:cNvSpPr>
            <a:spLocks noGrp="1"/>
          </p:cNvSpPr>
          <p:nvPr>
            <p:ph idx="1"/>
          </p:nvPr>
        </p:nvSpPr>
        <p:spPr>
          <a:xfrm>
            <a:off x="461597" y="1281703"/>
            <a:ext cx="2889614" cy="2874546"/>
          </a:xfrm>
        </p:spPr>
        <p:txBody>
          <a:bodyPr lIns="91440" tIns="45720" rIns="91440" bIns="45720" anchor="t"/>
          <a:lstStyle/>
          <a:p>
            <a:r>
              <a:rPr lang="en-GB">
                <a:latin typeface="Arial"/>
                <a:cs typeface="Arial"/>
              </a:rPr>
              <a:t>GRIP-ESMS that a landlord </a:t>
            </a:r>
            <a:r>
              <a:rPr lang="en-GB" b="1">
                <a:latin typeface="Arial"/>
                <a:cs typeface="Arial"/>
              </a:rPr>
              <a:t>port cannot control </a:t>
            </a:r>
            <a:r>
              <a:rPr lang="en-GB">
                <a:latin typeface="Arial"/>
                <a:cs typeface="Arial"/>
              </a:rPr>
              <a:t>all env. Impacts within the port area. </a:t>
            </a:r>
          </a:p>
          <a:p>
            <a:r>
              <a:rPr lang="en-GB">
                <a:latin typeface="Arial"/>
                <a:cs typeface="Arial"/>
              </a:rPr>
              <a:t>GRIP-ESMS </a:t>
            </a:r>
            <a:r>
              <a:rPr lang="en-GB" b="1">
                <a:latin typeface="Arial"/>
                <a:cs typeface="Arial"/>
              </a:rPr>
              <a:t>focuses on </a:t>
            </a:r>
            <a:r>
              <a:rPr lang="en-GB">
                <a:latin typeface="Arial"/>
                <a:cs typeface="Arial"/>
              </a:rPr>
              <a:t> the impacts inside the c</a:t>
            </a:r>
            <a:r>
              <a:rPr lang="en-GB" b="1">
                <a:latin typeface="Arial"/>
                <a:cs typeface="Arial"/>
              </a:rPr>
              <a:t>ircle of control via:</a:t>
            </a:r>
          </a:p>
          <a:p>
            <a:pPr marL="842645" lvl="2"/>
            <a:r>
              <a:rPr lang="en-GB" b="1">
                <a:latin typeface="Arial"/>
                <a:cs typeface="Arial"/>
              </a:rPr>
              <a:t>Guidelines</a:t>
            </a:r>
            <a:r>
              <a:rPr lang="en-GB">
                <a:latin typeface="Arial"/>
                <a:cs typeface="Arial"/>
              </a:rPr>
              <a:t> for the development of measures to </a:t>
            </a:r>
            <a:r>
              <a:rPr lang="en-GB" b="1">
                <a:latin typeface="Arial"/>
                <a:cs typeface="Arial"/>
              </a:rPr>
              <a:t>reduce </a:t>
            </a:r>
            <a:r>
              <a:rPr lang="en-GB">
                <a:latin typeface="Arial"/>
                <a:cs typeface="Arial"/>
              </a:rPr>
              <a:t>these impacts. </a:t>
            </a:r>
            <a:endParaRPr lang="en-GB" b="1">
              <a:latin typeface="Arial"/>
              <a:cs typeface="Arial"/>
            </a:endParaRPr>
          </a:p>
          <a:p>
            <a:r>
              <a:rPr lang="en-GB">
                <a:latin typeface="Arial"/>
                <a:cs typeface="Arial"/>
              </a:rPr>
              <a:t>GRIP-ESMS </a:t>
            </a:r>
            <a:r>
              <a:rPr lang="en-GB" b="1">
                <a:latin typeface="Arial"/>
                <a:cs typeface="Arial"/>
              </a:rPr>
              <a:t>addresses</a:t>
            </a:r>
            <a:r>
              <a:rPr lang="en-GB">
                <a:latin typeface="Arial"/>
                <a:cs typeface="Arial"/>
              </a:rPr>
              <a:t> the impacts inside the c</a:t>
            </a:r>
            <a:r>
              <a:rPr lang="en-GB" b="1">
                <a:latin typeface="Arial"/>
                <a:cs typeface="Arial"/>
              </a:rPr>
              <a:t>ircle of influence via:</a:t>
            </a:r>
          </a:p>
          <a:p>
            <a:pPr marL="842645" lvl="2"/>
            <a:r>
              <a:rPr lang="en-GB" b="1">
                <a:latin typeface="Arial"/>
                <a:cs typeface="Arial"/>
              </a:rPr>
              <a:t>Guidelines </a:t>
            </a:r>
            <a:r>
              <a:rPr lang="en-GB">
                <a:latin typeface="Arial"/>
                <a:cs typeface="Arial"/>
              </a:rPr>
              <a:t>for the development of measures (such as incentives, stakeholder engagement) to </a:t>
            </a:r>
            <a:r>
              <a:rPr lang="en-GB" b="1">
                <a:latin typeface="Arial"/>
                <a:cs typeface="Arial"/>
              </a:rPr>
              <a:t>influence stakeholders  </a:t>
            </a:r>
            <a:r>
              <a:rPr lang="en-GB">
                <a:latin typeface="Arial"/>
                <a:cs typeface="Arial"/>
              </a:rPr>
              <a:t>to address these impacts. </a:t>
            </a:r>
          </a:p>
          <a:p>
            <a:r>
              <a:rPr lang="en-GB">
                <a:latin typeface="Arial"/>
                <a:cs typeface="Arial"/>
              </a:rPr>
              <a:t>The impacts in the circle of concern:</a:t>
            </a:r>
          </a:p>
          <a:p>
            <a:pPr marL="482600" lvl="1"/>
            <a:r>
              <a:rPr lang="en-GB">
                <a:latin typeface="Arial"/>
                <a:cs typeface="Arial"/>
              </a:rPr>
              <a:t>Measured by the calculator – order of magnitude.</a:t>
            </a:r>
          </a:p>
          <a:p>
            <a:pPr marL="482600" lvl="1"/>
            <a:endParaRPr lang="en-GB"/>
          </a:p>
        </p:txBody>
      </p:sp>
      <p:sp>
        <p:nvSpPr>
          <p:cNvPr id="3" name="Title 2">
            <a:extLst>
              <a:ext uri="{FF2B5EF4-FFF2-40B4-BE49-F238E27FC236}">
                <a16:creationId xmlns:a16="http://schemas.microsoft.com/office/drawing/2014/main" id="{C17FCFB1-8DDB-DB5D-8CB1-1FB38E974843}"/>
              </a:ext>
            </a:extLst>
          </p:cNvPr>
          <p:cNvSpPr>
            <a:spLocks noGrp="1"/>
          </p:cNvSpPr>
          <p:nvPr>
            <p:ph type="title"/>
          </p:nvPr>
        </p:nvSpPr>
        <p:spPr>
          <a:xfrm>
            <a:off x="251520" y="637964"/>
            <a:ext cx="7886700" cy="504056"/>
          </a:xfrm>
        </p:spPr>
        <p:txBody>
          <a:bodyPr/>
          <a:lstStyle/>
          <a:p>
            <a:r>
              <a:rPr lang="en-GB"/>
              <a:t>Which impacts the GRIP-ESMS focuses on?</a:t>
            </a:r>
          </a:p>
        </p:txBody>
      </p:sp>
      <p:pic>
        <p:nvPicPr>
          <p:cNvPr id="4098" name="Picture 2" descr="Your Circle of Influence and how to extend it – SkillPacks">
            <a:extLst>
              <a:ext uri="{FF2B5EF4-FFF2-40B4-BE49-F238E27FC236}">
                <a16:creationId xmlns:a16="http://schemas.microsoft.com/office/drawing/2014/main" id="{81F55032-A750-8E30-0E21-2DFE97EFF10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87454" y="1396236"/>
            <a:ext cx="4919825" cy="27648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or: Elbow 7">
            <a:extLst>
              <a:ext uri="{FF2B5EF4-FFF2-40B4-BE49-F238E27FC236}">
                <a16:creationId xmlns:a16="http://schemas.microsoft.com/office/drawing/2014/main" id="{0ACE816E-0930-5ABB-861B-81D326D6106F}"/>
              </a:ext>
            </a:extLst>
          </p:cNvPr>
          <p:cNvCxnSpPr/>
          <p:nvPr/>
        </p:nvCxnSpPr>
        <p:spPr>
          <a:xfrm>
            <a:off x="4713642" y="1431444"/>
            <a:ext cx="838200" cy="465667"/>
          </a:xfrm>
          <a:prstGeom prst="bentConnector3">
            <a:avLst/>
          </a:prstGeom>
        </p:spPr>
        <p:style>
          <a:lnRef idx="3">
            <a:schemeClr val="dk1"/>
          </a:lnRef>
          <a:fillRef idx="0">
            <a:schemeClr val="dk1"/>
          </a:fillRef>
          <a:effectRef idx="2">
            <a:schemeClr val="dk1"/>
          </a:effectRef>
          <a:fontRef idx="minor">
            <a:schemeClr val="tx1"/>
          </a:fontRef>
        </p:style>
      </p:cxnSp>
      <p:cxnSp>
        <p:nvCxnSpPr>
          <p:cNvPr id="12" name="Connector: Elbow 11">
            <a:extLst>
              <a:ext uri="{FF2B5EF4-FFF2-40B4-BE49-F238E27FC236}">
                <a16:creationId xmlns:a16="http://schemas.microsoft.com/office/drawing/2014/main" id="{811728E7-67ED-A802-2D15-D97847B0AFFE}"/>
              </a:ext>
            </a:extLst>
          </p:cNvPr>
          <p:cNvCxnSpPr/>
          <p:nvPr/>
        </p:nvCxnSpPr>
        <p:spPr>
          <a:xfrm rot="5400000">
            <a:off x="4970078" y="3574097"/>
            <a:ext cx="1748423" cy="317154"/>
          </a:xfrm>
          <a:prstGeom prst="bentConnector3">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789B2412-7280-FA8E-2864-B02C9B981363}"/>
              </a:ext>
            </a:extLst>
          </p:cNvPr>
          <p:cNvSpPr txBox="1"/>
          <p:nvPr/>
        </p:nvSpPr>
        <p:spPr>
          <a:xfrm>
            <a:off x="7018961" y="1623293"/>
            <a:ext cx="1896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Impacts of tenants and clients that can be influenced by incentives, fees, raising awareness. </a:t>
            </a:r>
          </a:p>
        </p:txBody>
      </p:sp>
      <p:sp>
        <p:nvSpPr>
          <p:cNvPr id="15" name="TextBox 14">
            <a:extLst>
              <a:ext uri="{FF2B5EF4-FFF2-40B4-BE49-F238E27FC236}">
                <a16:creationId xmlns:a16="http://schemas.microsoft.com/office/drawing/2014/main" id="{CE2D766C-B8A3-3F09-9448-0C66E36E3777}"/>
              </a:ext>
            </a:extLst>
          </p:cNvPr>
          <p:cNvSpPr txBox="1"/>
          <p:nvPr/>
        </p:nvSpPr>
        <p:spPr>
          <a:xfrm>
            <a:off x="5628042" y="4464963"/>
            <a:ext cx="1947333"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02020"/>
                </a:solidFill>
                <a:effectLst/>
                <a:uLnTx/>
                <a:uFillTx/>
                <a:latin typeface="Arial"/>
                <a:ea typeface="+mn-ea"/>
                <a:cs typeface="Arial"/>
              </a:rPr>
              <a:t>Port Authority impacts </a:t>
            </a:r>
          </a:p>
        </p:txBody>
      </p:sp>
      <p:sp>
        <p:nvSpPr>
          <p:cNvPr id="16" name="TextBox 15">
            <a:extLst>
              <a:ext uri="{FF2B5EF4-FFF2-40B4-BE49-F238E27FC236}">
                <a16:creationId xmlns:a16="http://schemas.microsoft.com/office/drawing/2014/main" id="{54E414C6-56B9-1B56-5AA9-4E995BABAFA0}"/>
              </a:ext>
            </a:extLst>
          </p:cNvPr>
          <p:cNvSpPr txBox="1"/>
          <p:nvPr/>
        </p:nvSpPr>
        <p:spPr>
          <a:xfrm>
            <a:off x="4361447" y="1081648"/>
            <a:ext cx="1896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Impacts of tenants and clients (terminals, barge operators) </a:t>
            </a:r>
          </a:p>
        </p:txBody>
      </p:sp>
      <p:cxnSp>
        <p:nvCxnSpPr>
          <p:cNvPr id="18" name="Connector: Elbow 17">
            <a:extLst>
              <a:ext uri="{FF2B5EF4-FFF2-40B4-BE49-F238E27FC236}">
                <a16:creationId xmlns:a16="http://schemas.microsoft.com/office/drawing/2014/main" id="{F2FE4754-C20A-3D79-F3DF-3176AA2C9AA9}"/>
              </a:ext>
            </a:extLst>
          </p:cNvPr>
          <p:cNvCxnSpPr/>
          <p:nvPr/>
        </p:nvCxnSpPr>
        <p:spPr>
          <a:xfrm flipV="1">
            <a:off x="6525509" y="1977236"/>
            <a:ext cx="1049866" cy="763742"/>
          </a:xfrm>
          <a:prstGeom prst="bentConnector3">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456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693D0B-C583-4507-69CB-5DE00B491C97}"/>
              </a:ext>
            </a:extLst>
          </p:cNvPr>
          <p:cNvSpPr>
            <a:spLocks noGrp="1"/>
          </p:cNvSpPr>
          <p:nvPr>
            <p:ph sz="half" idx="1"/>
          </p:nvPr>
        </p:nvSpPr>
        <p:spPr/>
        <p:txBody>
          <a:bodyPr/>
          <a:lstStyle/>
          <a:p>
            <a:endParaRPr lang="en-GB"/>
          </a:p>
        </p:txBody>
      </p:sp>
      <p:sp>
        <p:nvSpPr>
          <p:cNvPr id="3" name="Picture Placeholder 2">
            <a:extLst>
              <a:ext uri="{FF2B5EF4-FFF2-40B4-BE49-F238E27FC236}">
                <a16:creationId xmlns:a16="http://schemas.microsoft.com/office/drawing/2014/main" id="{D45908EB-E899-4052-0291-529B8391DAAD}"/>
              </a:ext>
            </a:extLst>
          </p:cNvPr>
          <p:cNvSpPr>
            <a:spLocks noGrp="1"/>
          </p:cNvSpPr>
          <p:nvPr>
            <p:ph type="pic" sz="quarter" idx="10"/>
          </p:nvPr>
        </p:nvSpPr>
        <p:spPr/>
        <p:txBody>
          <a:bodyPr/>
          <a:lstStyle/>
          <a:p>
            <a:endParaRPr lang="en-GB"/>
          </a:p>
        </p:txBody>
      </p:sp>
      <p:sp>
        <p:nvSpPr>
          <p:cNvPr id="4" name="Title 3">
            <a:extLst>
              <a:ext uri="{FF2B5EF4-FFF2-40B4-BE49-F238E27FC236}">
                <a16:creationId xmlns:a16="http://schemas.microsoft.com/office/drawing/2014/main" id="{215CA3A3-3A32-6441-C467-99DCA609467A}"/>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72962287-66AB-BD94-A047-C5E4164B0EDB}"/>
              </a:ext>
            </a:extLst>
          </p:cNvPr>
          <p:cNvPicPr>
            <a:picLocks noChangeAspect="1"/>
          </p:cNvPicPr>
          <p:nvPr/>
        </p:nvPicPr>
        <p:blipFill>
          <a:blip r:embed="rId2"/>
          <a:stretch>
            <a:fillRect/>
          </a:stretch>
        </p:blipFill>
        <p:spPr>
          <a:xfrm>
            <a:off x="-13512" y="0"/>
            <a:ext cx="9171026" cy="5143500"/>
          </a:xfrm>
          <a:prstGeom prst="rect">
            <a:avLst/>
          </a:prstGeom>
        </p:spPr>
      </p:pic>
    </p:spTree>
    <p:extLst>
      <p:ext uri="{BB962C8B-B14F-4D97-AF65-F5344CB8AC3E}">
        <p14:creationId xmlns:p14="http://schemas.microsoft.com/office/powerpoint/2010/main" val="1704153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15A5A-F246-9D0D-6C66-8491E8E642EF}"/>
              </a:ext>
            </a:extLst>
          </p:cNvPr>
          <p:cNvSpPr>
            <a:spLocks noGrp="1"/>
          </p:cNvSpPr>
          <p:nvPr>
            <p:ph sz="half" idx="1"/>
          </p:nvPr>
        </p:nvSpPr>
        <p:spPr/>
        <p:txBody>
          <a:bodyPr/>
          <a:lstStyle/>
          <a:p>
            <a:endParaRPr lang="nl-NL"/>
          </a:p>
        </p:txBody>
      </p:sp>
      <p:sp>
        <p:nvSpPr>
          <p:cNvPr id="3" name="Content Placeholder 2">
            <a:extLst>
              <a:ext uri="{FF2B5EF4-FFF2-40B4-BE49-F238E27FC236}">
                <a16:creationId xmlns:a16="http://schemas.microsoft.com/office/drawing/2014/main" id="{2346E7D6-12B5-9657-EC11-AE9699652007}"/>
              </a:ext>
            </a:extLst>
          </p:cNvPr>
          <p:cNvSpPr>
            <a:spLocks noGrp="1"/>
          </p:cNvSpPr>
          <p:nvPr>
            <p:ph sz="half" idx="2"/>
          </p:nvPr>
        </p:nvSpPr>
        <p:spPr>
          <a:xfrm>
            <a:off x="4899720" y="1513305"/>
            <a:ext cx="4244280" cy="2861846"/>
          </a:xfrm>
        </p:spPr>
        <p:txBody>
          <a:bodyPr/>
          <a:lstStyle/>
          <a:p>
            <a:r>
              <a:rPr lang="nl-NL" b="1"/>
              <a:t>Input:</a:t>
            </a:r>
          </a:p>
          <a:p>
            <a:pPr lvl="1"/>
            <a:r>
              <a:rPr lang="en-US"/>
              <a:t>General information on the inland port.</a:t>
            </a:r>
          </a:p>
          <a:p>
            <a:pPr lvl="1"/>
            <a:r>
              <a:rPr lang="en-US" b="1"/>
              <a:t>Information on activities </a:t>
            </a:r>
            <a:r>
              <a:rPr lang="en-US"/>
              <a:t>(type of activities, annual throughput per activity, energy use per activity).</a:t>
            </a:r>
          </a:p>
          <a:p>
            <a:r>
              <a:rPr lang="en-US" b="1"/>
              <a:t>Output </a:t>
            </a:r>
          </a:p>
          <a:p>
            <a:pPr lvl="1"/>
            <a:r>
              <a:rPr lang="en-US"/>
              <a:t>Measures environmental impacts:</a:t>
            </a:r>
          </a:p>
          <a:p>
            <a:pPr lvl="2"/>
            <a:r>
              <a:rPr lang="en-GB"/>
              <a:t>Port-wide impact</a:t>
            </a:r>
            <a:endParaRPr lang="nl-NL"/>
          </a:p>
          <a:p>
            <a:pPr lvl="2"/>
            <a:r>
              <a:rPr lang="en-GB"/>
              <a:t>Port authority-specific impact</a:t>
            </a:r>
            <a:endParaRPr lang="nl-NL"/>
          </a:p>
          <a:p>
            <a:pPr lvl="2"/>
            <a:r>
              <a:rPr lang="en-GB"/>
              <a:t>Impact per activity</a:t>
            </a:r>
            <a:r>
              <a:rPr lang="en-US"/>
              <a:t>. </a:t>
            </a:r>
          </a:p>
          <a:p>
            <a:r>
              <a:rPr lang="en-US" b="1"/>
              <a:t>Data needs</a:t>
            </a:r>
          </a:p>
          <a:p>
            <a:pPr lvl="1"/>
            <a:r>
              <a:rPr lang="en-US"/>
              <a:t> When information is not available –especially in the case of landlord ports- estimations and default values can be applied. </a:t>
            </a:r>
          </a:p>
          <a:p>
            <a:pPr marL="311400" lvl="1" indent="0">
              <a:buNone/>
            </a:pPr>
            <a:endParaRPr lang="en-US"/>
          </a:p>
        </p:txBody>
      </p:sp>
      <p:sp>
        <p:nvSpPr>
          <p:cNvPr id="4" name="Title 3">
            <a:extLst>
              <a:ext uri="{FF2B5EF4-FFF2-40B4-BE49-F238E27FC236}">
                <a16:creationId xmlns:a16="http://schemas.microsoft.com/office/drawing/2014/main" id="{8F86BA9E-E0F4-5BF8-83EB-6782BE49B3FB}"/>
              </a:ext>
            </a:extLst>
          </p:cNvPr>
          <p:cNvSpPr>
            <a:spLocks noGrp="1"/>
          </p:cNvSpPr>
          <p:nvPr>
            <p:ph type="title"/>
          </p:nvPr>
        </p:nvSpPr>
        <p:spPr/>
        <p:txBody>
          <a:bodyPr/>
          <a:lstStyle/>
          <a:p>
            <a:r>
              <a:rPr lang="nl-NL"/>
              <a:t>The Port Environment Impact Calculator </a:t>
            </a:r>
          </a:p>
        </p:txBody>
      </p:sp>
      <p:pic>
        <p:nvPicPr>
          <p:cNvPr id="6" name="Picture 5">
            <a:extLst>
              <a:ext uri="{FF2B5EF4-FFF2-40B4-BE49-F238E27FC236}">
                <a16:creationId xmlns:a16="http://schemas.microsoft.com/office/drawing/2014/main" id="{76120A88-F230-E17B-91B9-FBF4C14E47B9}"/>
              </a:ext>
            </a:extLst>
          </p:cNvPr>
          <p:cNvPicPr>
            <a:picLocks noChangeAspect="1"/>
          </p:cNvPicPr>
          <p:nvPr/>
        </p:nvPicPr>
        <p:blipFill>
          <a:blip r:embed="rId2"/>
          <a:stretch>
            <a:fillRect/>
          </a:stretch>
        </p:blipFill>
        <p:spPr>
          <a:xfrm>
            <a:off x="233926" y="1301508"/>
            <a:ext cx="4463834" cy="3285440"/>
          </a:xfrm>
          <a:prstGeom prst="rect">
            <a:avLst/>
          </a:prstGeom>
        </p:spPr>
      </p:pic>
    </p:spTree>
    <p:extLst>
      <p:ext uri="{BB962C8B-B14F-4D97-AF65-F5344CB8AC3E}">
        <p14:creationId xmlns:p14="http://schemas.microsoft.com/office/powerpoint/2010/main" val="2172146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2CAE0-18BE-035F-376E-00A833CB0105}"/>
              </a:ext>
            </a:extLst>
          </p:cNvPr>
          <p:cNvSpPr>
            <a:spLocks noGrp="1"/>
          </p:cNvSpPr>
          <p:nvPr>
            <p:ph idx="1"/>
          </p:nvPr>
        </p:nvSpPr>
        <p:spPr>
          <a:xfrm>
            <a:off x="261041" y="1425396"/>
            <a:ext cx="8298120" cy="2874546"/>
          </a:xfrm>
        </p:spPr>
        <p:txBody>
          <a:bodyPr/>
          <a:lstStyle/>
          <a:p>
            <a:r>
              <a:rPr lang="en-US" sz="1000">
                <a:solidFill>
                  <a:srgbClr val="202020"/>
                </a:solidFill>
                <a:effectLst/>
                <a:ea typeface="Calibri" panose="020F0502020204030204" pitchFamily="34" charset="0"/>
              </a:rPr>
              <a:t>The tool is from ports to </a:t>
            </a:r>
            <a:r>
              <a:rPr lang="en-US" sz="1000" b="1">
                <a:solidFill>
                  <a:srgbClr val="202020"/>
                </a:solidFill>
                <a:effectLst/>
                <a:ea typeface="Calibri" panose="020F0502020204030204" pitchFamily="34" charset="0"/>
              </a:rPr>
              <a:t>self-assess the level of environmental maturity</a:t>
            </a:r>
          </a:p>
          <a:p>
            <a:r>
              <a:rPr lang="en-US" sz="1000">
                <a:solidFill>
                  <a:srgbClr val="202020"/>
                </a:solidFill>
                <a:effectLst/>
                <a:ea typeface="Calibri" panose="020F0502020204030204" pitchFamily="34" charset="0"/>
              </a:rPr>
              <a:t>It can help inland ports identify areas for improvement and track their progress over time.</a:t>
            </a:r>
          </a:p>
          <a:p>
            <a:r>
              <a:rPr lang="en-US" sz="1000">
                <a:solidFill>
                  <a:srgbClr val="202020"/>
                </a:solidFill>
                <a:effectLst/>
                <a:ea typeface="Calibri" panose="020F0502020204030204" pitchFamily="34" charset="0"/>
              </a:rPr>
              <a:t>The environmental maturity is based on </a:t>
            </a:r>
            <a:r>
              <a:rPr lang="en-US" sz="1000" b="1">
                <a:solidFill>
                  <a:srgbClr val="202020"/>
                </a:solidFill>
                <a:effectLst/>
                <a:ea typeface="Calibri" panose="020F0502020204030204" pitchFamily="34" charset="0"/>
              </a:rPr>
              <a:t>environmental regulatory awareness, goal setting, impact calculation and monitoring and action implementation. </a:t>
            </a:r>
          </a:p>
          <a:p>
            <a:r>
              <a:rPr lang="en-US" sz="1000">
                <a:solidFill>
                  <a:srgbClr val="202020"/>
                </a:solidFill>
                <a:effectLst/>
                <a:ea typeface="Calibri" panose="020F0502020204030204" pitchFamily="34" charset="0"/>
              </a:rPr>
              <a:t>It is </a:t>
            </a:r>
            <a:r>
              <a:rPr lang="en-US">
                <a:solidFill>
                  <a:srgbClr val="202020"/>
                </a:solidFill>
                <a:ea typeface="Calibri" panose="020F0502020204030204" pitchFamily="34" charset="0"/>
              </a:rPr>
              <a:t>supported by a set of </a:t>
            </a:r>
            <a:r>
              <a:rPr lang="en-US" b="1">
                <a:solidFill>
                  <a:srgbClr val="202020"/>
                </a:solidFill>
                <a:ea typeface="Calibri" panose="020F0502020204030204" pitchFamily="34" charset="0"/>
              </a:rPr>
              <a:t>guidelines</a:t>
            </a:r>
            <a:r>
              <a:rPr lang="en-US">
                <a:solidFill>
                  <a:srgbClr val="202020"/>
                </a:solidFill>
                <a:ea typeface="Calibri" panose="020F0502020204030204" pitchFamily="34" charset="0"/>
              </a:rPr>
              <a:t> </a:t>
            </a:r>
            <a:r>
              <a:rPr lang="en-GB"/>
              <a:t>which offer a </a:t>
            </a:r>
            <a:r>
              <a:rPr lang="en-GB" b="1"/>
              <a:t>flexible roadmap </a:t>
            </a:r>
            <a:r>
              <a:rPr lang="en-GB"/>
              <a:t>to help ports, especially the ones with </a:t>
            </a:r>
            <a:r>
              <a:rPr lang="en-GB" b="1"/>
              <a:t>limited resources, </a:t>
            </a:r>
            <a:r>
              <a:rPr lang="en-GB"/>
              <a:t>to progress </a:t>
            </a:r>
            <a:r>
              <a:rPr lang="en-US">
                <a:solidFill>
                  <a:srgbClr val="202020"/>
                </a:solidFill>
                <a:ea typeface="Calibri" panose="020F0502020204030204" pitchFamily="34" charset="0"/>
              </a:rPr>
              <a:t>from one level to the next. </a:t>
            </a:r>
            <a:endParaRPr lang="en-US" sz="1000">
              <a:solidFill>
                <a:srgbClr val="202020"/>
              </a:solidFill>
              <a:effectLst/>
              <a:ea typeface="Calibri" panose="020F0502020204030204" pitchFamily="34" charset="0"/>
            </a:endParaRPr>
          </a:p>
          <a:p>
            <a:pPr marL="0" indent="0">
              <a:buNone/>
            </a:pPr>
            <a:endParaRPr lang="en-GB"/>
          </a:p>
        </p:txBody>
      </p:sp>
      <p:sp>
        <p:nvSpPr>
          <p:cNvPr id="3" name="Title 2">
            <a:extLst>
              <a:ext uri="{FF2B5EF4-FFF2-40B4-BE49-F238E27FC236}">
                <a16:creationId xmlns:a16="http://schemas.microsoft.com/office/drawing/2014/main" id="{17FCA124-CC74-9242-52DE-87660E599332}"/>
              </a:ext>
            </a:extLst>
          </p:cNvPr>
          <p:cNvSpPr>
            <a:spLocks noGrp="1"/>
          </p:cNvSpPr>
          <p:nvPr>
            <p:ph type="title"/>
          </p:nvPr>
        </p:nvSpPr>
        <p:spPr/>
        <p:txBody>
          <a:bodyPr/>
          <a:lstStyle/>
          <a:p>
            <a:r>
              <a:rPr lang="en-GB"/>
              <a:t>Environmental Maturity Index Tool (EMIT)</a:t>
            </a:r>
          </a:p>
        </p:txBody>
      </p:sp>
      <p:grpSp>
        <p:nvGrpSpPr>
          <p:cNvPr id="4" name="Group 63">
            <a:extLst>
              <a:ext uri="{FF2B5EF4-FFF2-40B4-BE49-F238E27FC236}">
                <a16:creationId xmlns:a16="http://schemas.microsoft.com/office/drawing/2014/main" id="{ED082A35-9B4C-5286-D9E4-7319F6A08975}"/>
              </a:ext>
            </a:extLst>
          </p:cNvPr>
          <p:cNvGrpSpPr>
            <a:grpSpLocks noChangeAspect="1"/>
          </p:cNvGrpSpPr>
          <p:nvPr/>
        </p:nvGrpSpPr>
        <p:grpSpPr>
          <a:xfrm>
            <a:off x="499762" y="2950577"/>
            <a:ext cx="7638458" cy="1252252"/>
            <a:chOff x="175478" y="2489200"/>
            <a:chExt cx="11929944" cy="1955800"/>
          </a:xfrm>
        </p:grpSpPr>
        <p:grpSp>
          <p:nvGrpSpPr>
            <p:cNvPr id="5" name="Group 58">
              <a:extLst>
                <a:ext uri="{FF2B5EF4-FFF2-40B4-BE49-F238E27FC236}">
                  <a16:creationId xmlns:a16="http://schemas.microsoft.com/office/drawing/2014/main" id="{61E04EEC-61AD-7F36-8931-EF55478174C0}"/>
                </a:ext>
              </a:extLst>
            </p:cNvPr>
            <p:cNvGrpSpPr/>
            <p:nvPr/>
          </p:nvGrpSpPr>
          <p:grpSpPr>
            <a:xfrm>
              <a:off x="175478" y="2489200"/>
              <a:ext cx="2339135" cy="1955800"/>
              <a:chOff x="175478" y="2489200"/>
              <a:chExt cx="2339135" cy="1955800"/>
            </a:xfrm>
          </p:grpSpPr>
          <p:sp>
            <p:nvSpPr>
              <p:cNvPr id="34" name="Rectangle: Rounded Corners 4">
                <a:extLst>
                  <a:ext uri="{FF2B5EF4-FFF2-40B4-BE49-F238E27FC236}">
                    <a16:creationId xmlns:a16="http://schemas.microsoft.com/office/drawing/2014/main" id="{AC54E7E0-5873-3D4F-5781-E75E029910E8}"/>
                  </a:ext>
                </a:extLst>
              </p:cNvPr>
              <p:cNvSpPr/>
              <p:nvPr/>
            </p:nvSpPr>
            <p:spPr>
              <a:xfrm>
                <a:off x="175478" y="2762889"/>
                <a:ext cx="1953216"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5" name="Rectangle: Rounded Corners 5">
                <a:extLst>
                  <a:ext uri="{FF2B5EF4-FFF2-40B4-BE49-F238E27FC236}">
                    <a16:creationId xmlns:a16="http://schemas.microsoft.com/office/drawing/2014/main" id="{74CF862D-2D4F-203A-8182-C05381A3CD69}"/>
                  </a:ext>
                </a:extLst>
              </p:cNvPr>
              <p:cNvSpPr/>
              <p:nvPr/>
            </p:nvSpPr>
            <p:spPr>
              <a:xfrm>
                <a:off x="402608" y="2489200"/>
                <a:ext cx="1630547" cy="556399"/>
              </a:xfrm>
              <a:prstGeom prst="roundRect">
                <a:avLst/>
              </a:prstGeom>
              <a:solidFill>
                <a:schemeClr val="accent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6" name="Freeform: Shape 6">
                <a:extLst>
                  <a:ext uri="{FF2B5EF4-FFF2-40B4-BE49-F238E27FC236}">
                    <a16:creationId xmlns:a16="http://schemas.microsoft.com/office/drawing/2014/main" id="{0E3EA320-85A0-B500-E080-7694BED6A4DB}"/>
                  </a:ext>
                </a:extLst>
              </p:cNvPr>
              <p:cNvSpPr/>
              <p:nvPr/>
            </p:nvSpPr>
            <p:spPr>
              <a:xfrm rot="18900000">
                <a:off x="1638389"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chemeClr val="accent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7" name="Freeform: Shape 7">
                <a:extLst>
                  <a:ext uri="{FF2B5EF4-FFF2-40B4-BE49-F238E27FC236}">
                    <a16:creationId xmlns:a16="http://schemas.microsoft.com/office/drawing/2014/main" id="{E4DD25DA-51AE-A856-175F-47495390134E}"/>
                  </a:ext>
                </a:extLst>
              </p:cNvPr>
              <p:cNvSpPr>
                <a:spLocks noChangeAspect="1"/>
              </p:cNvSpPr>
              <p:nvPr/>
            </p:nvSpPr>
            <p:spPr>
              <a:xfrm rot="18900000">
                <a:off x="1750306" y="3229667"/>
                <a:ext cx="748647" cy="748646"/>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8" name="TextBox 43">
                <a:extLst>
                  <a:ext uri="{FF2B5EF4-FFF2-40B4-BE49-F238E27FC236}">
                    <a16:creationId xmlns:a16="http://schemas.microsoft.com/office/drawing/2014/main" id="{D4DD141C-2B9C-C660-33D5-07E28FEA47DE}"/>
                  </a:ext>
                </a:extLst>
              </p:cNvPr>
              <p:cNvSpPr txBox="1"/>
              <p:nvPr/>
            </p:nvSpPr>
            <p:spPr>
              <a:xfrm>
                <a:off x="313354" y="3113634"/>
                <a:ext cx="1668882" cy="9373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Basic </a:t>
                </a:r>
                <a:r>
                  <a:rPr kumimoji="0" lang="nl-NL" sz="1100" b="1" i="0" u="none" strike="noStrike" kern="1200" cap="none" spc="0" normalizeH="0" baseline="0" noProof="0" err="1">
                    <a:ln>
                      <a:noFill/>
                    </a:ln>
                    <a:solidFill>
                      <a:srgbClr val="202020"/>
                    </a:solidFill>
                    <a:effectLst/>
                    <a:uLnTx/>
                    <a:uFillTx/>
                    <a:latin typeface="Arial" panose="020B0604020202020204" pitchFamily="34" charset="0"/>
                    <a:ea typeface="+mn-ea"/>
                    <a:cs typeface="Arial" panose="020B0604020202020204" pitchFamily="34" charset="0"/>
                  </a:rPr>
                  <a:t>legislation</a:t>
                </a:r>
                <a:r>
                  <a:rPr kumimoji="0" lang="nl-NL"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 awareness</a:t>
                </a:r>
              </a:p>
            </p:txBody>
          </p:sp>
          <p:sp>
            <p:nvSpPr>
              <p:cNvPr id="39" name="TextBox 53">
                <a:extLst>
                  <a:ext uri="{FF2B5EF4-FFF2-40B4-BE49-F238E27FC236}">
                    <a16:creationId xmlns:a16="http://schemas.microsoft.com/office/drawing/2014/main" id="{0A56E5B2-7B31-5D4F-4421-9FABCBFAB902}"/>
                  </a:ext>
                </a:extLst>
              </p:cNvPr>
              <p:cNvSpPr txBox="1"/>
              <p:nvPr/>
            </p:nvSpPr>
            <p:spPr>
              <a:xfrm>
                <a:off x="421089" y="2551087"/>
                <a:ext cx="1102090"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1</a:t>
                </a:r>
              </a:p>
            </p:txBody>
          </p:sp>
        </p:grpSp>
        <p:grpSp>
          <p:nvGrpSpPr>
            <p:cNvPr id="6" name="Group 59">
              <a:extLst>
                <a:ext uri="{FF2B5EF4-FFF2-40B4-BE49-F238E27FC236}">
                  <a16:creationId xmlns:a16="http://schemas.microsoft.com/office/drawing/2014/main" id="{FC427A64-09B2-E5E6-AB41-D112A8D5896E}"/>
                </a:ext>
              </a:extLst>
            </p:cNvPr>
            <p:cNvGrpSpPr/>
            <p:nvPr/>
          </p:nvGrpSpPr>
          <p:grpSpPr>
            <a:xfrm>
              <a:off x="2526560" y="2489200"/>
              <a:ext cx="2385755" cy="1955800"/>
              <a:chOff x="2526560" y="2489200"/>
              <a:chExt cx="2385755" cy="1955800"/>
            </a:xfrm>
          </p:grpSpPr>
          <p:sp>
            <p:nvSpPr>
              <p:cNvPr id="28" name="Rectangle: Rounded Corners 12">
                <a:extLst>
                  <a:ext uri="{FF2B5EF4-FFF2-40B4-BE49-F238E27FC236}">
                    <a16:creationId xmlns:a16="http://schemas.microsoft.com/office/drawing/2014/main" id="{8EB79CB9-382D-3A09-1AEE-98F6E7BA24DB}"/>
                  </a:ext>
                </a:extLst>
              </p:cNvPr>
              <p:cNvSpPr/>
              <p:nvPr/>
            </p:nvSpPr>
            <p:spPr>
              <a:xfrm>
                <a:off x="2573180"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9" name="Rectangle: Rounded Corners 13">
                <a:extLst>
                  <a:ext uri="{FF2B5EF4-FFF2-40B4-BE49-F238E27FC236}">
                    <a16:creationId xmlns:a16="http://schemas.microsoft.com/office/drawing/2014/main" id="{79907266-809C-DB56-A870-4AEA3D383DC7}"/>
                  </a:ext>
                </a:extLst>
              </p:cNvPr>
              <p:cNvSpPr/>
              <p:nvPr/>
            </p:nvSpPr>
            <p:spPr>
              <a:xfrm>
                <a:off x="2767075" y="2489200"/>
                <a:ext cx="1630547" cy="556399"/>
              </a:xfrm>
              <a:prstGeom prst="roundRect">
                <a:avLst/>
              </a:prstGeom>
              <a:solidFill>
                <a:schemeClr val="accent4"/>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0" name="Freeform: Shape 14">
                <a:extLst>
                  <a:ext uri="{FF2B5EF4-FFF2-40B4-BE49-F238E27FC236}">
                    <a16:creationId xmlns:a16="http://schemas.microsoft.com/office/drawing/2014/main" id="{B0BBA915-246F-ECFE-A8DC-9EF3C453DF9F}"/>
                  </a:ext>
                </a:extLst>
              </p:cNvPr>
              <p:cNvSpPr>
                <a:spLocks noChangeAspect="1"/>
              </p:cNvSpPr>
              <p:nvPr/>
            </p:nvSpPr>
            <p:spPr>
              <a:xfrm rot="18900000">
                <a:off x="4036091"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chemeClr val="accent4"/>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1" name="Freeform: Shape 15">
                <a:extLst>
                  <a:ext uri="{FF2B5EF4-FFF2-40B4-BE49-F238E27FC236}">
                    <a16:creationId xmlns:a16="http://schemas.microsoft.com/office/drawing/2014/main" id="{1ABD74F8-F51A-3A00-F11F-35B5332B5288}"/>
                  </a:ext>
                </a:extLst>
              </p:cNvPr>
              <p:cNvSpPr>
                <a:spLocks noChangeAspect="1"/>
              </p:cNvSpPr>
              <p:nvPr/>
            </p:nvSpPr>
            <p:spPr>
              <a:xfrm rot="18900000">
                <a:off x="4148036"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2" name="TextBox 44">
                <a:extLst>
                  <a:ext uri="{FF2B5EF4-FFF2-40B4-BE49-F238E27FC236}">
                    <a16:creationId xmlns:a16="http://schemas.microsoft.com/office/drawing/2014/main" id="{23897D67-81D9-551E-CBF0-3C7627F82686}"/>
                  </a:ext>
                </a:extLst>
              </p:cNvPr>
              <p:cNvSpPr txBox="1"/>
              <p:nvPr/>
            </p:nvSpPr>
            <p:spPr>
              <a:xfrm>
                <a:off x="2526560" y="3050822"/>
                <a:ext cx="1900549" cy="6729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rPr>
                  <a:t>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err="1">
                    <a:ln>
                      <a:noFill/>
                    </a:ln>
                    <a:solidFill>
                      <a:srgbClr val="202020"/>
                    </a:solidFill>
                    <a:effectLst/>
                    <a:uLnTx/>
                    <a:uFillTx/>
                    <a:latin typeface="Arial" panose="020B0604020202020204" pitchFamily="34" charset="0"/>
                    <a:ea typeface="+mn-ea"/>
                    <a:cs typeface="Arial" panose="020B0604020202020204" pitchFamily="34" charset="0"/>
                  </a:rPr>
                  <a:t>defined</a:t>
                </a:r>
                <a:endParaRPr kumimoji="0" lang="nl-NL" sz="1100" b="1" i="0" u="none" strike="noStrike" kern="1200" cap="none" spc="0" normalizeH="0" baseline="0" noProof="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33" name="TextBox 54">
                <a:extLst>
                  <a:ext uri="{FF2B5EF4-FFF2-40B4-BE49-F238E27FC236}">
                    <a16:creationId xmlns:a16="http://schemas.microsoft.com/office/drawing/2014/main" id="{8CC30B77-DF76-D463-85BD-D10F8C529FF5}"/>
                  </a:ext>
                </a:extLst>
              </p:cNvPr>
              <p:cNvSpPr txBox="1"/>
              <p:nvPr/>
            </p:nvSpPr>
            <p:spPr>
              <a:xfrm>
                <a:off x="2805679" y="2537271"/>
                <a:ext cx="1102091"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2</a:t>
                </a:r>
              </a:p>
            </p:txBody>
          </p:sp>
        </p:grpSp>
        <p:grpSp>
          <p:nvGrpSpPr>
            <p:cNvPr id="7" name="Group 60">
              <a:extLst>
                <a:ext uri="{FF2B5EF4-FFF2-40B4-BE49-F238E27FC236}">
                  <a16:creationId xmlns:a16="http://schemas.microsoft.com/office/drawing/2014/main" id="{B2478F58-D87D-BF6E-A959-B49F588396E2}"/>
                </a:ext>
              </a:extLst>
            </p:cNvPr>
            <p:cNvGrpSpPr/>
            <p:nvPr/>
          </p:nvGrpSpPr>
          <p:grpSpPr>
            <a:xfrm>
              <a:off x="4874136" y="2489200"/>
              <a:ext cx="2435881" cy="1955800"/>
              <a:chOff x="4874136" y="2489200"/>
              <a:chExt cx="2435881" cy="1955800"/>
            </a:xfrm>
          </p:grpSpPr>
          <p:sp>
            <p:nvSpPr>
              <p:cNvPr id="22" name="Rectangle: Rounded Corners 19">
                <a:extLst>
                  <a:ext uri="{FF2B5EF4-FFF2-40B4-BE49-F238E27FC236}">
                    <a16:creationId xmlns:a16="http://schemas.microsoft.com/office/drawing/2014/main" id="{D038A9D2-D07D-51B2-FFCF-9F6D70294BD4}"/>
                  </a:ext>
                </a:extLst>
              </p:cNvPr>
              <p:cNvSpPr/>
              <p:nvPr/>
            </p:nvSpPr>
            <p:spPr>
              <a:xfrm>
                <a:off x="4970882"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3" name="Rectangle: Rounded Corners 20">
                <a:extLst>
                  <a:ext uri="{FF2B5EF4-FFF2-40B4-BE49-F238E27FC236}">
                    <a16:creationId xmlns:a16="http://schemas.microsoft.com/office/drawing/2014/main" id="{0A8D1973-9A84-7C51-7FB9-22BC2943AA60}"/>
                  </a:ext>
                </a:extLst>
              </p:cNvPr>
              <p:cNvSpPr/>
              <p:nvPr/>
            </p:nvSpPr>
            <p:spPr>
              <a:xfrm>
                <a:off x="5179653" y="2489200"/>
                <a:ext cx="1630547" cy="556399"/>
              </a:xfrm>
              <a:prstGeom prst="roundRect">
                <a:avLst/>
              </a:prstGeom>
              <a:solidFill>
                <a:schemeClr val="bg2">
                  <a:lumMod val="75000"/>
                </a:schemeClr>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4" name="Freeform: Shape 21">
                <a:extLst>
                  <a:ext uri="{FF2B5EF4-FFF2-40B4-BE49-F238E27FC236}">
                    <a16:creationId xmlns:a16="http://schemas.microsoft.com/office/drawing/2014/main" id="{082DCAA9-C22B-E897-23F9-EE7A1ED3CA4E}"/>
                  </a:ext>
                </a:extLst>
              </p:cNvPr>
              <p:cNvSpPr/>
              <p:nvPr/>
            </p:nvSpPr>
            <p:spPr>
              <a:xfrm rot="18900000">
                <a:off x="6433793"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rgbClr val="A0B5D5"/>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5" name="Freeform: Shape 22">
                <a:extLst>
                  <a:ext uri="{FF2B5EF4-FFF2-40B4-BE49-F238E27FC236}">
                    <a16:creationId xmlns:a16="http://schemas.microsoft.com/office/drawing/2014/main" id="{CD0D615D-23FF-03EA-FB6F-C9C9A810EAE8}"/>
                  </a:ext>
                </a:extLst>
              </p:cNvPr>
              <p:cNvSpPr>
                <a:spLocks noChangeAspect="1"/>
              </p:cNvSpPr>
              <p:nvPr/>
            </p:nvSpPr>
            <p:spPr>
              <a:xfrm rot="18900000">
                <a:off x="6545738"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6" name="TextBox 45">
                <a:extLst>
                  <a:ext uri="{FF2B5EF4-FFF2-40B4-BE49-F238E27FC236}">
                    <a16:creationId xmlns:a16="http://schemas.microsoft.com/office/drawing/2014/main" id="{39D73779-88CD-93EC-91B6-6F297D2272C3}"/>
                  </a:ext>
                </a:extLst>
              </p:cNvPr>
              <p:cNvSpPr txBox="1"/>
              <p:nvPr/>
            </p:nvSpPr>
            <p:spPr>
              <a:xfrm>
                <a:off x="4874136" y="3153357"/>
                <a:ext cx="1713016" cy="9373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Performance monitored and reported</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27" name="TextBox 55">
                <a:extLst>
                  <a:ext uri="{FF2B5EF4-FFF2-40B4-BE49-F238E27FC236}">
                    <a16:creationId xmlns:a16="http://schemas.microsoft.com/office/drawing/2014/main" id="{461941E9-6A61-A9FB-6103-A29164904292}"/>
                  </a:ext>
                </a:extLst>
              </p:cNvPr>
              <p:cNvSpPr txBox="1"/>
              <p:nvPr/>
            </p:nvSpPr>
            <p:spPr>
              <a:xfrm>
                <a:off x="5272410" y="2551087"/>
                <a:ext cx="1102090"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3</a:t>
                </a:r>
              </a:p>
            </p:txBody>
          </p:sp>
        </p:grpSp>
        <p:grpSp>
          <p:nvGrpSpPr>
            <p:cNvPr id="8" name="Group 61">
              <a:extLst>
                <a:ext uri="{FF2B5EF4-FFF2-40B4-BE49-F238E27FC236}">
                  <a16:creationId xmlns:a16="http://schemas.microsoft.com/office/drawing/2014/main" id="{879368BD-0C25-9269-EF78-13E9220D9518}"/>
                </a:ext>
              </a:extLst>
            </p:cNvPr>
            <p:cNvGrpSpPr/>
            <p:nvPr/>
          </p:nvGrpSpPr>
          <p:grpSpPr>
            <a:xfrm>
              <a:off x="7304756" y="2489200"/>
              <a:ext cx="2402963" cy="1955800"/>
              <a:chOff x="7304756" y="2489200"/>
              <a:chExt cx="2402963" cy="1955800"/>
            </a:xfrm>
          </p:grpSpPr>
          <p:sp>
            <p:nvSpPr>
              <p:cNvPr id="16" name="Rectangle: Rounded Corners 26">
                <a:extLst>
                  <a:ext uri="{FF2B5EF4-FFF2-40B4-BE49-F238E27FC236}">
                    <a16:creationId xmlns:a16="http://schemas.microsoft.com/office/drawing/2014/main" id="{0D6C124D-26CC-4B5C-5C9C-AF80CC58308C}"/>
                  </a:ext>
                </a:extLst>
              </p:cNvPr>
              <p:cNvSpPr/>
              <p:nvPr/>
            </p:nvSpPr>
            <p:spPr>
              <a:xfrm>
                <a:off x="7368584"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7" name="Rectangle: Rounded Corners 27">
                <a:extLst>
                  <a:ext uri="{FF2B5EF4-FFF2-40B4-BE49-F238E27FC236}">
                    <a16:creationId xmlns:a16="http://schemas.microsoft.com/office/drawing/2014/main" id="{3F11E8EC-9833-4C40-52B3-6F425462D84C}"/>
                  </a:ext>
                </a:extLst>
              </p:cNvPr>
              <p:cNvSpPr/>
              <p:nvPr/>
            </p:nvSpPr>
            <p:spPr>
              <a:xfrm>
                <a:off x="7577355" y="2489200"/>
                <a:ext cx="1630547" cy="556399"/>
              </a:xfrm>
              <a:prstGeom prst="roundRect">
                <a:avLst/>
              </a:prstGeom>
              <a:solidFill>
                <a:schemeClr val="accent3"/>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8" name="Freeform: Shape 28">
                <a:extLst>
                  <a:ext uri="{FF2B5EF4-FFF2-40B4-BE49-F238E27FC236}">
                    <a16:creationId xmlns:a16="http://schemas.microsoft.com/office/drawing/2014/main" id="{5BC71081-0497-588F-F9A7-DD0765C5FB9B}"/>
                  </a:ext>
                </a:extLst>
              </p:cNvPr>
              <p:cNvSpPr/>
              <p:nvPr/>
            </p:nvSpPr>
            <p:spPr>
              <a:xfrm rot="18900000">
                <a:off x="8831495"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chemeClr val="accent3"/>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9" name="Freeform: Shape 29">
                <a:extLst>
                  <a:ext uri="{FF2B5EF4-FFF2-40B4-BE49-F238E27FC236}">
                    <a16:creationId xmlns:a16="http://schemas.microsoft.com/office/drawing/2014/main" id="{8CFD9277-2923-DD0B-43C4-0D2764324C86}"/>
                  </a:ext>
                </a:extLst>
              </p:cNvPr>
              <p:cNvSpPr>
                <a:spLocks noChangeAspect="1"/>
              </p:cNvSpPr>
              <p:nvPr/>
            </p:nvSpPr>
            <p:spPr>
              <a:xfrm rot="18900000">
                <a:off x="8943440"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0" name="TextBox 46">
                <a:extLst>
                  <a:ext uri="{FF2B5EF4-FFF2-40B4-BE49-F238E27FC236}">
                    <a16:creationId xmlns:a16="http://schemas.microsoft.com/office/drawing/2014/main" id="{616F10D1-26D1-A679-E867-ECA92722DB04}"/>
                  </a:ext>
                </a:extLst>
              </p:cNvPr>
              <p:cNvSpPr txBox="1"/>
              <p:nvPr/>
            </p:nvSpPr>
            <p:spPr>
              <a:xfrm>
                <a:off x="7304756" y="3153357"/>
                <a:ext cx="1723742" cy="12017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Extended experience in implementing actions</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21" name="TextBox 56">
                <a:extLst>
                  <a:ext uri="{FF2B5EF4-FFF2-40B4-BE49-F238E27FC236}">
                    <a16:creationId xmlns:a16="http://schemas.microsoft.com/office/drawing/2014/main" id="{22FDE338-63E2-DFCE-97C6-4878FEA2B11F}"/>
                  </a:ext>
                </a:extLst>
              </p:cNvPr>
              <p:cNvSpPr txBox="1"/>
              <p:nvPr/>
            </p:nvSpPr>
            <p:spPr>
              <a:xfrm>
                <a:off x="7684986" y="2551087"/>
                <a:ext cx="1102090"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4</a:t>
                </a:r>
              </a:p>
            </p:txBody>
          </p:sp>
        </p:grpSp>
        <p:grpSp>
          <p:nvGrpSpPr>
            <p:cNvPr id="9" name="Group 62">
              <a:extLst>
                <a:ext uri="{FF2B5EF4-FFF2-40B4-BE49-F238E27FC236}">
                  <a16:creationId xmlns:a16="http://schemas.microsoft.com/office/drawing/2014/main" id="{59DCDE77-91D4-AA4A-3A10-CB6DAB754895}"/>
                </a:ext>
              </a:extLst>
            </p:cNvPr>
            <p:cNvGrpSpPr/>
            <p:nvPr/>
          </p:nvGrpSpPr>
          <p:grpSpPr>
            <a:xfrm>
              <a:off x="9711815" y="2489200"/>
              <a:ext cx="2393607" cy="1927282"/>
              <a:chOff x="9711815" y="2489200"/>
              <a:chExt cx="2393607" cy="1927282"/>
            </a:xfrm>
          </p:grpSpPr>
          <p:sp>
            <p:nvSpPr>
              <p:cNvPr id="10" name="Rectangle: Rounded Corners 33">
                <a:extLst>
                  <a:ext uri="{FF2B5EF4-FFF2-40B4-BE49-F238E27FC236}">
                    <a16:creationId xmlns:a16="http://schemas.microsoft.com/office/drawing/2014/main" id="{EC9DA6F4-1652-7CF5-011D-265C2B135391}"/>
                  </a:ext>
                </a:extLst>
              </p:cNvPr>
              <p:cNvSpPr/>
              <p:nvPr/>
            </p:nvSpPr>
            <p:spPr>
              <a:xfrm>
                <a:off x="9771278" y="2734372"/>
                <a:ext cx="1901094" cy="1682110"/>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1" name="Rectangle: Rounded Corners 34">
                <a:extLst>
                  <a:ext uri="{FF2B5EF4-FFF2-40B4-BE49-F238E27FC236}">
                    <a16:creationId xmlns:a16="http://schemas.microsoft.com/office/drawing/2014/main" id="{B53674D1-8DDE-A72C-2B7D-678AE8A8DE32}"/>
                  </a:ext>
                </a:extLst>
              </p:cNvPr>
              <p:cNvSpPr/>
              <p:nvPr/>
            </p:nvSpPr>
            <p:spPr>
              <a:xfrm>
                <a:off x="9989934" y="2489200"/>
                <a:ext cx="1630547" cy="556399"/>
              </a:xfrm>
              <a:prstGeom prst="roundRect">
                <a:avLst/>
              </a:prstGeom>
              <a:solidFill>
                <a:srgbClr val="00659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2" name="Freeform: Shape 35">
                <a:extLst>
                  <a:ext uri="{FF2B5EF4-FFF2-40B4-BE49-F238E27FC236}">
                    <a16:creationId xmlns:a16="http://schemas.microsoft.com/office/drawing/2014/main" id="{838DBEE5-3118-4330-6A01-AB531392BCA7}"/>
                  </a:ext>
                </a:extLst>
              </p:cNvPr>
              <p:cNvSpPr/>
              <p:nvPr/>
            </p:nvSpPr>
            <p:spPr>
              <a:xfrm rot="18900000">
                <a:off x="11229198"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rgbClr val="00659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3" name="Freeform: Shape 36">
                <a:extLst>
                  <a:ext uri="{FF2B5EF4-FFF2-40B4-BE49-F238E27FC236}">
                    <a16:creationId xmlns:a16="http://schemas.microsoft.com/office/drawing/2014/main" id="{D3B55384-FDFF-821A-4377-BFDFA27AE4BB}"/>
                  </a:ext>
                </a:extLst>
              </p:cNvPr>
              <p:cNvSpPr>
                <a:spLocks noChangeAspect="1"/>
              </p:cNvSpPr>
              <p:nvPr/>
            </p:nvSpPr>
            <p:spPr>
              <a:xfrm rot="18900000">
                <a:off x="11341143"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4" name="TextBox 47">
                <a:extLst>
                  <a:ext uri="{FF2B5EF4-FFF2-40B4-BE49-F238E27FC236}">
                    <a16:creationId xmlns:a16="http://schemas.microsoft.com/office/drawing/2014/main" id="{F2C5E398-5502-EA2B-A335-DD82695B7A88}"/>
                  </a:ext>
                </a:extLst>
              </p:cNvPr>
              <p:cNvSpPr txBox="1"/>
              <p:nvPr/>
            </p:nvSpPr>
            <p:spPr>
              <a:xfrm>
                <a:off x="9711815" y="3138481"/>
                <a:ext cx="1866362" cy="672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Sustainability embedded</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15" name="TextBox 57">
                <a:extLst>
                  <a:ext uri="{FF2B5EF4-FFF2-40B4-BE49-F238E27FC236}">
                    <a16:creationId xmlns:a16="http://schemas.microsoft.com/office/drawing/2014/main" id="{1B092916-1299-DEA1-955A-00E79D94374E}"/>
                  </a:ext>
                </a:extLst>
              </p:cNvPr>
              <p:cNvSpPr txBox="1"/>
              <p:nvPr/>
            </p:nvSpPr>
            <p:spPr>
              <a:xfrm>
                <a:off x="10137877" y="2518061"/>
                <a:ext cx="1102090"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Level 5</a:t>
                </a:r>
              </a:p>
            </p:txBody>
          </p:sp>
        </p:grpSp>
      </p:grpSp>
    </p:spTree>
    <p:extLst>
      <p:ext uri="{BB962C8B-B14F-4D97-AF65-F5344CB8AC3E}">
        <p14:creationId xmlns:p14="http://schemas.microsoft.com/office/powerpoint/2010/main" val="2445133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2CAE0-18BE-035F-376E-00A833CB0105}"/>
              </a:ext>
            </a:extLst>
          </p:cNvPr>
          <p:cNvSpPr>
            <a:spLocks noGrp="1"/>
          </p:cNvSpPr>
          <p:nvPr>
            <p:ph idx="1"/>
          </p:nvPr>
        </p:nvSpPr>
        <p:spPr>
          <a:xfrm>
            <a:off x="251520" y="1253832"/>
            <a:ext cx="8298120" cy="3134018"/>
          </a:xfrm>
        </p:spPr>
        <p:txBody>
          <a:bodyPr/>
          <a:lstStyle/>
          <a:p>
            <a:r>
              <a:rPr lang="en-US" sz="1000">
                <a:solidFill>
                  <a:srgbClr val="202020"/>
                </a:solidFill>
                <a:effectLst/>
                <a:ea typeface="Calibri" panose="020F0502020204030204" pitchFamily="34" charset="0"/>
              </a:rPr>
              <a:t>The toolbox will be used to assist ports to </a:t>
            </a:r>
            <a:r>
              <a:rPr lang="en-US" sz="1000" b="1">
                <a:solidFill>
                  <a:srgbClr val="202020"/>
                </a:solidFill>
                <a:effectLst/>
                <a:ea typeface="Calibri" panose="020F0502020204030204" pitchFamily="34" charset="0"/>
              </a:rPr>
              <a:t>self-assess the level of digital readiness and digital maturity</a:t>
            </a:r>
          </a:p>
          <a:p>
            <a:r>
              <a:rPr lang="en-US" sz="1000">
                <a:solidFill>
                  <a:srgbClr val="202020"/>
                </a:solidFill>
                <a:effectLst/>
                <a:ea typeface="Calibri" panose="020F0502020204030204" pitchFamily="34" charset="0"/>
              </a:rPr>
              <a:t>It can help inland ports identify areas for improvement and track their progress over time.</a:t>
            </a:r>
          </a:p>
          <a:p>
            <a:r>
              <a:rPr lang="en-US" sz="1000">
                <a:solidFill>
                  <a:srgbClr val="202020"/>
                </a:solidFill>
                <a:effectLst/>
                <a:ea typeface="Calibri" panose="020F0502020204030204" pitchFamily="34" charset="0"/>
              </a:rPr>
              <a:t>Basic key performance indicator of the digital readiness/maturity of inland ports is defined as the </a:t>
            </a:r>
            <a:r>
              <a:rPr lang="en-US" sz="1000" b="1">
                <a:solidFill>
                  <a:srgbClr val="202020"/>
                </a:solidFill>
                <a:effectLst/>
                <a:ea typeface="Calibri" panose="020F0502020204030204" pitchFamily="34" charset="0"/>
              </a:rPr>
              <a:t>Digital </a:t>
            </a:r>
            <a:r>
              <a:rPr lang="en-US" sz="1000" b="1">
                <a:solidFill>
                  <a:srgbClr val="202020"/>
                </a:solidFill>
                <a:ea typeface="Calibri" panose="020F0502020204030204" pitchFamily="34" charset="0"/>
              </a:rPr>
              <a:t>P</a:t>
            </a:r>
            <a:r>
              <a:rPr lang="en-US" sz="1000" b="1">
                <a:solidFill>
                  <a:srgbClr val="202020"/>
                </a:solidFill>
                <a:effectLst/>
                <a:ea typeface="Calibri" panose="020F0502020204030204" pitchFamily="34" charset="0"/>
              </a:rPr>
              <a:t>erformance </a:t>
            </a:r>
            <a:r>
              <a:rPr lang="en-US" sz="1000" b="1">
                <a:solidFill>
                  <a:srgbClr val="202020"/>
                </a:solidFill>
                <a:ea typeface="Calibri" panose="020F0502020204030204" pitchFamily="34" charset="0"/>
              </a:rPr>
              <a:t>I</a:t>
            </a:r>
            <a:r>
              <a:rPr lang="en-US" sz="1000" b="1">
                <a:solidFill>
                  <a:srgbClr val="202020"/>
                </a:solidFill>
                <a:effectLst/>
                <a:ea typeface="Calibri" panose="020F0502020204030204" pitchFamily="34" charset="0"/>
              </a:rPr>
              <a:t>ndex (DPI)</a:t>
            </a:r>
            <a:r>
              <a:rPr lang="en-US" sz="1000">
                <a:solidFill>
                  <a:srgbClr val="202020"/>
                </a:solidFill>
                <a:effectLst/>
                <a:ea typeface="Calibri" panose="020F0502020204030204" pitchFamily="34" charset="0"/>
              </a:rPr>
              <a:t>, which is designed to quantify the level of digital maturity of ports</a:t>
            </a:r>
          </a:p>
          <a:p>
            <a:r>
              <a:rPr lang="en-US" sz="1000">
                <a:solidFill>
                  <a:srgbClr val="202020"/>
                </a:solidFill>
                <a:effectLst/>
                <a:ea typeface="Calibri" panose="020F0502020204030204" pitchFamily="34" charset="0"/>
              </a:rPr>
              <a:t>The DPI can determine the average level of digital maturity</a:t>
            </a:r>
          </a:p>
          <a:p>
            <a:r>
              <a:rPr lang="en-US">
                <a:solidFill>
                  <a:srgbClr val="202020"/>
                </a:solidFill>
                <a:ea typeface="Calibri" panose="020F0502020204030204" pitchFamily="34" charset="0"/>
              </a:rPr>
              <a:t>It is supported by a set of </a:t>
            </a:r>
            <a:r>
              <a:rPr lang="en-US" b="1">
                <a:solidFill>
                  <a:srgbClr val="202020"/>
                </a:solidFill>
                <a:ea typeface="Calibri" panose="020F0502020204030204" pitchFamily="34" charset="0"/>
              </a:rPr>
              <a:t>guidelines</a:t>
            </a:r>
            <a:r>
              <a:rPr lang="en-US">
                <a:solidFill>
                  <a:srgbClr val="202020"/>
                </a:solidFill>
                <a:ea typeface="Calibri" panose="020F0502020204030204" pitchFamily="34" charset="0"/>
              </a:rPr>
              <a:t> </a:t>
            </a:r>
            <a:r>
              <a:rPr lang="en-GB"/>
              <a:t>which offer a </a:t>
            </a:r>
            <a:r>
              <a:rPr lang="en-GB" b="1"/>
              <a:t>flexible roadmap </a:t>
            </a:r>
            <a:r>
              <a:rPr lang="en-GB"/>
              <a:t>to help ports, especially the ones with </a:t>
            </a:r>
            <a:r>
              <a:rPr lang="en-GB" b="1"/>
              <a:t>limited resources, </a:t>
            </a:r>
            <a:r>
              <a:rPr lang="en-GB"/>
              <a:t>to progress either within the level or </a:t>
            </a:r>
            <a:r>
              <a:rPr lang="en-US">
                <a:solidFill>
                  <a:srgbClr val="202020"/>
                </a:solidFill>
                <a:ea typeface="Calibri" panose="020F0502020204030204" pitchFamily="34" charset="0"/>
              </a:rPr>
              <a:t>from one level to the next. </a:t>
            </a:r>
          </a:p>
          <a:p>
            <a:endParaRPr lang="en-US" sz="1000">
              <a:solidFill>
                <a:srgbClr val="202020"/>
              </a:solidFill>
              <a:effectLst/>
              <a:ea typeface="Calibri" panose="020F0502020204030204" pitchFamily="34" charset="0"/>
            </a:endParaRPr>
          </a:p>
          <a:p>
            <a:endParaRPr lang="en-GB"/>
          </a:p>
        </p:txBody>
      </p:sp>
      <p:sp>
        <p:nvSpPr>
          <p:cNvPr id="3" name="Title 2">
            <a:extLst>
              <a:ext uri="{FF2B5EF4-FFF2-40B4-BE49-F238E27FC236}">
                <a16:creationId xmlns:a16="http://schemas.microsoft.com/office/drawing/2014/main" id="{17FCA124-CC74-9242-52DE-87660E599332}"/>
              </a:ext>
            </a:extLst>
          </p:cNvPr>
          <p:cNvSpPr>
            <a:spLocks noGrp="1"/>
          </p:cNvSpPr>
          <p:nvPr>
            <p:ph type="title"/>
          </p:nvPr>
        </p:nvSpPr>
        <p:spPr/>
        <p:txBody>
          <a:bodyPr/>
          <a:lstStyle/>
          <a:p>
            <a:r>
              <a:rPr lang="en-US"/>
              <a:t>Digital Maturity Assessment Tool (DMAT) </a:t>
            </a:r>
          </a:p>
        </p:txBody>
      </p:sp>
      <p:grpSp>
        <p:nvGrpSpPr>
          <p:cNvPr id="4" name="Group 63">
            <a:extLst>
              <a:ext uri="{FF2B5EF4-FFF2-40B4-BE49-F238E27FC236}">
                <a16:creationId xmlns:a16="http://schemas.microsoft.com/office/drawing/2014/main" id="{ED082A35-9B4C-5286-D9E4-7319F6A08975}"/>
              </a:ext>
            </a:extLst>
          </p:cNvPr>
          <p:cNvGrpSpPr>
            <a:grpSpLocks noChangeAspect="1"/>
          </p:cNvGrpSpPr>
          <p:nvPr/>
        </p:nvGrpSpPr>
        <p:grpSpPr>
          <a:xfrm>
            <a:off x="443957" y="2934512"/>
            <a:ext cx="7694263" cy="1260755"/>
            <a:chOff x="88320" y="2475920"/>
            <a:chExt cx="12017102" cy="1969080"/>
          </a:xfrm>
        </p:grpSpPr>
        <p:grpSp>
          <p:nvGrpSpPr>
            <p:cNvPr id="5" name="Group 58">
              <a:extLst>
                <a:ext uri="{FF2B5EF4-FFF2-40B4-BE49-F238E27FC236}">
                  <a16:creationId xmlns:a16="http://schemas.microsoft.com/office/drawing/2014/main" id="{61E04EEC-61AD-7F36-8931-EF55478174C0}"/>
                </a:ext>
              </a:extLst>
            </p:cNvPr>
            <p:cNvGrpSpPr/>
            <p:nvPr/>
          </p:nvGrpSpPr>
          <p:grpSpPr>
            <a:xfrm>
              <a:off x="88320" y="2489200"/>
              <a:ext cx="2426293" cy="1955800"/>
              <a:chOff x="88320" y="2489200"/>
              <a:chExt cx="2426293" cy="1955800"/>
            </a:xfrm>
          </p:grpSpPr>
          <p:sp>
            <p:nvSpPr>
              <p:cNvPr id="34" name="Rectangle: Rounded Corners 4">
                <a:extLst>
                  <a:ext uri="{FF2B5EF4-FFF2-40B4-BE49-F238E27FC236}">
                    <a16:creationId xmlns:a16="http://schemas.microsoft.com/office/drawing/2014/main" id="{AC54E7E0-5873-3D4F-5781-E75E029910E8}"/>
                  </a:ext>
                </a:extLst>
              </p:cNvPr>
              <p:cNvSpPr/>
              <p:nvPr/>
            </p:nvSpPr>
            <p:spPr>
              <a:xfrm>
                <a:off x="175478" y="2762889"/>
                <a:ext cx="1953216"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5" name="Rectangle: Rounded Corners 5">
                <a:extLst>
                  <a:ext uri="{FF2B5EF4-FFF2-40B4-BE49-F238E27FC236}">
                    <a16:creationId xmlns:a16="http://schemas.microsoft.com/office/drawing/2014/main" id="{74CF862D-2D4F-203A-8182-C05381A3CD69}"/>
                  </a:ext>
                </a:extLst>
              </p:cNvPr>
              <p:cNvSpPr/>
              <p:nvPr/>
            </p:nvSpPr>
            <p:spPr>
              <a:xfrm>
                <a:off x="402608" y="2489200"/>
                <a:ext cx="1630547" cy="556399"/>
              </a:xfrm>
              <a:prstGeom prst="roundRect">
                <a:avLst/>
              </a:prstGeom>
              <a:solidFill>
                <a:schemeClr val="accent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6" name="Freeform: Shape 6">
                <a:extLst>
                  <a:ext uri="{FF2B5EF4-FFF2-40B4-BE49-F238E27FC236}">
                    <a16:creationId xmlns:a16="http://schemas.microsoft.com/office/drawing/2014/main" id="{0E3EA320-85A0-B500-E080-7694BED6A4DB}"/>
                  </a:ext>
                </a:extLst>
              </p:cNvPr>
              <p:cNvSpPr/>
              <p:nvPr/>
            </p:nvSpPr>
            <p:spPr>
              <a:xfrm rot="18900000">
                <a:off x="1638389"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chemeClr val="accent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7" name="Freeform: Shape 7">
                <a:extLst>
                  <a:ext uri="{FF2B5EF4-FFF2-40B4-BE49-F238E27FC236}">
                    <a16:creationId xmlns:a16="http://schemas.microsoft.com/office/drawing/2014/main" id="{E4DD25DA-51AE-A856-175F-47495390134E}"/>
                  </a:ext>
                </a:extLst>
              </p:cNvPr>
              <p:cNvSpPr>
                <a:spLocks noChangeAspect="1"/>
              </p:cNvSpPr>
              <p:nvPr/>
            </p:nvSpPr>
            <p:spPr>
              <a:xfrm rot="18900000">
                <a:off x="1750306" y="3229667"/>
                <a:ext cx="748647" cy="748646"/>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8" name="TextBox 43">
                <a:extLst>
                  <a:ext uri="{FF2B5EF4-FFF2-40B4-BE49-F238E27FC236}">
                    <a16:creationId xmlns:a16="http://schemas.microsoft.com/office/drawing/2014/main" id="{D4DD141C-2B9C-C660-33D5-07E28FEA47DE}"/>
                  </a:ext>
                </a:extLst>
              </p:cNvPr>
              <p:cNvSpPr txBox="1"/>
              <p:nvPr/>
            </p:nvSpPr>
            <p:spPr>
              <a:xfrm>
                <a:off x="88320" y="3153357"/>
                <a:ext cx="1668882" cy="9373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Minimal or no digital tools</a:t>
                </a:r>
              </a:p>
            </p:txBody>
          </p:sp>
          <p:sp>
            <p:nvSpPr>
              <p:cNvPr id="39" name="TextBox 53">
                <a:extLst>
                  <a:ext uri="{FF2B5EF4-FFF2-40B4-BE49-F238E27FC236}">
                    <a16:creationId xmlns:a16="http://schemas.microsoft.com/office/drawing/2014/main" id="{0A56E5B2-7B31-5D4F-4421-9FABCBFAB902}"/>
                  </a:ext>
                </a:extLst>
              </p:cNvPr>
              <p:cNvSpPr txBox="1"/>
              <p:nvPr/>
            </p:nvSpPr>
            <p:spPr>
              <a:xfrm>
                <a:off x="317028" y="2557756"/>
                <a:ext cx="1707964"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DPI = 0-20%</a:t>
                </a:r>
              </a:p>
            </p:txBody>
          </p:sp>
        </p:grpSp>
        <p:grpSp>
          <p:nvGrpSpPr>
            <p:cNvPr id="6" name="Group 59">
              <a:extLst>
                <a:ext uri="{FF2B5EF4-FFF2-40B4-BE49-F238E27FC236}">
                  <a16:creationId xmlns:a16="http://schemas.microsoft.com/office/drawing/2014/main" id="{FC427A64-09B2-E5E6-AB41-D112A8D5896E}"/>
                </a:ext>
              </a:extLst>
            </p:cNvPr>
            <p:cNvGrpSpPr/>
            <p:nvPr/>
          </p:nvGrpSpPr>
          <p:grpSpPr>
            <a:xfrm>
              <a:off x="2509354" y="2475920"/>
              <a:ext cx="2402961" cy="1969080"/>
              <a:chOff x="2509354" y="2475920"/>
              <a:chExt cx="2402961" cy="1969080"/>
            </a:xfrm>
          </p:grpSpPr>
          <p:sp>
            <p:nvSpPr>
              <p:cNvPr id="28" name="Rectangle: Rounded Corners 12">
                <a:extLst>
                  <a:ext uri="{FF2B5EF4-FFF2-40B4-BE49-F238E27FC236}">
                    <a16:creationId xmlns:a16="http://schemas.microsoft.com/office/drawing/2014/main" id="{8EB79CB9-382D-3A09-1AEE-98F6E7BA24DB}"/>
                  </a:ext>
                </a:extLst>
              </p:cNvPr>
              <p:cNvSpPr/>
              <p:nvPr/>
            </p:nvSpPr>
            <p:spPr>
              <a:xfrm>
                <a:off x="2573180"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9" name="Rectangle: Rounded Corners 13">
                <a:extLst>
                  <a:ext uri="{FF2B5EF4-FFF2-40B4-BE49-F238E27FC236}">
                    <a16:creationId xmlns:a16="http://schemas.microsoft.com/office/drawing/2014/main" id="{79907266-809C-DB56-A870-4AEA3D383DC7}"/>
                  </a:ext>
                </a:extLst>
              </p:cNvPr>
              <p:cNvSpPr/>
              <p:nvPr/>
            </p:nvSpPr>
            <p:spPr>
              <a:xfrm>
                <a:off x="2701610" y="2475920"/>
                <a:ext cx="1630547" cy="556399"/>
              </a:xfrm>
              <a:prstGeom prst="roundRect">
                <a:avLst/>
              </a:prstGeom>
              <a:solidFill>
                <a:schemeClr val="accent4"/>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0" name="Freeform: Shape 14">
                <a:extLst>
                  <a:ext uri="{FF2B5EF4-FFF2-40B4-BE49-F238E27FC236}">
                    <a16:creationId xmlns:a16="http://schemas.microsoft.com/office/drawing/2014/main" id="{B0BBA915-246F-ECFE-A8DC-9EF3C453DF9F}"/>
                  </a:ext>
                </a:extLst>
              </p:cNvPr>
              <p:cNvSpPr>
                <a:spLocks noChangeAspect="1"/>
              </p:cNvSpPr>
              <p:nvPr/>
            </p:nvSpPr>
            <p:spPr>
              <a:xfrm rot="18900000">
                <a:off x="4036091"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chemeClr val="accent4"/>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1" name="Freeform: Shape 15">
                <a:extLst>
                  <a:ext uri="{FF2B5EF4-FFF2-40B4-BE49-F238E27FC236}">
                    <a16:creationId xmlns:a16="http://schemas.microsoft.com/office/drawing/2014/main" id="{1ABD74F8-F51A-3A00-F11F-35B5332B5288}"/>
                  </a:ext>
                </a:extLst>
              </p:cNvPr>
              <p:cNvSpPr>
                <a:spLocks noChangeAspect="1"/>
              </p:cNvSpPr>
              <p:nvPr/>
            </p:nvSpPr>
            <p:spPr>
              <a:xfrm rot="18900000">
                <a:off x="4148036"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32" name="TextBox 44">
                <a:extLst>
                  <a:ext uri="{FF2B5EF4-FFF2-40B4-BE49-F238E27FC236}">
                    <a16:creationId xmlns:a16="http://schemas.microsoft.com/office/drawing/2014/main" id="{23897D67-81D9-551E-CBF0-3C7627F82686}"/>
                  </a:ext>
                </a:extLst>
              </p:cNvPr>
              <p:cNvSpPr txBox="1"/>
              <p:nvPr/>
            </p:nvSpPr>
            <p:spPr>
              <a:xfrm>
                <a:off x="2509354" y="3153357"/>
                <a:ext cx="1528116" cy="6729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Basic digital tools</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33" name="TextBox 54">
                <a:extLst>
                  <a:ext uri="{FF2B5EF4-FFF2-40B4-BE49-F238E27FC236}">
                    <a16:creationId xmlns:a16="http://schemas.microsoft.com/office/drawing/2014/main" id="{8CC30B77-DF76-D463-85BD-D10F8C529FF5}"/>
                  </a:ext>
                </a:extLst>
              </p:cNvPr>
              <p:cNvSpPr txBox="1"/>
              <p:nvPr/>
            </p:nvSpPr>
            <p:spPr>
              <a:xfrm>
                <a:off x="2579850" y="2577248"/>
                <a:ext cx="1788081"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DPI = 21-40%</a:t>
                </a:r>
              </a:p>
            </p:txBody>
          </p:sp>
        </p:grpSp>
        <p:grpSp>
          <p:nvGrpSpPr>
            <p:cNvPr id="7" name="Group 60">
              <a:extLst>
                <a:ext uri="{FF2B5EF4-FFF2-40B4-BE49-F238E27FC236}">
                  <a16:creationId xmlns:a16="http://schemas.microsoft.com/office/drawing/2014/main" id="{B2478F58-D87D-BF6E-A959-B49F588396E2}"/>
                </a:ext>
              </a:extLst>
            </p:cNvPr>
            <p:cNvGrpSpPr/>
            <p:nvPr/>
          </p:nvGrpSpPr>
          <p:grpSpPr>
            <a:xfrm>
              <a:off x="4874136" y="2489200"/>
              <a:ext cx="2435881" cy="1955800"/>
              <a:chOff x="4874136" y="2489200"/>
              <a:chExt cx="2435881" cy="1955800"/>
            </a:xfrm>
          </p:grpSpPr>
          <p:sp>
            <p:nvSpPr>
              <p:cNvPr id="22" name="Rectangle: Rounded Corners 19">
                <a:extLst>
                  <a:ext uri="{FF2B5EF4-FFF2-40B4-BE49-F238E27FC236}">
                    <a16:creationId xmlns:a16="http://schemas.microsoft.com/office/drawing/2014/main" id="{D038A9D2-D07D-51B2-FFCF-9F6D70294BD4}"/>
                  </a:ext>
                </a:extLst>
              </p:cNvPr>
              <p:cNvSpPr/>
              <p:nvPr/>
            </p:nvSpPr>
            <p:spPr>
              <a:xfrm>
                <a:off x="4970882"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3" name="Rectangle: Rounded Corners 20">
                <a:extLst>
                  <a:ext uri="{FF2B5EF4-FFF2-40B4-BE49-F238E27FC236}">
                    <a16:creationId xmlns:a16="http://schemas.microsoft.com/office/drawing/2014/main" id="{0A8D1973-9A84-7C51-7FB9-22BC2943AA60}"/>
                  </a:ext>
                </a:extLst>
              </p:cNvPr>
              <p:cNvSpPr/>
              <p:nvPr/>
            </p:nvSpPr>
            <p:spPr>
              <a:xfrm>
                <a:off x="5179653" y="2489200"/>
                <a:ext cx="1630547" cy="556399"/>
              </a:xfrm>
              <a:prstGeom prst="roundRect">
                <a:avLst/>
              </a:prstGeom>
              <a:solidFill>
                <a:schemeClr val="bg2">
                  <a:lumMod val="75000"/>
                </a:schemeClr>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4" name="Freeform: Shape 21">
                <a:extLst>
                  <a:ext uri="{FF2B5EF4-FFF2-40B4-BE49-F238E27FC236}">
                    <a16:creationId xmlns:a16="http://schemas.microsoft.com/office/drawing/2014/main" id="{082DCAA9-C22B-E897-23F9-EE7A1ED3CA4E}"/>
                  </a:ext>
                </a:extLst>
              </p:cNvPr>
              <p:cNvSpPr/>
              <p:nvPr/>
            </p:nvSpPr>
            <p:spPr>
              <a:xfrm rot="18900000">
                <a:off x="6433793"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rgbClr val="A0B5D5"/>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5" name="Freeform: Shape 22">
                <a:extLst>
                  <a:ext uri="{FF2B5EF4-FFF2-40B4-BE49-F238E27FC236}">
                    <a16:creationId xmlns:a16="http://schemas.microsoft.com/office/drawing/2014/main" id="{CD0D615D-23FF-03EA-FB6F-C9C9A810EAE8}"/>
                  </a:ext>
                </a:extLst>
              </p:cNvPr>
              <p:cNvSpPr>
                <a:spLocks noChangeAspect="1"/>
              </p:cNvSpPr>
              <p:nvPr/>
            </p:nvSpPr>
            <p:spPr>
              <a:xfrm rot="18900000">
                <a:off x="6545738"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6" name="TextBox 45">
                <a:extLst>
                  <a:ext uri="{FF2B5EF4-FFF2-40B4-BE49-F238E27FC236}">
                    <a16:creationId xmlns:a16="http://schemas.microsoft.com/office/drawing/2014/main" id="{39D73779-88CD-93EC-91B6-6F297D2272C3}"/>
                  </a:ext>
                </a:extLst>
              </p:cNvPr>
              <p:cNvSpPr txBox="1"/>
              <p:nvPr/>
            </p:nvSpPr>
            <p:spPr>
              <a:xfrm>
                <a:off x="4874136" y="3153357"/>
                <a:ext cx="1713016" cy="6729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Connected infrastructure</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27" name="TextBox 55">
                <a:extLst>
                  <a:ext uri="{FF2B5EF4-FFF2-40B4-BE49-F238E27FC236}">
                    <a16:creationId xmlns:a16="http://schemas.microsoft.com/office/drawing/2014/main" id="{461941E9-6A61-A9FB-6103-A29164904292}"/>
                  </a:ext>
                </a:extLst>
              </p:cNvPr>
              <p:cNvSpPr txBox="1"/>
              <p:nvPr/>
            </p:nvSpPr>
            <p:spPr>
              <a:xfrm>
                <a:off x="5182236" y="2577246"/>
                <a:ext cx="1788081"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DPI = 41-60%</a:t>
                </a:r>
              </a:p>
            </p:txBody>
          </p:sp>
        </p:grpSp>
        <p:grpSp>
          <p:nvGrpSpPr>
            <p:cNvPr id="8" name="Group 61">
              <a:extLst>
                <a:ext uri="{FF2B5EF4-FFF2-40B4-BE49-F238E27FC236}">
                  <a16:creationId xmlns:a16="http://schemas.microsoft.com/office/drawing/2014/main" id="{879368BD-0C25-9269-EF78-13E9220D9518}"/>
                </a:ext>
              </a:extLst>
            </p:cNvPr>
            <p:cNvGrpSpPr/>
            <p:nvPr/>
          </p:nvGrpSpPr>
          <p:grpSpPr>
            <a:xfrm>
              <a:off x="7304756" y="2489200"/>
              <a:ext cx="2402963" cy="1955800"/>
              <a:chOff x="7304756" y="2489200"/>
              <a:chExt cx="2402963" cy="1955800"/>
            </a:xfrm>
          </p:grpSpPr>
          <p:sp>
            <p:nvSpPr>
              <p:cNvPr id="16" name="Rectangle: Rounded Corners 26">
                <a:extLst>
                  <a:ext uri="{FF2B5EF4-FFF2-40B4-BE49-F238E27FC236}">
                    <a16:creationId xmlns:a16="http://schemas.microsoft.com/office/drawing/2014/main" id="{0D6C124D-26CC-4B5C-5C9C-AF80CC58308C}"/>
                  </a:ext>
                </a:extLst>
              </p:cNvPr>
              <p:cNvSpPr/>
              <p:nvPr/>
            </p:nvSpPr>
            <p:spPr>
              <a:xfrm>
                <a:off x="7368584"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7" name="Rectangle: Rounded Corners 27">
                <a:extLst>
                  <a:ext uri="{FF2B5EF4-FFF2-40B4-BE49-F238E27FC236}">
                    <a16:creationId xmlns:a16="http://schemas.microsoft.com/office/drawing/2014/main" id="{3F11E8EC-9833-4C40-52B3-6F425462D84C}"/>
                  </a:ext>
                </a:extLst>
              </p:cNvPr>
              <p:cNvSpPr/>
              <p:nvPr/>
            </p:nvSpPr>
            <p:spPr>
              <a:xfrm>
                <a:off x="7577355" y="2489200"/>
                <a:ext cx="1630547" cy="556399"/>
              </a:xfrm>
              <a:prstGeom prst="roundRect">
                <a:avLst/>
              </a:prstGeom>
              <a:solidFill>
                <a:schemeClr val="accent3"/>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8" name="Freeform: Shape 28">
                <a:extLst>
                  <a:ext uri="{FF2B5EF4-FFF2-40B4-BE49-F238E27FC236}">
                    <a16:creationId xmlns:a16="http://schemas.microsoft.com/office/drawing/2014/main" id="{5BC71081-0497-588F-F9A7-DD0765C5FB9B}"/>
                  </a:ext>
                </a:extLst>
              </p:cNvPr>
              <p:cNvSpPr/>
              <p:nvPr/>
            </p:nvSpPr>
            <p:spPr>
              <a:xfrm rot="18900000">
                <a:off x="8831495"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chemeClr val="accent3"/>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9" name="Freeform: Shape 29">
                <a:extLst>
                  <a:ext uri="{FF2B5EF4-FFF2-40B4-BE49-F238E27FC236}">
                    <a16:creationId xmlns:a16="http://schemas.microsoft.com/office/drawing/2014/main" id="{8CFD9277-2923-DD0B-43C4-0D2764324C86}"/>
                  </a:ext>
                </a:extLst>
              </p:cNvPr>
              <p:cNvSpPr>
                <a:spLocks noChangeAspect="1"/>
              </p:cNvSpPr>
              <p:nvPr/>
            </p:nvSpPr>
            <p:spPr>
              <a:xfrm rot="18900000">
                <a:off x="8943440"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20" name="TextBox 46">
                <a:extLst>
                  <a:ext uri="{FF2B5EF4-FFF2-40B4-BE49-F238E27FC236}">
                    <a16:creationId xmlns:a16="http://schemas.microsoft.com/office/drawing/2014/main" id="{616F10D1-26D1-A679-E867-ECA92722DB04}"/>
                  </a:ext>
                </a:extLst>
              </p:cNvPr>
              <p:cNvSpPr txBox="1"/>
              <p:nvPr/>
            </p:nvSpPr>
            <p:spPr>
              <a:xfrm>
                <a:off x="7304756" y="3153357"/>
                <a:ext cx="1723742" cy="6729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Digital collaboration</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21" name="TextBox 56">
                <a:extLst>
                  <a:ext uri="{FF2B5EF4-FFF2-40B4-BE49-F238E27FC236}">
                    <a16:creationId xmlns:a16="http://schemas.microsoft.com/office/drawing/2014/main" id="{22FDE338-63E2-DFCE-97C6-4878FEA2B11F}"/>
                  </a:ext>
                </a:extLst>
              </p:cNvPr>
              <p:cNvSpPr txBox="1"/>
              <p:nvPr/>
            </p:nvSpPr>
            <p:spPr>
              <a:xfrm>
                <a:off x="7518506" y="2551087"/>
                <a:ext cx="1788080"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DPI = 61-80%</a:t>
                </a:r>
              </a:p>
            </p:txBody>
          </p:sp>
        </p:grpSp>
        <p:grpSp>
          <p:nvGrpSpPr>
            <p:cNvPr id="9" name="Group 62">
              <a:extLst>
                <a:ext uri="{FF2B5EF4-FFF2-40B4-BE49-F238E27FC236}">
                  <a16:creationId xmlns:a16="http://schemas.microsoft.com/office/drawing/2014/main" id="{59DCDE77-91D4-AA4A-3A10-CB6DAB754895}"/>
                </a:ext>
              </a:extLst>
            </p:cNvPr>
            <p:cNvGrpSpPr/>
            <p:nvPr/>
          </p:nvGrpSpPr>
          <p:grpSpPr>
            <a:xfrm>
              <a:off x="9711815" y="2489200"/>
              <a:ext cx="2393607" cy="1955800"/>
              <a:chOff x="9711815" y="2489200"/>
              <a:chExt cx="2393607" cy="1955800"/>
            </a:xfrm>
          </p:grpSpPr>
          <p:sp>
            <p:nvSpPr>
              <p:cNvPr id="10" name="Rectangle: Rounded Corners 33">
                <a:extLst>
                  <a:ext uri="{FF2B5EF4-FFF2-40B4-BE49-F238E27FC236}">
                    <a16:creationId xmlns:a16="http://schemas.microsoft.com/office/drawing/2014/main" id="{EC9DA6F4-1652-7CF5-011D-265C2B135391}"/>
                  </a:ext>
                </a:extLst>
              </p:cNvPr>
              <p:cNvSpPr/>
              <p:nvPr/>
            </p:nvSpPr>
            <p:spPr>
              <a:xfrm>
                <a:off x="9766287" y="2762889"/>
                <a:ext cx="1901095" cy="1682111"/>
              </a:xfrm>
              <a:prstGeom prst="roundRect">
                <a:avLst>
                  <a:gd name="adj" fmla="val 10215"/>
                </a:avLst>
              </a:pr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1" name="Rectangle: Rounded Corners 34">
                <a:extLst>
                  <a:ext uri="{FF2B5EF4-FFF2-40B4-BE49-F238E27FC236}">
                    <a16:creationId xmlns:a16="http://schemas.microsoft.com/office/drawing/2014/main" id="{B53674D1-8DDE-A72C-2B7D-678AE8A8DE32}"/>
                  </a:ext>
                </a:extLst>
              </p:cNvPr>
              <p:cNvSpPr/>
              <p:nvPr/>
            </p:nvSpPr>
            <p:spPr>
              <a:xfrm>
                <a:off x="9989934" y="2489200"/>
                <a:ext cx="1630547" cy="556399"/>
              </a:xfrm>
              <a:prstGeom prst="roundRect">
                <a:avLst/>
              </a:prstGeom>
              <a:solidFill>
                <a:srgbClr val="00659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2" name="Freeform: Shape 35">
                <a:extLst>
                  <a:ext uri="{FF2B5EF4-FFF2-40B4-BE49-F238E27FC236}">
                    <a16:creationId xmlns:a16="http://schemas.microsoft.com/office/drawing/2014/main" id="{838DBEE5-3118-4330-6A01-AB531392BCA7}"/>
                  </a:ext>
                </a:extLst>
              </p:cNvPr>
              <p:cNvSpPr/>
              <p:nvPr/>
            </p:nvSpPr>
            <p:spPr>
              <a:xfrm rot="18900000">
                <a:off x="11229198" y="3165879"/>
                <a:ext cx="876224" cy="876223"/>
              </a:xfrm>
              <a:custGeom>
                <a:avLst/>
                <a:gdLst>
                  <a:gd name="connsiteX0" fmla="*/ 1307350 w 1307388"/>
                  <a:gd name="connsiteY0" fmla="*/ 653342 h 1307387"/>
                  <a:gd name="connsiteX1" fmla="*/ 653656 w 1307388"/>
                  <a:gd name="connsiteY1" fmla="*/ 1307036 h 1307387"/>
                  <a:gd name="connsiteX2" fmla="*/ -38 w 1307388"/>
                  <a:gd name="connsiteY2" fmla="*/ 653342 h 1307387"/>
                  <a:gd name="connsiteX3" fmla="*/ 653656 w 1307388"/>
                  <a:gd name="connsiteY3" fmla="*/ -351 h 1307387"/>
                  <a:gd name="connsiteX4" fmla="*/ 1307350 w 1307388"/>
                  <a:gd name="connsiteY4" fmla="*/ 653342 h 130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88" h="1307387">
                    <a:moveTo>
                      <a:pt x="1307350" y="653342"/>
                    </a:moveTo>
                    <a:cubicBezTo>
                      <a:pt x="1307350" y="1014367"/>
                      <a:pt x="1014681" y="1307036"/>
                      <a:pt x="653656" y="1307036"/>
                    </a:cubicBezTo>
                    <a:cubicBezTo>
                      <a:pt x="292631" y="1307036"/>
                      <a:pt x="-38" y="1014367"/>
                      <a:pt x="-38" y="653342"/>
                    </a:cubicBezTo>
                    <a:cubicBezTo>
                      <a:pt x="-38" y="292317"/>
                      <a:pt x="292631" y="-351"/>
                      <a:pt x="653656" y="-351"/>
                    </a:cubicBezTo>
                    <a:cubicBezTo>
                      <a:pt x="1014681" y="-351"/>
                      <a:pt x="1307350" y="292317"/>
                      <a:pt x="1307350" y="653342"/>
                    </a:cubicBezTo>
                    <a:close/>
                  </a:path>
                </a:pathLst>
              </a:custGeom>
              <a:solidFill>
                <a:srgbClr val="006592"/>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3" name="Freeform: Shape 36">
                <a:extLst>
                  <a:ext uri="{FF2B5EF4-FFF2-40B4-BE49-F238E27FC236}">
                    <a16:creationId xmlns:a16="http://schemas.microsoft.com/office/drawing/2014/main" id="{D3B55384-FDFF-821A-4377-BFDFA27AE4BB}"/>
                  </a:ext>
                </a:extLst>
              </p:cNvPr>
              <p:cNvSpPr>
                <a:spLocks noChangeAspect="1"/>
              </p:cNvSpPr>
              <p:nvPr/>
            </p:nvSpPr>
            <p:spPr>
              <a:xfrm rot="18900000">
                <a:off x="11341143" y="3229590"/>
                <a:ext cx="748801" cy="748800"/>
              </a:xfrm>
              <a:custGeom>
                <a:avLst/>
                <a:gdLst>
                  <a:gd name="connsiteX0" fmla="*/ 1015447 w 1015485"/>
                  <a:gd name="connsiteY0" fmla="*/ 507391 h 1015484"/>
                  <a:gd name="connsiteX1" fmla="*/ 507705 w 1015485"/>
                  <a:gd name="connsiteY1" fmla="*/ 1015133 h 1015484"/>
                  <a:gd name="connsiteX2" fmla="*/ -38 w 1015485"/>
                  <a:gd name="connsiteY2" fmla="*/ 507391 h 1015484"/>
                  <a:gd name="connsiteX3" fmla="*/ 507705 w 1015485"/>
                  <a:gd name="connsiteY3" fmla="*/ -351 h 1015484"/>
                  <a:gd name="connsiteX4" fmla="*/ 1015447 w 1015485"/>
                  <a:gd name="connsiteY4" fmla="*/ 507391 h 101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85" h="1015484">
                    <a:moveTo>
                      <a:pt x="1015447" y="507391"/>
                    </a:moveTo>
                    <a:cubicBezTo>
                      <a:pt x="1015447" y="787809"/>
                      <a:pt x="788123" y="1015133"/>
                      <a:pt x="507705" y="1015133"/>
                    </a:cubicBezTo>
                    <a:cubicBezTo>
                      <a:pt x="227286" y="1015133"/>
                      <a:pt x="-38" y="787809"/>
                      <a:pt x="-38" y="507391"/>
                    </a:cubicBezTo>
                    <a:cubicBezTo>
                      <a:pt x="-38" y="226973"/>
                      <a:pt x="227286" y="-351"/>
                      <a:pt x="507705" y="-351"/>
                    </a:cubicBezTo>
                    <a:cubicBezTo>
                      <a:pt x="788123" y="-351"/>
                      <a:pt x="1015447" y="226973"/>
                      <a:pt x="1015447" y="507391"/>
                    </a:cubicBezTo>
                    <a:close/>
                  </a:path>
                </a:pathLst>
              </a:custGeom>
              <a:solidFill>
                <a:schemeClr val="bg1"/>
              </a:solidFill>
              <a:ln w="22004" cap="flat">
                <a:noFill/>
                <a:prstDash val="solid"/>
                <a:miter/>
              </a:ln>
              <a:effectLst>
                <a:outerShdw blurRad="63500" sx="102000" sy="102000" algn="ctr" rotWithShape="0">
                  <a:prstClr val="black">
                    <a:alpha val="15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14" name="TextBox 47">
                <a:extLst>
                  <a:ext uri="{FF2B5EF4-FFF2-40B4-BE49-F238E27FC236}">
                    <a16:creationId xmlns:a16="http://schemas.microsoft.com/office/drawing/2014/main" id="{F2C5E398-5502-EA2B-A335-DD82695B7A88}"/>
                  </a:ext>
                </a:extLst>
              </p:cNvPr>
              <p:cNvSpPr txBox="1"/>
              <p:nvPr/>
            </p:nvSpPr>
            <p:spPr>
              <a:xfrm>
                <a:off x="9711815" y="3138481"/>
                <a:ext cx="1866362" cy="9373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rPr>
                  <a:t>New services &amp; business models</a:t>
                </a:r>
                <a:endParaRPr kumimoji="0" lang="en-IN" sz="1100" b="1" i="0" u="none" strike="noStrike" kern="1200" cap="none" spc="0" normalizeH="0" baseline="0" noProof="0">
                  <a:ln>
                    <a:noFill/>
                  </a:ln>
                  <a:solidFill>
                    <a:srgbClr val="20202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15" name="TextBox 57">
                <a:extLst>
                  <a:ext uri="{FF2B5EF4-FFF2-40B4-BE49-F238E27FC236}">
                    <a16:creationId xmlns:a16="http://schemas.microsoft.com/office/drawing/2014/main" id="{1B092916-1299-DEA1-955A-00E79D94374E}"/>
                  </a:ext>
                </a:extLst>
              </p:cNvPr>
              <p:cNvSpPr txBox="1"/>
              <p:nvPr/>
            </p:nvSpPr>
            <p:spPr>
              <a:xfrm>
                <a:off x="9847322" y="2551087"/>
                <a:ext cx="1920773" cy="43262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DPI = 81-100%</a:t>
                </a:r>
              </a:p>
            </p:txBody>
          </p:sp>
        </p:grpSp>
      </p:grpSp>
    </p:spTree>
    <p:extLst>
      <p:ext uri="{BB962C8B-B14F-4D97-AF65-F5344CB8AC3E}">
        <p14:creationId xmlns:p14="http://schemas.microsoft.com/office/powerpoint/2010/main" val="2948256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FE4D9-E974-0949-3D2E-BD5EB6E9C0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815EAF-81A1-E4BF-4FE8-C9AA4DD61C0F}"/>
              </a:ext>
            </a:extLst>
          </p:cNvPr>
          <p:cNvSpPr>
            <a:spLocks noGrp="1"/>
          </p:cNvSpPr>
          <p:nvPr>
            <p:ph type="title"/>
          </p:nvPr>
        </p:nvSpPr>
        <p:spPr>
          <a:xfrm>
            <a:off x="251520" y="815220"/>
            <a:ext cx="7886700" cy="504056"/>
          </a:xfrm>
        </p:spPr>
        <p:txBody>
          <a:bodyPr/>
          <a:lstStyle/>
          <a:p>
            <a:r>
              <a:rPr lang="en-GB"/>
              <a:t>Benefits from the application of ESMS tools</a:t>
            </a:r>
          </a:p>
        </p:txBody>
      </p:sp>
      <p:pic>
        <p:nvPicPr>
          <p:cNvPr id="5" name="Picture 4">
            <a:extLst>
              <a:ext uri="{FF2B5EF4-FFF2-40B4-BE49-F238E27FC236}">
                <a16:creationId xmlns:a16="http://schemas.microsoft.com/office/drawing/2014/main" id="{55223385-0C0D-6C7E-3746-2E90F151FAD8}"/>
              </a:ext>
            </a:extLst>
          </p:cNvPr>
          <p:cNvPicPr>
            <a:picLocks noChangeAspect="1"/>
          </p:cNvPicPr>
          <p:nvPr/>
        </p:nvPicPr>
        <p:blipFill>
          <a:blip r:embed="rId3"/>
          <a:stretch>
            <a:fillRect/>
          </a:stretch>
        </p:blipFill>
        <p:spPr>
          <a:xfrm>
            <a:off x="3908751" y="1453544"/>
            <a:ext cx="5101447" cy="2419917"/>
          </a:xfrm>
          <a:prstGeom prst="rect">
            <a:avLst/>
          </a:prstGeom>
        </p:spPr>
      </p:pic>
      <p:sp>
        <p:nvSpPr>
          <p:cNvPr id="7" name="Content Placeholder 1">
            <a:extLst>
              <a:ext uri="{FF2B5EF4-FFF2-40B4-BE49-F238E27FC236}">
                <a16:creationId xmlns:a16="http://schemas.microsoft.com/office/drawing/2014/main" id="{539C0DA7-26F9-35EE-23D2-9C8892311BD0}"/>
              </a:ext>
            </a:extLst>
          </p:cNvPr>
          <p:cNvSpPr>
            <a:spLocks noGrp="1"/>
          </p:cNvSpPr>
          <p:nvPr>
            <p:ph idx="1"/>
          </p:nvPr>
        </p:nvSpPr>
        <p:spPr>
          <a:xfrm>
            <a:off x="251520" y="1364032"/>
            <a:ext cx="4101025" cy="2865364"/>
          </a:xfrm>
        </p:spPr>
        <p:txBody>
          <a:bodyPr lIns="91440" tIns="45720" rIns="91440" bIns="45720" anchor="t"/>
          <a:lstStyle/>
          <a:p>
            <a:pPr marL="0" indent="0">
              <a:buNone/>
            </a:pPr>
            <a:r>
              <a:rPr lang="en-GB" b="1"/>
              <a:t>Individual inland ports on the TEN-T Network</a:t>
            </a:r>
          </a:p>
          <a:p>
            <a:r>
              <a:rPr lang="en-GB"/>
              <a:t>Monitoring – Create an environmental benchmark and evidence base</a:t>
            </a:r>
          </a:p>
          <a:p>
            <a:r>
              <a:rPr lang="en-GB"/>
              <a:t>Assessment of impacts</a:t>
            </a:r>
          </a:p>
          <a:p>
            <a:pPr marL="482600" lvl="1"/>
            <a:r>
              <a:rPr lang="en-GB"/>
              <a:t>Ex-ante</a:t>
            </a:r>
          </a:p>
          <a:p>
            <a:pPr marL="482600" lvl="1"/>
            <a:r>
              <a:rPr lang="en-GB"/>
              <a:t>Ex-post</a:t>
            </a:r>
          </a:p>
          <a:p>
            <a:r>
              <a:rPr lang="en-GB">
                <a:latin typeface="Arial"/>
                <a:cs typeface="Arial"/>
              </a:rPr>
              <a:t>Self-assessment tools &amp; guidelines</a:t>
            </a:r>
          </a:p>
          <a:p>
            <a:pPr marL="482600" lvl="1"/>
            <a:r>
              <a:rPr lang="en-GB"/>
              <a:t>Measures recommended depending on the port’s dimensions and situation</a:t>
            </a:r>
          </a:p>
          <a:p>
            <a:pPr marL="482600" lvl="1"/>
            <a:r>
              <a:rPr lang="en-GB"/>
              <a:t>Application procedures for European and national funding </a:t>
            </a:r>
          </a:p>
          <a:p>
            <a:pPr marL="171200"/>
            <a:r>
              <a:rPr lang="en-GB"/>
              <a:t>Classifies ports based on their actions, governance and strategic maturity not emissions volumes </a:t>
            </a:r>
          </a:p>
          <a:p>
            <a:pPr marL="482600" lvl="1"/>
            <a:r>
              <a:rPr lang="en-GB"/>
              <a:t>Two  qualitative self-assessment tools </a:t>
            </a:r>
          </a:p>
          <a:p>
            <a:pPr marL="482600" lvl="1"/>
            <a:r>
              <a:rPr lang="en-GB"/>
              <a:t>Recognises the difficulty to benchmark inland ports. </a:t>
            </a:r>
            <a:endParaRPr lang="nl-NL"/>
          </a:p>
          <a:p>
            <a:pPr marL="171200"/>
            <a:endParaRPr lang="en-GB"/>
          </a:p>
        </p:txBody>
      </p:sp>
    </p:spTree>
    <p:extLst>
      <p:ext uri="{BB962C8B-B14F-4D97-AF65-F5344CB8AC3E}">
        <p14:creationId xmlns:p14="http://schemas.microsoft.com/office/powerpoint/2010/main" val="1366102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AD17B2-183F-E7A8-0D3E-F945DDA44653}"/>
              </a:ext>
            </a:extLst>
          </p:cNvPr>
          <p:cNvSpPr>
            <a:spLocks noGrp="1"/>
          </p:cNvSpPr>
          <p:nvPr>
            <p:ph idx="1"/>
          </p:nvPr>
        </p:nvSpPr>
        <p:spPr>
          <a:xfrm>
            <a:off x="504614" y="1299694"/>
            <a:ext cx="4206180" cy="2874546"/>
          </a:xfrm>
        </p:spPr>
        <p:txBody>
          <a:bodyPr lIns="91440" tIns="45720" rIns="91440" bIns="45720" anchor="t"/>
          <a:lstStyle/>
          <a:p>
            <a:r>
              <a:rPr lang="en-GB" b="1"/>
              <a:t>10 pilot ports </a:t>
            </a:r>
          </a:p>
          <a:p>
            <a:pPr marL="482600" lvl="1"/>
            <a:r>
              <a:rPr lang="en-GB"/>
              <a:t>Covering Europe/ various sizes and characteristics</a:t>
            </a:r>
          </a:p>
          <a:p>
            <a:r>
              <a:rPr lang="en-GB" b="1"/>
              <a:t>Completed application:</a:t>
            </a:r>
          </a:p>
          <a:p>
            <a:pPr marL="540000" lvl="1" indent="-228600">
              <a:buFont typeface="+mj-lt"/>
              <a:buAutoNum type="arabicPeriod"/>
            </a:pPr>
            <a:r>
              <a:rPr lang="en-GB"/>
              <a:t>Port of Venlo, NL</a:t>
            </a:r>
          </a:p>
          <a:p>
            <a:pPr marL="539750" lvl="1" indent="-228600">
              <a:buFont typeface="+mj-lt"/>
              <a:buAutoNum type="arabicPeriod"/>
            </a:pPr>
            <a:r>
              <a:rPr lang="en-GB"/>
              <a:t>Port of Vienna, AT</a:t>
            </a:r>
          </a:p>
          <a:p>
            <a:pPr marL="539750" lvl="1" indent="-228600">
              <a:buFont typeface="+mj-lt"/>
              <a:buAutoNum type="arabicPeriod"/>
            </a:pPr>
            <a:r>
              <a:rPr lang="en-GB"/>
              <a:t>Port of Kaunas, LT</a:t>
            </a:r>
          </a:p>
          <a:p>
            <a:pPr marL="539750" lvl="1" indent="-228600">
              <a:buFont typeface="+mj-lt"/>
              <a:buAutoNum type="arabicPeriod"/>
            </a:pPr>
            <a:r>
              <a:rPr lang="en-GB"/>
              <a:t>Port of Vukovar, HR</a:t>
            </a:r>
          </a:p>
          <a:p>
            <a:pPr marL="539750" lvl="1" indent="-228600">
              <a:buFont typeface="+mj-lt"/>
              <a:buAutoNum type="arabicPeriod"/>
            </a:pPr>
            <a:r>
              <a:rPr lang="en-GB"/>
              <a:t>Port of Constanta (digital), RO</a:t>
            </a:r>
          </a:p>
          <a:p>
            <a:pPr marL="539750" lvl="1" indent="-228600">
              <a:buFont typeface="+mj-lt"/>
              <a:buAutoNum type="arabicPeriod"/>
            </a:pPr>
            <a:r>
              <a:rPr lang="en-GB"/>
              <a:t>DeltaPort, DE</a:t>
            </a:r>
          </a:p>
          <a:p>
            <a:pPr marL="540000" lvl="1" indent="-228600">
              <a:buFont typeface="+mj-lt"/>
              <a:buAutoNum type="arabicPeriod"/>
            </a:pPr>
            <a:r>
              <a:rPr lang="en-GB"/>
              <a:t>Port of Basel, CH</a:t>
            </a:r>
          </a:p>
          <a:p>
            <a:pPr marL="539750" lvl="1" indent="-228600">
              <a:buFont typeface="+mj-lt"/>
              <a:buAutoNum type="arabicPeriod"/>
            </a:pPr>
            <a:r>
              <a:rPr lang="en-GB"/>
              <a:t>Port of Osijek, HR</a:t>
            </a:r>
          </a:p>
          <a:p>
            <a:pPr marL="171200"/>
            <a:r>
              <a:rPr lang="en-GB" b="1"/>
              <a:t>In progress:</a:t>
            </a:r>
          </a:p>
          <a:p>
            <a:pPr marL="539750" lvl="1" indent="-228600">
              <a:buFont typeface="+mj-lt"/>
              <a:buAutoNum type="arabicPeriod"/>
            </a:pPr>
            <a:r>
              <a:rPr lang="en-GB"/>
              <a:t>Port of Brussels, BE</a:t>
            </a:r>
          </a:p>
          <a:p>
            <a:pPr marL="539750" lvl="1" indent="-228600">
              <a:buFont typeface="+mj-lt"/>
              <a:buAutoNum type="arabicPeriod"/>
            </a:pPr>
            <a:r>
              <a:rPr lang="en-GB">
                <a:latin typeface="Arial"/>
                <a:cs typeface="Arial"/>
              </a:rPr>
              <a:t>Port of Nijmegen, NL</a:t>
            </a:r>
            <a:endParaRPr lang="en-GB"/>
          </a:p>
          <a:p>
            <a:pPr marL="311400" lvl="1" indent="0">
              <a:buNone/>
            </a:pPr>
            <a:endParaRPr lang="en-GB"/>
          </a:p>
        </p:txBody>
      </p:sp>
      <p:sp>
        <p:nvSpPr>
          <p:cNvPr id="3" name="Title 2">
            <a:extLst>
              <a:ext uri="{FF2B5EF4-FFF2-40B4-BE49-F238E27FC236}">
                <a16:creationId xmlns:a16="http://schemas.microsoft.com/office/drawing/2014/main" id="{FCD9D271-3A50-2A8B-295D-96E6EB584C4B}"/>
              </a:ext>
            </a:extLst>
          </p:cNvPr>
          <p:cNvSpPr>
            <a:spLocks noGrp="1"/>
          </p:cNvSpPr>
          <p:nvPr>
            <p:ph type="title"/>
          </p:nvPr>
        </p:nvSpPr>
        <p:spPr>
          <a:xfrm>
            <a:off x="292342" y="795638"/>
            <a:ext cx="7886700" cy="504056"/>
          </a:xfrm>
        </p:spPr>
        <p:txBody>
          <a:bodyPr/>
          <a:lstStyle/>
          <a:p>
            <a:r>
              <a:rPr lang="en-GB"/>
              <a:t>Pilot Port Testing </a:t>
            </a:r>
          </a:p>
        </p:txBody>
      </p:sp>
      <p:pic>
        <p:nvPicPr>
          <p:cNvPr id="4" name="Picture 3">
            <a:extLst>
              <a:ext uri="{FF2B5EF4-FFF2-40B4-BE49-F238E27FC236}">
                <a16:creationId xmlns:a16="http://schemas.microsoft.com/office/drawing/2014/main" id="{330330EC-F90C-0524-462C-8FE6DECB776A}"/>
              </a:ext>
            </a:extLst>
          </p:cNvPr>
          <p:cNvPicPr>
            <a:picLocks noChangeAspect="1"/>
          </p:cNvPicPr>
          <p:nvPr/>
        </p:nvPicPr>
        <p:blipFill>
          <a:blip r:embed="rId2"/>
          <a:stretch>
            <a:fillRect/>
          </a:stretch>
        </p:blipFill>
        <p:spPr>
          <a:xfrm>
            <a:off x="3791033" y="1758134"/>
            <a:ext cx="5101447" cy="2419917"/>
          </a:xfrm>
          <a:prstGeom prst="rect">
            <a:avLst/>
          </a:prstGeom>
        </p:spPr>
      </p:pic>
    </p:spTree>
    <p:extLst>
      <p:ext uri="{BB962C8B-B14F-4D97-AF65-F5344CB8AC3E}">
        <p14:creationId xmlns:p14="http://schemas.microsoft.com/office/powerpoint/2010/main" val="2050240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11426-FBDC-533A-6CE5-629005A25D36}"/>
              </a:ext>
            </a:extLst>
          </p:cNvPr>
          <p:cNvSpPr>
            <a:spLocks noGrp="1"/>
          </p:cNvSpPr>
          <p:nvPr>
            <p:ph idx="1"/>
          </p:nvPr>
        </p:nvSpPr>
        <p:spPr>
          <a:xfrm>
            <a:off x="257864" y="956965"/>
            <a:ext cx="4075551" cy="3277328"/>
          </a:xfrm>
        </p:spPr>
        <p:txBody>
          <a:bodyPr/>
          <a:lstStyle/>
          <a:p>
            <a:r>
              <a:rPr lang="en-GB"/>
              <a:t>Inland  Ports are aware and willing to improve env. performance </a:t>
            </a:r>
          </a:p>
          <a:p>
            <a:pPr lvl="1"/>
            <a:r>
              <a:rPr lang="en-GB"/>
              <a:t>Lack of a </a:t>
            </a:r>
            <a:r>
              <a:rPr lang="en-GB" b="1">
                <a:solidFill>
                  <a:schemeClr val="accent1"/>
                </a:solidFill>
              </a:rPr>
              <a:t>detailed sustainability strategy</a:t>
            </a:r>
            <a:r>
              <a:rPr lang="en-GB"/>
              <a:t>.</a:t>
            </a:r>
          </a:p>
          <a:p>
            <a:r>
              <a:rPr lang="en-GB" b="1">
                <a:solidFill>
                  <a:schemeClr val="accent1"/>
                </a:solidFill>
              </a:rPr>
              <a:t>Digitalisation</a:t>
            </a:r>
            <a:r>
              <a:rPr lang="en-GB">
                <a:solidFill>
                  <a:schemeClr val="accent1"/>
                </a:solidFill>
              </a:rPr>
              <a:t> </a:t>
            </a:r>
            <a:r>
              <a:rPr lang="en-GB"/>
              <a:t>strongly supports not only efficiency but also monitoring, calculation, engagement and reporting. </a:t>
            </a:r>
          </a:p>
          <a:p>
            <a:r>
              <a:rPr lang="en-GB"/>
              <a:t> </a:t>
            </a:r>
            <a:r>
              <a:rPr lang="en-GB" b="1">
                <a:solidFill>
                  <a:schemeClr val="accent1"/>
                </a:solidFill>
              </a:rPr>
              <a:t>Stakeholder engagement is a key</a:t>
            </a:r>
            <a:r>
              <a:rPr lang="en-GB"/>
              <a:t>. </a:t>
            </a:r>
          </a:p>
          <a:p>
            <a:pPr lvl="1"/>
            <a:r>
              <a:rPr lang="en-GB"/>
              <a:t>Landlord function </a:t>
            </a:r>
          </a:p>
          <a:p>
            <a:pPr lvl="1"/>
            <a:r>
              <a:rPr lang="en-GB" u="sng"/>
              <a:t>Cooperate, co-design and co-develop actions. </a:t>
            </a:r>
          </a:p>
          <a:p>
            <a:r>
              <a:rPr lang="en-GB" b="1">
                <a:solidFill>
                  <a:schemeClr val="accent1"/>
                </a:solidFill>
              </a:rPr>
              <a:t>Governance structure </a:t>
            </a:r>
            <a:r>
              <a:rPr lang="en-GB"/>
              <a:t>influences environmental progress. </a:t>
            </a:r>
          </a:p>
          <a:p>
            <a:r>
              <a:rPr lang="en-GB"/>
              <a:t>Access to </a:t>
            </a:r>
            <a:r>
              <a:rPr lang="en-GB" b="1">
                <a:solidFill>
                  <a:schemeClr val="accent1"/>
                </a:solidFill>
              </a:rPr>
              <a:t>funding </a:t>
            </a:r>
            <a:r>
              <a:rPr lang="en-GB"/>
              <a:t>is crucial. 	</a:t>
            </a:r>
          </a:p>
          <a:p>
            <a:r>
              <a:rPr lang="en-GB"/>
              <a:t>Cooperation with other </a:t>
            </a:r>
            <a:r>
              <a:rPr lang="en-GB" b="1">
                <a:solidFill>
                  <a:schemeClr val="accent1"/>
                </a:solidFill>
              </a:rPr>
              <a:t>ports, research and academia</a:t>
            </a:r>
            <a:r>
              <a:rPr lang="en-GB" b="1"/>
              <a:t> </a:t>
            </a:r>
            <a:r>
              <a:rPr lang="en-GB"/>
              <a:t>is beneficial. </a:t>
            </a:r>
          </a:p>
          <a:p>
            <a:r>
              <a:rPr lang="en-GB"/>
              <a:t>GRIP-ESMS application</a:t>
            </a:r>
          </a:p>
          <a:p>
            <a:pPr lvl="1"/>
            <a:r>
              <a:rPr lang="en-GB"/>
              <a:t>Possible by all port sizes and types </a:t>
            </a:r>
          </a:p>
          <a:p>
            <a:pPr lvl="1"/>
            <a:r>
              <a:rPr lang="en-GB"/>
              <a:t>Scalable, customisable guidelines can help ports develop roadmaps. </a:t>
            </a:r>
          </a:p>
          <a:p>
            <a:pPr lvl="1"/>
            <a:r>
              <a:rPr lang="en-GB"/>
              <a:t>Information on most polluting activities key for decision-making.</a:t>
            </a:r>
          </a:p>
        </p:txBody>
      </p:sp>
      <p:sp>
        <p:nvSpPr>
          <p:cNvPr id="3" name="Title 2">
            <a:extLst>
              <a:ext uri="{FF2B5EF4-FFF2-40B4-BE49-F238E27FC236}">
                <a16:creationId xmlns:a16="http://schemas.microsoft.com/office/drawing/2014/main" id="{EE3EFC97-F714-C4B4-104D-D7E98F8E2D0C}"/>
              </a:ext>
            </a:extLst>
          </p:cNvPr>
          <p:cNvSpPr>
            <a:spLocks noGrp="1"/>
          </p:cNvSpPr>
          <p:nvPr>
            <p:ph type="title"/>
          </p:nvPr>
        </p:nvSpPr>
        <p:spPr>
          <a:xfrm>
            <a:off x="306938" y="642249"/>
            <a:ext cx="7886700" cy="504056"/>
          </a:xfrm>
        </p:spPr>
        <p:txBody>
          <a:bodyPr/>
          <a:lstStyle/>
          <a:p>
            <a:r>
              <a:rPr lang="en-GB"/>
              <a:t>Lessons learnt</a:t>
            </a:r>
            <a:br>
              <a:rPr lang="en-GB"/>
            </a:br>
            <a:endParaRPr lang="en-GB"/>
          </a:p>
        </p:txBody>
      </p:sp>
      <p:pic>
        <p:nvPicPr>
          <p:cNvPr id="4" name="Picture 3">
            <a:extLst>
              <a:ext uri="{FF2B5EF4-FFF2-40B4-BE49-F238E27FC236}">
                <a16:creationId xmlns:a16="http://schemas.microsoft.com/office/drawing/2014/main" id="{DC45F96F-5930-1BFC-C054-B0C98A6383B1}"/>
              </a:ext>
            </a:extLst>
          </p:cNvPr>
          <p:cNvPicPr>
            <a:picLocks noChangeAspect="1"/>
          </p:cNvPicPr>
          <p:nvPr/>
        </p:nvPicPr>
        <p:blipFill>
          <a:blip r:embed="rId2"/>
          <a:stretch>
            <a:fillRect/>
          </a:stretch>
        </p:blipFill>
        <p:spPr>
          <a:xfrm>
            <a:off x="4333415" y="1194064"/>
            <a:ext cx="4742568" cy="2803131"/>
          </a:xfrm>
          <a:prstGeom prst="rect">
            <a:avLst/>
          </a:prstGeom>
        </p:spPr>
      </p:pic>
    </p:spTree>
    <p:extLst>
      <p:ext uri="{BB962C8B-B14F-4D97-AF65-F5344CB8AC3E}">
        <p14:creationId xmlns:p14="http://schemas.microsoft.com/office/powerpoint/2010/main" val="3560277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08599-1908-3DC5-DD51-ABE02D941870}"/>
              </a:ext>
            </a:extLst>
          </p:cNvPr>
          <p:cNvSpPr>
            <a:spLocks noGrp="1"/>
          </p:cNvSpPr>
          <p:nvPr>
            <p:ph type="title"/>
          </p:nvPr>
        </p:nvSpPr>
        <p:spPr>
          <a:xfrm>
            <a:off x="2178290" y="1717136"/>
            <a:ext cx="7886700" cy="504056"/>
          </a:xfrm>
        </p:spPr>
        <p:txBody>
          <a:bodyPr/>
          <a:lstStyle/>
          <a:p>
            <a:r>
              <a:rPr lang="en-GB"/>
              <a:t>The time to act is now!</a:t>
            </a:r>
            <a:br>
              <a:rPr lang="en-GB"/>
            </a:br>
            <a:br>
              <a:rPr lang="en-GB"/>
            </a:br>
            <a:br>
              <a:rPr lang="en-GB"/>
            </a:br>
            <a:r>
              <a:rPr lang="en-GB"/>
              <a:t>Any questions?</a:t>
            </a:r>
            <a:br>
              <a:rPr lang="en-GB"/>
            </a:br>
            <a:br>
              <a:rPr lang="en-GB"/>
            </a:br>
            <a:r>
              <a:rPr lang="en-GB" err="1"/>
              <a:t>i.Kourounioti@panteia</a:t>
            </a:r>
            <a:r>
              <a:rPr lang="en-GB"/>
              <a:t>.nl</a:t>
            </a:r>
          </a:p>
        </p:txBody>
      </p:sp>
    </p:spTree>
    <p:extLst>
      <p:ext uri="{BB962C8B-B14F-4D97-AF65-F5344CB8AC3E}">
        <p14:creationId xmlns:p14="http://schemas.microsoft.com/office/powerpoint/2010/main" val="251876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029D-AE8E-6C19-0A1F-E6EE666C165A}"/>
              </a:ext>
            </a:extLst>
          </p:cNvPr>
          <p:cNvSpPr>
            <a:spLocks noGrp="1"/>
          </p:cNvSpPr>
          <p:nvPr>
            <p:ph type="ctrTitle"/>
          </p:nvPr>
        </p:nvSpPr>
        <p:spPr>
          <a:xfrm>
            <a:off x="1196045" y="233299"/>
            <a:ext cx="6858000" cy="1790700"/>
          </a:xfrm>
        </p:spPr>
        <p:txBody>
          <a:bodyPr>
            <a:normAutofit/>
          </a:bodyPr>
          <a:lstStyle/>
          <a:p>
            <a:r>
              <a:rPr lang="en-US" sz="2100" b="1">
                <a:solidFill>
                  <a:srgbClr val="FFFFFF"/>
                </a:solidFill>
                <a:latin typeface="Arial" panose="020B0604020202020204" pitchFamily="34" charset="0"/>
                <a:ea typeface="Times New Roman" panose="02020603050405020304" pitchFamily="18" charset="0"/>
                <a:cs typeface="Times New Roman" panose="02020603050405020304" pitchFamily="18" charset="0"/>
              </a:rPr>
              <a:t>Environmental Challenges Faced By European Seaports</a:t>
            </a:r>
            <a:br>
              <a:rPr lang="en-US" sz="2100" b="1">
                <a:solidFill>
                  <a:srgbClr val="FFFFFF"/>
                </a:solidFill>
                <a:latin typeface="Arial" panose="020B0604020202020204" pitchFamily="34" charset="0"/>
                <a:ea typeface="Times New Roman" panose="02020603050405020304" pitchFamily="18" charset="0"/>
                <a:cs typeface="Times New Roman" panose="02020603050405020304" pitchFamily="18" charset="0"/>
              </a:rPr>
            </a:br>
            <a:r>
              <a:rPr lang="en-US" sz="1350">
                <a:solidFill>
                  <a:schemeClr val="bg1"/>
                </a:solidFill>
                <a:latin typeface="Söhne"/>
              </a:rPr>
              <a:t>Results of a  Study commissioned by the European Commission's DG MOVE</a:t>
            </a:r>
            <a:br>
              <a:rPr lang="en-GR" sz="2100" b="1">
                <a:solidFill>
                  <a:schemeClr val="bg1"/>
                </a:solidFill>
                <a:latin typeface="Arial" panose="020B0604020202020204" pitchFamily="34" charset="0"/>
                <a:ea typeface="Times New Roman" panose="02020603050405020304" pitchFamily="18" charset="0"/>
                <a:cs typeface="Times New Roman" panose="02020603050405020304" pitchFamily="18" charset="0"/>
              </a:rPr>
            </a:br>
            <a:endParaRPr lang="el-GR" sz="2100">
              <a:solidFill>
                <a:schemeClr val="bg1"/>
              </a:solidFill>
            </a:endParaRPr>
          </a:p>
        </p:txBody>
      </p:sp>
      <p:sp>
        <p:nvSpPr>
          <p:cNvPr id="3" name="Subtitle 2">
            <a:extLst>
              <a:ext uri="{FF2B5EF4-FFF2-40B4-BE49-F238E27FC236}">
                <a16:creationId xmlns:a16="http://schemas.microsoft.com/office/drawing/2014/main" id="{C6D67C8B-9F31-D7A7-6470-AD416A81979F}"/>
              </a:ext>
            </a:extLst>
          </p:cNvPr>
          <p:cNvSpPr>
            <a:spLocks noGrp="1"/>
          </p:cNvSpPr>
          <p:nvPr>
            <p:ph type="subTitle" idx="1"/>
          </p:nvPr>
        </p:nvSpPr>
        <p:spPr>
          <a:xfrm>
            <a:off x="1143000" y="2269589"/>
            <a:ext cx="6858000" cy="1790700"/>
          </a:xfrm>
        </p:spPr>
        <p:txBody>
          <a:bodyPr>
            <a:normAutofit/>
          </a:bodyPr>
          <a:lstStyle/>
          <a:p>
            <a:r>
              <a:rPr lang="en-US" sz="1650" b="1">
                <a:solidFill>
                  <a:schemeClr val="bg1"/>
                </a:solidFill>
              </a:rPr>
              <a:t>Dr. Sotirios Theofanis</a:t>
            </a:r>
          </a:p>
          <a:p>
            <a:r>
              <a:rPr lang="en-US" sz="1500">
                <a:solidFill>
                  <a:schemeClr val="bg1"/>
                </a:solidFill>
              </a:rPr>
              <a:t>&amp;</a:t>
            </a:r>
          </a:p>
          <a:p>
            <a:r>
              <a:rPr lang="en-US" sz="1650" b="1">
                <a:solidFill>
                  <a:schemeClr val="bg1"/>
                </a:solidFill>
              </a:rPr>
              <a:t>Dr. Maria Boile</a:t>
            </a:r>
          </a:p>
          <a:p>
            <a:r>
              <a:rPr lang="en-US">
                <a:solidFill>
                  <a:schemeClr val="bg1"/>
                </a:solidFill>
              </a:rPr>
              <a:t>GREEN INLAND PORTS FINAL CONFERENCE</a:t>
            </a:r>
          </a:p>
          <a:p>
            <a:r>
              <a:rPr lang="en-US">
                <a:solidFill>
                  <a:schemeClr val="bg1"/>
                </a:solidFill>
              </a:rPr>
              <a:t>Vienna, 26-27 November 2025</a:t>
            </a:r>
          </a:p>
          <a:p>
            <a:endParaRPr lang="el-GR" sz="1500">
              <a:solidFill>
                <a:schemeClr val="bg1"/>
              </a:solidFill>
            </a:endParaRPr>
          </a:p>
        </p:txBody>
      </p:sp>
    </p:spTree>
    <p:extLst>
      <p:ext uri="{BB962C8B-B14F-4D97-AF65-F5344CB8AC3E}">
        <p14:creationId xmlns:p14="http://schemas.microsoft.com/office/powerpoint/2010/main" val="2399329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40B9D8A-C133-AD28-9C69-A56E9EB86DC2}"/>
              </a:ext>
            </a:extLst>
          </p:cNvPr>
          <p:cNvGrpSpPr/>
          <p:nvPr/>
        </p:nvGrpSpPr>
        <p:grpSpPr>
          <a:xfrm>
            <a:off x="-1" y="1"/>
            <a:ext cx="9144001" cy="5143500"/>
            <a:chOff x="0" y="0"/>
            <a:chExt cx="12192001" cy="6957939"/>
          </a:xfrm>
        </p:grpSpPr>
        <p:pic>
          <p:nvPicPr>
            <p:cNvPr id="5" name="Picture 4" descr="A cover of a book&#10;&#10;Description automatically generated">
              <a:extLst>
                <a:ext uri="{FF2B5EF4-FFF2-40B4-BE49-F238E27FC236}">
                  <a16:creationId xmlns:a16="http://schemas.microsoft.com/office/drawing/2014/main" id="{CE0D15A5-C458-4E68-751C-0F67B2CFE3B9}"/>
                </a:ext>
              </a:extLst>
            </p:cNvPr>
            <p:cNvPicPr>
              <a:picLocks noChangeAspect="1"/>
            </p:cNvPicPr>
            <p:nvPr/>
          </p:nvPicPr>
          <p:blipFill rotWithShape="1">
            <a:blip r:embed="rId2">
              <a:extLst>
                <a:ext uri="{28A0092B-C50C-407E-A947-70E740481C1C}">
                  <a14:useLocalDpi xmlns:a14="http://schemas.microsoft.com/office/drawing/2010/main" val="0"/>
                </a:ext>
              </a:extLst>
            </a:blip>
            <a:srcRect t="46250" b="3972"/>
            <a:stretch/>
          </p:blipFill>
          <p:spPr>
            <a:xfrm>
              <a:off x="2308627" y="0"/>
              <a:ext cx="9883374" cy="6957939"/>
            </a:xfrm>
            <a:prstGeom prst="rect">
              <a:avLst/>
            </a:prstGeom>
          </p:spPr>
        </p:pic>
        <p:pic>
          <p:nvPicPr>
            <p:cNvPr id="7" name="Picture 6" descr="A cover of a book&#10;&#10;Description automatically generated">
              <a:extLst>
                <a:ext uri="{FF2B5EF4-FFF2-40B4-BE49-F238E27FC236}">
                  <a16:creationId xmlns:a16="http://schemas.microsoft.com/office/drawing/2014/main" id="{C29766D7-A0DB-31F0-A6AE-9928EDEA4CF3}"/>
                </a:ext>
              </a:extLst>
            </p:cNvPr>
            <p:cNvPicPr>
              <a:picLocks noChangeAspect="1"/>
            </p:cNvPicPr>
            <p:nvPr/>
          </p:nvPicPr>
          <p:blipFill rotWithShape="1">
            <a:blip r:embed="rId2">
              <a:extLst>
                <a:ext uri="{28A0092B-C50C-407E-A947-70E740481C1C}">
                  <a14:useLocalDpi xmlns:a14="http://schemas.microsoft.com/office/drawing/2010/main" val="0"/>
                </a:ext>
              </a:extLst>
            </a:blip>
            <a:srcRect l="96345" t="13032" b="43046"/>
            <a:stretch/>
          </p:blipFill>
          <p:spPr>
            <a:xfrm>
              <a:off x="0" y="0"/>
              <a:ext cx="2308627" cy="6957939"/>
            </a:xfrm>
            <a:prstGeom prst="rect">
              <a:avLst/>
            </a:prstGeom>
            <a:solidFill>
              <a:srgbClr val="295A62"/>
            </a:solidFill>
          </p:spPr>
        </p:pic>
      </p:grpSp>
      <p:sp>
        <p:nvSpPr>
          <p:cNvPr id="8" name="TextBox 7">
            <a:extLst>
              <a:ext uri="{FF2B5EF4-FFF2-40B4-BE49-F238E27FC236}">
                <a16:creationId xmlns:a16="http://schemas.microsoft.com/office/drawing/2014/main" id="{AE2AA12E-D621-FCBE-808C-846988849F5E}"/>
              </a:ext>
            </a:extLst>
          </p:cNvPr>
          <p:cNvSpPr txBox="1"/>
          <p:nvPr/>
        </p:nvSpPr>
        <p:spPr>
          <a:xfrm>
            <a:off x="335832" y="915006"/>
            <a:ext cx="206317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ADD6DD"/>
                </a:solidFill>
                <a:effectLst/>
                <a:uLnTx/>
                <a:uFillTx/>
                <a:latin typeface="Söhne"/>
                <a:ea typeface="+mn-ea"/>
                <a:cs typeface="+mn-cs"/>
              </a:rPr>
              <a:t>A study commissioned by the European Commission's DG MOVE</a:t>
            </a:r>
            <a:endParaRPr kumimoji="0" lang="en-GB" sz="105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Google Shape;84;p1" descr="Text&#10;&#10;Description automatically generated with medium confidence">
            <a:extLst>
              <a:ext uri="{FF2B5EF4-FFF2-40B4-BE49-F238E27FC236}">
                <a16:creationId xmlns:a16="http://schemas.microsoft.com/office/drawing/2014/main" id="{9E2545E6-37C6-F5BA-D4CD-4E170537A451}"/>
              </a:ext>
            </a:extLst>
          </p:cNvPr>
          <p:cNvPicPr preferRelativeResize="0"/>
          <p:nvPr/>
        </p:nvPicPr>
        <p:blipFill rotWithShape="1">
          <a:blip r:embed="rId3">
            <a:alphaModFix/>
          </a:blip>
          <a:srcRect t="25599" b="26400"/>
          <a:stretch/>
        </p:blipFill>
        <p:spPr>
          <a:xfrm>
            <a:off x="8008804" y="3570275"/>
            <a:ext cx="940699" cy="328857"/>
          </a:xfrm>
          <a:prstGeom prst="rect">
            <a:avLst/>
          </a:prstGeom>
          <a:noFill/>
          <a:ln>
            <a:noFill/>
          </a:ln>
        </p:spPr>
      </p:pic>
      <p:pic>
        <p:nvPicPr>
          <p:cNvPr id="3" name="Google Shape;85;p1" descr="Logo&#10;&#10;Description automatically generated with medium confidence">
            <a:extLst>
              <a:ext uri="{FF2B5EF4-FFF2-40B4-BE49-F238E27FC236}">
                <a16:creationId xmlns:a16="http://schemas.microsoft.com/office/drawing/2014/main" id="{5842970D-C403-7F1E-7B2A-DD9609823D3E}"/>
              </a:ext>
            </a:extLst>
          </p:cNvPr>
          <p:cNvPicPr preferRelativeResize="0"/>
          <p:nvPr/>
        </p:nvPicPr>
        <p:blipFill rotWithShape="1">
          <a:blip r:embed="rId4">
            <a:alphaModFix/>
          </a:blip>
          <a:srcRect t="40552" b="36502"/>
          <a:stretch/>
        </p:blipFill>
        <p:spPr>
          <a:xfrm>
            <a:off x="8002266" y="3884176"/>
            <a:ext cx="878715" cy="205590"/>
          </a:xfrm>
          <a:prstGeom prst="rect">
            <a:avLst/>
          </a:prstGeom>
          <a:noFill/>
          <a:ln>
            <a:noFill/>
          </a:ln>
        </p:spPr>
      </p:pic>
      <p:pic>
        <p:nvPicPr>
          <p:cNvPr id="4" name="Google Shape;86;p1" descr="Shape&#10;&#10;Description automatically generated with medium confidence">
            <a:extLst>
              <a:ext uri="{FF2B5EF4-FFF2-40B4-BE49-F238E27FC236}">
                <a16:creationId xmlns:a16="http://schemas.microsoft.com/office/drawing/2014/main" id="{266E636F-BE89-EEF4-498B-818C7392B9FB}"/>
              </a:ext>
            </a:extLst>
          </p:cNvPr>
          <p:cNvPicPr preferRelativeResize="0"/>
          <p:nvPr/>
        </p:nvPicPr>
        <p:blipFill rotWithShape="1">
          <a:blip r:embed="rId5">
            <a:alphaModFix/>
          </a:blip>
          <a:srcRect/>
          <a:stretch/>
        </p:blipFill>
        <p:spPr>
          <a:xfrm>
            <a:off x="7412531" y="4263003"/>
            <a:ext cx="878715" cy="531187"/>
          </a:xfrm>
          <a:prstGeom prst="rect">
            <a:avLst/>
          </a:prstGeom>
          <a:noFill/>
          <a:ln>
            <a:noFill/>
          </a:ln>
        </p:spPr>
      </p:pic>
      <p:sp>
        <p:nvSpPr>
          <p:cNvPr id="11" name="Google Shape;91;p1">
            <a:extLst>
              <a:ext uri="{FF2B5EF4-FFF2-40B4-BE49-F238E27FC236}">
                <a16:creationId xmlns:a16="http://schemas.microsoft.com/office/drawing/2014/main" id="{2AAF246A-DFBE-4B42-1DE8-088175464486}"/>
              </a:ext>
            </a:extLst>
          </p:cNvPr>
          <p:cNvSpPr txBox="1"/>
          <p:nvPr/>
        </p:nvSpPr>
        <p:spPr>
          <a:xfrm>
            <a:off x="7412531" y="4919776"/>
            <a:ext cx="1683837" cy="173094"/>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675" b="0" i="0" u="none" strike="noStrike" kern="0" cap="none" spc="0" normalizeH="0" baseline="0" noProof="0">
                <a:ln>
                  <a:noFill/>
                </a:ln>
                <a:solidFill>
                  <a:srgbClr val="FFFFFF"/>
                </a:solidFill>
                <a:effectLst/>
                <a:uLnTx/>
                <a:uFillTx/>
                <a:latin typeface="Arial"/>
                <a:ea typeface="Source Sans Pro Light"/>
                <a:cs typeface="Source Sans Pro Light"/>
                <a:sym typeface="Source Sans Pro Light"/>
              </a:rPr>
              <a:t>AND  </a:t>
            </a:r>
            <a:r>
              <a:rPr kumimoji="0" lang="en-GB" sz="675" b="0" i="0" u="none" strike="noStrike" kern="0" cap="none" spc="0" normalizeH="0" baseline="0" noProof="0">
                <a:ln>
                  <a:noFill/>
                </a:ln>
                <a:solidFill>
                  <a:srgbClr val="FFFFFF"/>
                </a:solidFill>
                <a:effectLst/>
                <a:uLnTx/>
                <a:uFillTx/>
                <a:latin typeface="Arial"/>
                <a:ea typeface="Source Sans Pro"/>
                <a:cs typeface="Source Sans Pro"/>
                <a:sym typeface="Source Sans Pro"/>
              </a:rPr>
              <a:t>DR. SOTIRIOS THEOFANIS</a:t>
            </a:r>
          </a:p>
        </p:txBody>
      </p:sp>
      <p:sp>
        <p:nvSpPr>
          <p:cNvPr id="13" name="TextBox 12">
            <a:extLst>
              <a:ext uri="{FF2B5EF4-FFF2-40B4-BE49-F238E27FC236}">
                <a16:creationId xmlns:a16="http://schemas.microsoft.com/office/drawing/2014/main" id="{067DE71B-FE9F-8304-8B4C-C5D732FF292F}"/>
              </a:ext>
            </a:extLst>
          </p:cNvPr>
          <p:cNvSpPr txBox="1"/>
          <p:nvPr/>
        </p:nvSpPr>
        <p:spPr>
          <a:xfrm>
            <a:off x="324402" y="335228"/>
            <a:ext cx="243865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10575"/>
              </a:spcBef>
              <a:spcAft>
                <a:spcPts val="9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Greening of European Sea Ports</a:t>
            </a:r>
            <a:endParaRPr kumimoji="0" lang="en-GR" sz="1800" b="1"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Picture 11" descr="A black and white logo&#10;&#10;Description automatically generated">
            <a:extLst>
              <a:ext uri="{FF2B5EF4-FFF2-40B4-BE49-F238E27FC236}">
                <a16:creationId xmlns:a16="http://schemas.microsoft.com/office/drawing/2014/main" id="{0C69D5F4-45A8-3EFD-734B-1C2A785DB1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618" y="4246170"/>
            <a:ext cx="507885" cy="552325"/>
          </a:xfrm>
          <a:prstGeom prst="rect">
            <a:avLst/>
          </a:prstGeom>
        </p:spPr>
      </p:pic>
      <p:grpSp>
        <p:nvGrpSpPr>
          <p:cNvPr id="15" name="Group 14">
            <a:extLst>
              <a:ext uri="{FF2B5EF4-FFF2-40B4-BE49-F238E27FC236}">
                <a16:creationId xmlns:a16="http://schemas.microsoft.com/office/drawing/2014/main" id="{B47F4C05-5CA5-4676-A6B0-222BEFB6D116}"/>
              </a:ext>
            </a:extLst>
          </p:cNvPr>
          <p:cNvGrpSpPr/>
          <p:nvPr/>
        </p:nvGrpSpPr>
        <p:grpSpPr>
          <a:xfrm>
            <a:off x="140016" y="4529603"/>
            <a:ext cx="1817680" cy="475335"/>
            <a:chOff x="148588" y="6034192"/>
            <a:chExt cx="2423573" cy="633779"/>
          </a:xfrm>
        </p:grpSpPr>
        <p:sp>
          <p:nvSpPr>
            <p:cNvPr id="16" name="Google Shape;99;p2">
              <a:extLst>
                <a:ext uri="{FF2B5EF4-FFF2-40B4-BE49-F238E27FC236}">
                  <a16:creationId xmlns:a16="http://schemas.microsoft.com/office/drawing/2014/main" id="{194E51A5-C12E-FE24-2A2E-509945691E48}"/>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17" name="Picture 16" descr="A blue rectangular sign with yellow stars and a blue square with white text&#10;&#10;Description automatically generated">
              <a:extLst>
                <a:ext uri="{FF2B5EF4-FFF2-40B4-BE49-F238E27FC236}">
                  <a16:creationId xmlns:a16="http://schemas.microsoft.com/office/drawing/2014/main" id="{3A0E20C2-79AB-90E1-798D-0ED80CAB4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Tree>
    <p:extLst>
      <p:ext uri="{BB962C8B-B14F-4D97-AF65-F5344CB8AC3E}">
        <p14:creationId xmlns:p14="http://schemas.microsoft.com/office/powerpoint/2010/main" val="2539034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4" name="TextBox 63">
            <a:extLst>
              <a:ext uri="{FF2B5EF4-FFF2-40B4-BE49-F238E27FC236}">
                <a16:creationId xmlns:a16="http://schemas.microsoft.com/office/drawing/2014/main" id="{33D55F53-720D-F99B-1C24-FD2BDD226C11}"/>
              </a:ext>
            </a:extLst>
          </p:cNvPr>
          <p:cNvSpPr txBox="1"/>
          <p:nvPr/>
        </p:nvSpPr>
        <p:spPr>
          <a:xfrm>
            <a:off x="5258206" y="3617642"/>
            <a:ext cx="3377159" cy="14234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28588" marR="0" lvl="1" indent="-128588"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Knowledge-sharing and providing insights into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adaptable strategies</a:t>
            </a:r>
            <a:endPar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8588" marR="0" lvl="1" indent="-128588"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Ports navigate and address their environmental challenges, with particular emphasis on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smaller ports</a:t>
            </a:r>
          </a:p>
        </p:txBody>
      </p:sp>
      <p:sp>
        <p:nvSpPr>
          <p:cNvPr id="6" name="Title 3">
            <a:extLst>
              <a:ext uri="{FF2B5EF4-FFF2-40B4-BE49-F238E27FC236}">
                <a16:creationId xmlns:a16="http://schemas.microsoft.com/office/drawing/2014/main" id="{F7B869A7-BB43-BF41-AEF3-9AD82167AC82}"/>
              </a:ext>
            </a:extLst>
          </p:cNvPr>
          <p:cNvSpPr>
            <a:spLocks noGrp="1"/>
          </p:cNvSpPr>
          <p:nvPr>
            <p:ph type="title"/>
          </p:nvPr>
        </p:nvSpPr>
        <p:spPr>
          <a:xfrm>
            <a:off x="330367" y="187568"/>
            <a:ext cx="2715728" cy="1081885"/>
          </a:xfrm>
        </p:spPr>
        <p:txBody>
          <a:bodyPr>
            <a:noAutofit/>
          </a:bodyPr>
          <a:lstStyle/>
          <a:p>
            <a:pPr>
              <a:lnSpc>
                <a:spcPct val="120000"/>
              </a:lnSpc>
              <a:spcAft>
                <a:spcPts val="600"/>
              </a:spcAft>
            </a:pPr>
            <a:r>
              <a:rPr lang="en-GB" sz="1800">
                <a:solidFill>
                  <a:schemeClr val="bg1"/>
                </a:solidFill>
                <a:latin typeface="+mj-lt"/>
              </a:rPr>
              <a:t>Background and Context of the Study</a:t>
            </a:r>
            <a:endParaRPr lang="en-GR" sz="1800" b="1">
              <a:solidFill>
                <a:schemeClr val="bg1"/>
              </a:solidFill>
              <a:latin typeface="+mj-lt"/>
              <a:ea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B8BF8066-D1AA-2B0F-2B1A-4343B3190016}"/>
              </a:ext>
            </a:extLst>
          </p:cNvPr>
          <p:cNvGrpSpPr/>
          <p:nvPr/>
        </p:nvGrpSpPr>
        <p:grpSpPr>
          <a:xfrm>
            <a:off x="140016" y="4529603"/>
            <a:ext cx="1817680" cy="475335"/>
            <a:chOff x="148588" y="6034192"/>
            <a:chExt cx="2423573" cy="633779"/>
          </a:xfrm>
        </p:grpSpPr>
        <p:sp>
          <p:nvSpPr>
            <p:cNvPr id="15" name="Google Shape;99;p2">
              <a:extLst>
                <a:ext uri="{FF2B5EF4-FFF2-40B4-BE49-F238E27FC236}">
                  <a16:creationId xmlns:a16="http://schemas.microsoft.com/office/drawing/2014/main" id="{A3B953CD-EACB-71F7-5DD0-38EDA465150D}"/>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17" name="Picture 16" descr="A blue rectangular sign with yellow stars and a blue square with white text&#10;&#10;Description automatically generated">
              <a:extLst>
                <a:ext uri="{FF2B5EF4-FFF2-40B4-BE49-F238E27FC236}">
                  <a16:creationId xmlns:a16="http://schemas.microsoft.com/office/drawing/2014/main" id="{E165FCBD-B8E5-0713-9EBB-0DCE2E104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23" name="Oval 22">
            <a:extLst>
              <a:ext uri="{FF2B5EF4-FFF2-40B4-BE49-F238E27FC236}">
                <a16:creationId xmlns:a16="http://schemas.microsoft.com/office/drawing/2014/main" id="{FEB4D86F-4699-490F-5425-870AEDD9407C}"/>
              </a:ext>
            </a:extLst>
          </p:cNvPr>
          <p:cNvSpPr/>
          <p:nvPr/>
        </p:nvSpPr>
        <p:spPr>
          <a:xfrm>
            <a:off x="1765927" y="1796015"/>
            <a:ext cx="1620143" cy="1617086"/>
          </a:xfrm>
          <a:prstGeom prst="ellipse">
            <a:avLst/>
          </a:prstGeom>
          <a:solidFill>
            <a:srgbClr val="ADD6DD"/>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1C717A"/>
                </a:solidFill>
                <a:effectLst/>
                <a:uLnTx/>
                <a:uFillTx/>
                <a:latin typeface="Arial"/>
                <a:ea typeface="+mn-ea"/>
                <a:cs typeface="+mn-cs"/>
              </a:rPr>
              <a:t>AIM OF THE STUDY</a:t>
            </a:r>
            <a:endParaRPr kumimoji="0" lang="en-GB" sz="1350" b="1" i="0" u="none" strike="noStrike" kern="1200" cap="none" spc="0" normalizeH="0" baseline="0" noProof="0">
              <a:ln>
                <a:noFill/>
              </a:ln>
              <a:solidFill>
                <a:srgbClr val="1C717A"/>
              </a:solidFill>
              <a:effectLst/>
              <a:uLnTx/>
              <a:uFillTx/>
              <a:latin typeface="Arial"/>
              <a:ea typeface="+mn-ea"/>
              <a:cs typeface="+mn-cs"/>
            </a:endParaRPr>
          </a:p>
        </p:txBody>
      </p:sp>
      <p:sp>
        <p:nvSpPr>
          <p:cNvPr id="40" name="Oval 39">
            <a:extLst>
              <a:ext uri="{FF2B5EF4-FFF2-40B4-BE49-F238E27FC236}">
                <a16:creationId xmlns:a16="http://schemas.microsoft.com/office/drawing/2014/main" id="{4483F60A-3069-F914-19C9-18E368BE3B97}"/>
              </a:ext>
            </a:extLst>
          </p:cNvPr>
          <p:cNvSpPr/>
          <p:nvPr/>
        </p:nvSpPr>
        <p:spPr>
          <a:xfrm>
            <a:off x="3698028" y="316035"/>
            <a:ext cx="1219093" cy="1219093"/>
          </a:xfrm>
          <a:prstGeom prst="ellipse">
            <a:avLst/>
          </a:prstGeom>
          <a:solidFill>
            <a:srgbClr val="E74111"/>
          </a:solidFill>
          <a:ln w="19050">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27000" tIns="27000" rIns="27000" bIns="2700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EXAMINE</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3221026E-1B23-FF1E-9E08-420FE38810D9}"/>
              </a:ext>
            </a:extLst>
          </p:cNvPr>
          <p:cNvSpPr/>
          <p:nvPr/>
        </p:nvSpPr>
        <p:spPr>
          <a:xfrm>
            <a:off x="5640385" y="411823"/>
            <a:ext cx="1828640" cy="12190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92652E85-E881-6EED-5CF7-0EEB6D552F83}"/>
              </a:ext>
            </a:extLst>
          </p:cNvPr>
          <p:cNvSpPr/>
          <p:nvPr/>
        </p:nvSpPr>
        <p:spPr>
          <a:xfrm>
            <a:off x="6316579" y="1969034"/>
            <a:ext cx="1828640" cy="12190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B0F9AD23-4277-B724-9218-6D9DD7221C9D}"/>
              </a:ext>
            </a:extLst>
          </p:cNvPr>
          <p:cNvSpPr/>
          <p:nvPr/>
        </p:nvSpPr>
        <p:spPr>
          <a:xfrm>
            <a:off x="5824594" y="3508889"/>
            <a:ext cx="2001629" cy="121909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405D0015-3B58-44C2-663F-89377DA196C0}"/>
              </a:ext>
            </a:extLst>
          </p:cNvPr>
          <p:cNvCxnSpPr>
            <a:cxnSpLocks/>
            <a:stCxn id="40" idx="3"/>
            <a:endCxn id="23" idx="7"/>
          </p:cNvCxnSpPr>
          <p:nvPr/>
        </p:nvCxnSpPr>
        <p:spPr>
          <a:xfrm flipH="1">
            <a:off x="3148806" y="1356596"/>
            <a:ext cx="727754" cy="6762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6FD6D29-3B36-949E-DC1C-3073055919F1}"/>
              </a:ext>
            </a:extLst>
          </p:cNvPr>
          <p:cNvSpPr/>
          <p:nvPr/>
        </p:nvSpPr>
        <p:spPr>
          <a:xfrm>
            <a:off x="4535431" y="1990663"/>
            <a:ext cx="1219093" cy="1219093"/>
          </a:xfrm>
          <a:prstGeom prst="ellipse">
            <a:avLst/>
          </a:prstGeom>
          <a:solidFill>
            <a:srgbClr val="00B9D8"/>
          </a:solidFill>
          <a:ln w="19050">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27000" tIns="27000" rIns="27000" bIns="2700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IDENTIFY</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FE8FA1AD-C92F-CA99-409D-B418705CAFD5}"/>
              </a:ext>
            </a:extLst>
          </p:cNvPr>
          <p:cNvCxnSpPr>
            <a:cxnSpLocks/>
            <a:stCxn id="49" idx="2"/>
            <a:endCxn id="23" idx="6"/>
          </p:cNvCxnSpPr>
          <p:nvPr/>
        </p:nvCxnSpPr>
        <p:spPr>
          <a:xfrm flipH="1">
            <a:off x="3386070" y="2600209"/>
            <a:ext cx="1149361" cy="43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C8E716D-5857-ECAD-DB9F-A853D9B66700}"/>
              </a:ext>
            </a:extLst>
          </p:cNvPr>
          <p:cNvSpPr/>
          <p:nvPr/>
        </p:nvSpPr>
        <p:spPr>
          <a:xfrm>
            <a:off x="3698028" y="3665291"/>
            <a:ext cx="1219093" cy="1219093"/>
          </a:xfrm>
          <a:prstGeom prst="ellipse">
            <a:avLst/>
          </a:prstGeom>
          <a:solidFill>
            <a:srgbClr val="01C933"/>
          </a:solidFill>
          <a:ln w="19050">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27000" tIns="27000" rIns="27000" bIns="2700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AID</a:t>
            </a:r>
            <a:endParaRPr kumimoji="0" lang="en-GB" sz="1200" b="1" i="0" u="none" strike="noStrike" kern="1200" cap="none" spc="0" normalizeH="0" baseline="0" noProof="0">
              <a:ln>
                <a:noFill/>
              </a:ln>
              <a:solidFill>
                <a:srgbClr val="FFFFFF"/>
              </a:solidFill>
              <a:effectLst/>
              <a:uLnTx/>
              <a:uFillTx/>
              <a:latin typeface="Arial"/>
              <a:ea typeface="+mn-ea"/>
              <a:cs typeface="+mn-cs"/>
            </a:endParaRPr>
          </a:p>
        </p:txBody>
      </p:sp>
      <p:cxnSp>
        <p:nvCxnSpPr>
          <p:cNvPr id="58" name="Straight Connector 57">
            <a:extLst>
              <a:ext uri="{FF2B5EF4-FFF2-40B4-BE49-F238E27FC236}">
                <a16:creationId xmlns:a16="http://schemas.microsoft.com/office/drawing/2014/main" id="{2551217E-E6A9-87F5-8CF0-73483796CFB5}"/>
              </a:ext>
            </a:extLst>
          </p:cNvPr>
          <p:cNvCxnSpPr>
            <a:cxnSpLocks/>
            <a:stCxn id="57" idx="1"/>
            <a:endCxn id="23" idx="5"/>
          </p:cNvCxnSpPr>
          <p:nvPr/>
        </p:nvCxnSpPr>
        <p:spPr>
          <a:xfrm flipH="1" flipV="1">
            <a:off x="3148806" y="3176284"/>
            <a:ext cx="727754" cy="6675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EC12DC5-C89B-F794-86F3-AE2969D4EC03}"/>
              </a:ext>
            </a:extLst>
          </p:cNvPr>
          <p:cNvSpPr txBox="1"/>
          <p:nvPr/>
        </p:nvSpPr>
        <p:spPr>
          <a:xfrm>
            <a:off x="5259438" y="187568"/>
            <a:ext cx="3375928" cy="12190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28588" marR="0" lvl="1" indent="-128588" algn="l" defTabSz="533400" rtl="0" eaLnBrk="1" fontAlgn="auto" latinLnBrk="0" hangingPunct="1">
              <a:lnSpc>
                <a:spcPct val="90000"/>
              </a:lnSpc>
              <a:spcBef>
                <a:spcPct val="0"/>
              </a:spcBef>
              <a:spcAft>
                <a:spcPct val="15000"/>
              </a:spcAft>
              <a:buClr>
                <a:srgbClr val="ADD6DD"/>
              </a:buClr>
              <a:buSzTx/>
              <a:buFontTx/>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Environmental effects of </a:t>
            </a: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port activities</a:t>
            </a:r>
          </a:p>
          <a:p>
            <a:pPr marL="128588" marR="0" lvl="1" indent="-128588" algn="l" defTabSz="533400" rtl="0" eaLnBrk="1" fontAlgn="auto" latinLnBrk="0" hangingPunct="1">
              <a:lnSpc>
                <a:spcPct val="90000"/>
              </a:lnSpc>
              <a:spcBef>
                <a:spcPct val="0"/>
              </a:spcBef>
              <a:spcAft>
                <a:spcPct val="15000"/>
              </a:spcAft>
              <a:buClr>
                <a:srgbClr val="ADD6DD"/>
              </a:buClr>
              <a:buSzTx/>
              <a:buFontTx/>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Legislation that pertains to them</a:t>
            </a:r>
            <a:endParaRPr kumimoji="0" lang="en-GB" sz="1200" b="0" i="0" u="none" strike="noStrike" kern="1200" cap="none" spc="0" normalizeH="0" baseline="0" noProof="0">
              <a:ln>
                <a:noFill/>
              </a:ln>
              <a:solidFill>
                <a:srgbClr val="FFFFFF"/>
              </a:solidFill>
              <a:effectLst/>
              <a:uLnTx/>
              <a:uFillTx/>
              <a:latin typeface="Arial"/>
              <a:ea typeface="+mn-ea"/>
              <a:cs typeface="+mn-cs"/>
            </a:endParaRPr>
          </a:p>
          <a:p>
            <a:pPr marL="128588" marR="0" lvl="1" indent="-128588" algn="l" defTabSz="533400" rtl="0" eaLnBrk="1" fontAlgn="auto" latinLnBrk="0" hangingPunct="1">
              <a:lnSpc>
                <a:spcPct val="90000"/>
              </a:lnSpc>
              <a:spcBef>
                <a:spcPct val="0"/>
              </a:spcBef>
              <a:spcAft>
                <a:spcPct val="15000"/>
              </a:spcAft>
              <a:buClr>
                <a:srgbClr val="ADD6DD"/>
              </a:buClr>
              <a:buSzTx/>
              <a:buFontTx/>
              <a:buChar char="•"/>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Impediments </a:t>
            </a: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to implementing green initiatives and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good practices </a:t>
            </a: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aimed at achieving sustainability objectives</a:t>
            </a:r>
          </a:p>
        </p:txBody>
      </p:sp>
      <p:sp>
        <p:nvSpPr>
          <p:cNvPr id="63" name="TextBox 62">
            <a:extLst>
              <a:ext uri="{FF2B5EF4-FFF2-40B4-BE49-F238E27FC236}">
                <a16:creationId xmlns:a16="http://schemas.microsoft.com/office/drawing/2014/main" id="{48A64F03-7584-C5BA-5829-CAE3CB4ECA23}"/>
              </a:ext>
            </a:extLst>
          </p:cNvPr>
          <p:cNvSpPr txBox="1"/>
          <p:nvPr/>
        </p:nvSpPr>
        <p:spPr>
          <a:xfrm>
            <a:off x="6061774" y="2148480"/>
            <a:ext cx="2487866" cy="8465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28588" marR="0" lvl="1" indent="-128588" algn="l" defTabSz="533400" rtl="0" eaLnBrk="1" fontAlgn="auto" latinLnBrk="0" hangingPunct="1">
              <a:lnSpc>
                <a:spcPct val="90000"/>
              </a:lnSpc>
              <a:spcBef>
                <a:spcPct val="0"/>
              </a:spcBef>
              <a:spcAft>
                <a:spcPct val="15000"/>
              </a:spcAft>
              <a:buClrTx/>
              <a:buSzTx/>
              <a:buFontTx/>
              <a:buChar char="•"/>
              <a:tabLst/>
              <a:defRPr/>
            </a:pP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factors affecting the capacity for greening of European sea ports </a:t>
            </a:r>
            <a:r>
              <a:rPr kumimoji="0" lang="en-GB" sz="1200" b="0" i="0" u="none" strike="noStrike" kern="1200" cap="none" spc="0" normalizeH="0" baseline="0" noProof="0">
                <a:ln>
                  <a:noFill/>
                </a:ln>
                <a:solidFill>
                  <a:srgbClr val="ADD6DD"/>
                </a:solidFill>
                <a:effectLst/>
                <a:uLnTx/>
                <a:uFillTx/>
                <a:latin typeface="Calibri" panose="020F0502020204030204" pitchFamily="34" charset="0"/>
                <a:ea typeface="Calibri" panose="020F0502020204030204" pitchFamily="34" charset="0"/>
                <a:cs typeface="Calibri" panose="020F0502020204030204" pitchFamily="34" charset="0"/>
              </a:rPr>
              <a:t>alongside economic development</a:t>
            </a:r>
          </a:p>
        </p:txBody>
      </p:sp>
    </p:spTree>
    <p:extLst>
      <p:ext uri="{BB962C8B-B14F-4D97-AF65-F5344CB8AC3E}">
        <p14:creationId xmlns:p14="http://schemas.microsoft.com/office/powerpoint/2010/main" val="246646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FFCE-60C4-D34D-9044-E92DAE9DD2CE}"/>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D298B227-EF0F-BD92-3E58-C219C1F5C6A2}"/>
              </a:ext>
            </a:extLst>
          </p:cNvPr>
          <p:cNvSpPr>
            <a:spLocks noGrp="1"/>
          </p:cNvSpPr>
          <p:nvPr>
            <p:ph type="title"/>
          </p:nvPr>
        </p:nvSpPr>
        <p:spPr>
          <a:xfrm>
            <a:off x="897954" y="1705332"/>
            <a:ext cx="7348093" cy="618044"/>
          </a:xfrm>
        </p:spPr>
        <p:txBody>
          <a:bodyPr/>
          <a:lstStyle/>
          <a:p>
            <a:pPr algn="ctr"/>
            <a:r>
              <a:rPr lang="en-US" sz="4050"/>
              <a:t>Keynote speech</a:t>
            </a:r>
            <a:endParaRPr lang="en-GB" sz="4050"/>
          </a:p>
        </p:txBody>
      </p:sp>
      <p:sp>
        <p:nvSpPr>
          <p:cNvPr id="6" name="TextBox 5">
            <a:extLst>
              <a:ext uri="{FF2B5EF4-FFF2-40B4-BE49-F238E27FC236}">
                <a16:creationId xmlns:a16="http://schemas.microsoft.com/office/drawing/2014/main" id="{3DBAF2C1-D630-8F42-8346-AC9C2A9CAD38}"/>
              </a:ext>
            </a:extLst>
          </p:cNvPr>
          <p:cNvSpPr txBox="1"/>
          <p:nvPr/>
        </p:nvSpPr>
        <p:spPr>
          <a:xfrm>
            <a:off x="542908" y="2488926"/>
            <a:ext cx="8058183" cy="1338828"/>
          </a:xfrm>
          <a:prstGeom prst="rect">
            <a:avLst/>
          </a:prstGeom>
          <a:noFill/>
        </p:spPr>
        <p:txBody>
          <a:bodyPr wrap="square" rtlCol="0">
            <a:spAutoFit/>
          </a:bodyPr>
          <a:lstStyle/>
          <a:p>
            <a:pPr algn="ctr" defTabSz="914378"/>
            <a:r>
              <a:rPr lang="en-US" sz="2700" b="1" i="1">
                <a:solidFill>
                  <a:schemeClr val="accent3">
                    <a:lumMod val="50000"/>
                  </a:schemeClr>
                </a:solidFill>
                <a:latin typeface="Poppins" panose="00000500000000000000" pitchFamily="2" charset="0"/>
                <a:cs typeface="Poppins" panose="00000500000000000000" pitchFamily="2" charset="0"/>
              </a:rPr>
              <a:t>Kristijan Ležaić</a:t>
            </a:r>
          </a:p>
          <a:p>
            <a:pPr algn="ctr" defTabSz="914378"/>
            <a:r>
              <a:rPr lang="en-US" sz="2700" i="1" noProof="0">
                <a:solidFill>
                  <a:schemeClr val="accent3">
                    <a:lumMod val="50000"/>
                  </a:schemeClr>
                </a:solidFill>
                <a:latin typeface="Poppins" panose="00000500000000000000" pitchFamily="2" charset="0"/>
                <a:cs typeface="Poppins" panose="00000500000000000000" pitchFamily="2" charset="0"/>
              </a:rPr>
              <a:t>Policy officer for Ports and Inland Navigation</a:t>
            </a:r>
          </a:p>
          <a:p>
            <a:pPr algn="ctr" defTabSz="914378"/>
            <a:r>
              <a:rPr lang="en-US" sz="2700" i="1" noProof="0">
                <a:solidFill>
                  <a:schemeClr val="accent3">
                    <a:lumMod val="50000"/>
                  </a:schemeClr>
                </a:solidFill>
                <a:latin typeface="Poppins" panose="00000500000000000000" pitchFamily="2" charset="0"/>
                <a:cs typeface="Poppins" panose="00000500000000000000" pitchFamily="2" charset="0"/>
              </a:rPr>
              <a:t>European Commission, DG MOVE D.3</a:t>
            </a:r>
            <a:endParaRPr lang="de-DE" sz="2700" i="1" noProof="0">
              <a:solidFill>
                <a:schemeClr val="accent3">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937591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grpSp>
        <p:nvGrpSpPr>
          <p:cNvPr id="4" name="Group 3">
            <a:extLst>
              <a:ext uri="{FF2B5EF4-FFF2-40B4-BE49-F238E27FC236}">
                <a16:creationId xmlns:a16="http://schemas.microsoft.com/office/drawing/2014/main" id="{F6C30A5C-F3BB-8FBA-FCC9-1C05B883CF3C}"/>
              </a:ext>
            </a:extLst>
          </p:cNvPr>
          <p:cNvGrpSpPr/>
          <p:nvPr/>
        </p:nvGrpSpPr>
        <p:grpSpPr>
          <a:xfrm>
            <a:off x="140016" y="4529603"/>
            <a:ext cx="1817680" cy="475335"/>
            <a:chOff x="148588" y="6034192"/>
            <a:chExt cx="2423573" cy="633779"/>
          </a:xfrm>
        </p:grpSpPr>
        <p:sp>
          <p:nvSpPr>
            <p:cNvPr id="31" name="Google Shape;99;p2">
              <a:extLst>
                <a:ext uri="{FF2B5EF4-FFF2-40B4-BE49-F238E27FC236}">
                  <a16:creationId xmlns:a16="http://schemas.microsoft.com/office/drawing/2014/main" id="{1050D989-8C6B-01B7-9F01-05FA09AEF285}"/>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35" name="Picture 34" descr="A blue rectangular sign with yellow stars and a blue square with white text&#10;&#10;Description automatically generated">
              <a:extLst>
                <a:ext uri="{FF2B5EF4-FFF2-40B4-BE49-F238E27FC236}">
                  <a16:creationId xmlns:a16="http://schemas.microsoft.com/office/drawing/2014/main" id="{F3BA1C37-B8EA-BDA7-CC78-D63DDA5A7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86" name="Rectangle: Rounded Corners 85">
            <a:extLst>
              <a:ext uri="{FF2B5EF4-FFF2-40B4-BE49-F238E27FC236}">
                <a16:creationId xmlns:a16="http://schemas.microsoft.com/office/drawing/2014/main" id="{6D656DB3-2AF1-F269-3F32-824A199AD500}"/>
              </a:ext>
            </a:extLst>
          </p:cNvPr>
          <p:cNvSpPr/>
          <p:nvPr/>
        </p:nvSpPr>
        <p:spPr>
          <a:xfrm>
            <a:off x="422551" y="1221309"/>
            <a:ext cx="4383887" cy="394231"/>
          </a:xfrm>
          <a:prstGeom prst="roundRect">
            <a:avLst/>
          </a:prstGeom>
          <a:solidFill>
            <a:srgbClr val="ADD6DD"/>
          </a:solidFill>
          <a:ln>
            <a:solidFill>
              <a:schemeClr val="bg1"/>
            </a:solidFill>
          </a:ln>
          <a:effectLst/>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27000" rIns="27000"/>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050" b="0" i="0" u="none" strike="noStrike" kern="1200" cap="none" spc="0" normalizeH="0" baseline="0" noProof="0">
              <a:ln>
                <a:noFill/>
              </a:ln>
              <a:solidFill>
                <a:srgbClr val="245057"/>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D9274A99-F2AA-7084-D2A3-59AD546F059F}"/>
              </a:ext>
            </a:extLst>
          </p:cNvPr>
          <p:cNvSpPr/>
          <p:nvPr/>
        </p:nvSpPr>
        <p:spPr>
          <a:xfrm>
            <a:off x="6979920" y="1134343"/>
            <a:ext cx="1693199" cy="3064277"/>
          </a:xfrm>
          <a:prstGeom prst="rect">
            <a:avLst/>
          </a:prstGeom>
          <a:solidFill>
            <a:srgbClr val="315A60"/>
          </a:solidFill>
          <a:ln w="12700">
            <a:solidFill>
              <a:srgbClr val="ADD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R" sz="1200" b="0" i="0" u="none" strike="noStrike" kern="1200" cap="none" spc="0" normalizeH="0" baseline="0" noProof="0">
              <a:ln>
                <a:noFill/>
              </a:ln>
              <a:solidFill>
                <a:srgbClr val="FFFFFF"/>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08CDFC58-23E4-0346-5D3C-4AFDC776A7EC}"/>
              </a:ext>
            </a:extLst>
          </p:cNvPr>
          <p:cNvSpPr txBox="1"/>
          <p:nvPr/>
        </p:nvSpPr>
        <p:spPr>
          <a:xfrm>
            <a:off x="7533789" y="1299969"/>
            <a:ext cx="11833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R" sz="900" b="0" i="0" u="none" strike="noStrike" kern="1200" cap="none" spc="0" normalizeH="0" baseline="0" noProof="0">
                <a:ln>
                  <a:noFill/>
                </a:ln>
                <a:solidFill>
                  <a:srgbClr val="ADD6DD"/>
                </a:solidFill>
                <a:effectLst/>
                <a:uLnTx/>
                <a:uFillTx/>
                <a:latin typeface="Arial"/>
                <a:ea typeface="+mn-ea"/>
                <a:cs typeface="+mn-cs"/>
              </a:rPr>
              <a:t>Desk Research</a:t>
            </a:r>
          </a:p>
        </p:txBody>
      </p:sp>
      <p:sp>
        <p:nvSpPr>
          <p:cNvPr id="129" name="Title 3">
            <a:extLst>
              <a:ext uri="{FF2B5EF4-FFF2-40B4-BE49-F238E27FC236}">
                <a16:creationId xmlns:a16="http://schemas.microsoft.com/office/drawing/2014/main" id="{36A8DBB7-400A-7116-38A2-42617F02C4EB}"/>
              </a:ext>
            </a:extLst>
          </p:cNvPr>
          <p:cNvSpPr txBox="1">
            <a:spLocks/>
          </p:cNvSpPr>
          <p:nvPr/>
        </p:nvSpPr>
        <p:spPr>
          <a:xfrm>
            <a:off x="336082" y="288660"/>
            <a:ext cx="3041483" cy="428398"/>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Key elements of the study</a:t>
            </a:r>
            <a:endParaRPr kumimoji="0" lang="en-GR" sz="1800" b="1" i="0" u="none" strike="noStrike" kern="0" cap="none" spc="0" normalizeH="0" baseline="0" noProof="0">
              <a:ln>
                <a:noFill/>
              </a:ln>
              <a:solidFill>
                <a:srgbClr val="FFFFFF"/>
              </a:solidFill>
              <a:effectLst/>
              <a:uLnTx/>
              <a:uFillTx/>
              <a:latin typeface="Arial"/>
              <a:ea typeface="Times New Roman" panose="02020603050405020304" pitchFamily="18" charset="0"/>
              <a:cs typeface="Times New Roman" panose="02020603050405020304" pitchFamily="18" charset="0"/>
              <a:sym typeface="Calibri"/>
            </a:endParaRPr>
          </a:p>
        </p:txBody>
      </p:sp>
      <p:sp>
        <p:nvSpPr>
          <p:cNvPr id="130" name="Rectangle: Rounded Corners 18">
            <a:extLst>
              <a:ext uri="{FF2B5EF4-FFF2-40B4-BE49-F238E27FC236}">
                <a16:creationId xmlns:a16="http://schemas.microsoft.com/office/drawing/2014/main" id="{1423A097-1FF8-0B8F-149B-B510FBC24372}"/>
              </a:ext>
            </a:extLst>
          </p:cNvPr>
          <p:cNvSpPr txBox="1"/>
          <p:nvPr/>
        </p:nvSpPr>
        <p:spPr>
          <a:xfrm>
            <a:off x="850252" y="1228045"/>
            <a:ext cx="3932302" cy="38749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GB" sz="1050" b="0" i="0" u="none" strike="noStrike" kern="1200" cap="none" spc="0" normalizeH="0" baseline="0" noProof="0">
                <a:ln>
                  <a:noFill/>
                </a:ln>
                <a:solidFill>
                  <a:srgbClr val="245057"/>
                </a:solidFill>
                <a:effectLst/>
                <a:uLnTx/>
                <a:uFillTx/>
                <a:latin typeface="Arial"/>
                <a:ea typeface="+mn-ea"/>
                <a:cs typeface="+mn-cs"/>
              </a:rPr>
              <a:t>Adverse environmental effects and their sources (operations linked to environmental aspects and impacts)</a:t>
            </a:r>
          </a:p>
        </p:txBody>
      </p:sp>
      <p:sp>
        <p:nvSpPr>
          <p:cNvPr id="131" name="Rectangle: Rounded Corners 18">
            <a:extLst>
              <a:ext uri="{FF2B5EF4-FFF2-40B4-BE49-F238E27FC236}">
                <a16:creationId xmlns:a16="http://schemas.microsoft.com/office/drawing/2014/main" id="{CF849537-8DCF-AB96-69AA-2C2EA4708794}"/>
              </a:ext>
            </a:extLst>
          </p:cNvPr>
          <p:cNvSpPr txBox="1"/>
          <p:nvPr/>
        </p:nvSpPr>
        <p:spPr>
          <a:xfrm>
            <a:off x="496087" y="1265314"/>
            <a:ext cx="273601" cy="30621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50" b="1" i="0" u="none" strike="noStrike" kern="1200" cap="none" spc="0" normalizeH="0" baseline="0" noProof="0">
                <a:ln>
                  <a:noFill/>
                </a:ln>
                <a:solidFill>
                  <a:srgbClr val="245057"/>
                </a:solidFill>
                <a:effectLst/>
                <a:uLnTx/>
                <a:uFillTx/>
                <a:latin typeface="Arial"/>
                <a:ea typeface="+mn-ea"/>
                <a:cs typeface="+mn-cs"/>
              </a:rPr>
              <a:t>A</a:t>
            </a:r>
            <a:endParaRPr kumimoji="0" lang="en-GB" sz="1050" b="1" i="0" u="none" strike="noStrike" kern="1200" cap="none" spc="0" normalizeH="0" baseline="0" noProof="0">
              <a:ln>
                <a:noFill/>
              </a:ln>
              <a:solidFill>
                <a:srgbClr val="245057"/>
              </a:solidFill>
              <a:effectLst/>
              <a:uLnTx/>
              <a:uFillTx/>
              <a:latin typeface="Arial"/>
              <a:ea typeface="+mn-ea"/>
              <a:cs typeface="+mn-cs"/>
            </a:endParaRPr>
          </a:p>
        </p:txBody>
      </p:sp>
      <p:sp>
        <p:nvSpPr>
          <p:cNvPr id="132" name="Rectangle: Rounded Corners 131">
            <a:extLst>
              <a:ext uri="{FF2B5EF4-FFF2-40B4-BE49-F238E27FC236}">
                <a16:creationId xmlns:a16="http://schemas.microsoft.com/office/drawing/2014/main" id="{69937825-13DF-5E2A-CA00-BE829D1F0B40}"/>
              </a:ext>
            </a:extLst>
          </p:cNvPr>
          <p:cNvSpPr/>
          <p:nvPr/>
        </p:nvSpPr>
        <p:spPr>
          <a:xfrm>
            <a:off x="423142" y="1816023"/>
            <a:ext cx="4383887" cy="394231"/>
          </a:xfrm>
          <a:prstGeom prst="roundRect">
            <a:avLst/>
          </a:prstGeom>
          <a:solidFill>
            <a:srgbClr val="ADD6DD"/>
          </a:solidFill>
          <a:ln>
            <a:solidFill>
              <a:schemeClr val="bg1"/>
            </a:solidFill>
          </a:ln>
          <a:effectLst/>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27000" rIns="27000"/>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050" b="0" i="0" u="none" strike="noStrike" kern="1200" cap="none" spc="0" normalizeH="0" baseline="0" noProof="0">
              <a:ln>
                <a:noFill/>
              </a:ln>
              <a:solidFill>
                <a:srgbClr val="245057"/>
              </a:solidFill>
              <a:effectLst/>
              <a:uLnTx/>
              <a:uFillTx/>
              <a:latin typeface="Arial"/>
              <a:ea typeface="+mn-ea"/>
              <a:cs typeface="+mn-cs"/>
            </a:endParaRPr>
          </a:p>
        </p:txBody>
      </p:sp>
      <p:sp>
        <p:nvSpPr>
          <p:cNvPr id="133" name="Rectangle: Rounded Corners 18">
            <a:extLst>
              <a:ext uri="{FF2B5EF4-FFF2-40B4-BE49-F238E27FC236}">
                <a16:creationId xmlns:a16="http://schemas.microsoft.com/office/drawing/2014/main" id="{5F746E3D-2152-058B-D1FE-3D3182C6DEB8}"/>
              </a:ext>
            </a:extLst>
          </p:cNvPr>
          <p:cNvSpPr txBox="1"/>
          <p:nvPr/>
        </p:nvSpPr>
        <p:spPr>
          <a:xfrm>
            <a:off x="850844" y="1822759"/>
            <a:ext cx="3932302" cy="38749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245057"/>
                </a:solidFill>
                <a:effectLst/>
                <a:uLnTx/>
                <a:uFillTx/>
                <a:latin typeface="Arial"/>
                <a:ea typeface="+mn-ea"/>
                <a:cs typeface="+mn-cs"/>
              </a:rPr>
              <a:t>Extent to which EU &amp; International legislation strategies and policies address environmental effects</a:t>
            </a:r>
          </a:p>
        </p:txBody>
      </p:sp>
      <p:sp>
        <p:nvSpPr>
          <p:cNvPr id="134" name="Rectangle: Rounded Corners 18">
            <a:extLst>
              <a:ext uri="{FF2B5EF4-FFF2-40B4-BE49-F238E27FC236}">
                <a16:creationId xmlns:a16="http://schemas.microsoft.com/office/drawing/2014/main" id="{9E52D1F2-E134-8EE6-76FF-3A106AA450DD}"/>
              </a:ext>
            </a:extLst>
          </p:cNvPr>
          <p:cNvSpPr txBox="1"/>
          <p:nvPr/>
        </p:nvSpPr>
        <p:spPr>
          <a:xfrm>
            <a:off x="496679" y="1860028"/>
            <a:ext cx="273601" cy="30621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50" b="1" i="0" u="none" strike="noStrike" kern="1200" cap="none" spc="0" normalizeH="0" baseline="0" noProof="0">
                <a:ln>
                  <a:noFill/>
                </a:ln>
                <a:solidFill>
                  <a:srgbClr val="245057"/>
                </a:solidFill>
                <a:effectLst/>
                <a:uLnTx/>
                <a:uFillTx/>
                <a:latin typeface="Arial"/>
                <a:ea typeface="+mn-ea"/>
                <a:cs typeface="+mn-cs"/>
              </a:rPr>
              <a:t>B</a:t>
            </a:r>
            <a:endParaRPr kumimoji="0" lang="en-GB" sz="1050" b="1" i="0" u="none" strike="noStrike" kern="1200" cap="none" spc="0" normalizeH="0" baseline="0" noProof="0">
              <a:ln>
                <a:noFill/>
              </a:ln>
              <a:solidFill>
                <a:srgbClr val="245057"/>
              </a:solidFill>
              <a:effectLst/>
              <a:uLnTx/>
              <a:uFillTx/>
              <a:latin typeface="Arial"/>
              <a:ea typeface="+mn-ea"/>
              <a:cs typeface="+mn-cs"/>
            </a:endParaRPr>
          </a:p>
        </p:txBody>
      </p:sp>
      <p:sp>
        <p:nvSpPr>
          <p:cNvPr id="135" name="Rectangle: Rounded Corners 134">
            <a:extLst>
              <a:ext uri="{FF2B5EF4-FFF2-40B4-BE49-F238E27FC236}">
                <a16:creationId xmlns:a16="http://schemas.microsoft.com/office/drawing/2014/main" id="{EE145781-97C9-06C1-2283-BB35E53E789F}"/>
              </a:ext>
            </a:extLst>
          </p:cNvPr>
          <p:cNvSpPr/>
          <p:nvPr/>
        </p:nvSpPr>
        <p:spPr>
          <a:xfrm>
            <a:off x="422551" y="2410536"/>
            <a:ext cx="4383887" cy="394231"/>
          </a:xfrm>
          <a:prstGeom prst="roundRect">
            <a:avLst/>
          </a:prstGeom>
          <a:solidFill>
            <a:srgbClr val="ADD6DD"/>
          </a:solidFill>
          <a:ln>
            <a:solidFill>
              <a:schemeClr val="bg1"/>
            </a:solidFill>
          </a:ln>
          <a:effectLst/>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27000" rIns="27000"/>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050" b="0" i="0" u="none" strike="noStrike" kern="1200" cap="none" spc="0" normalizeH="0" baseline="0" noProof="0">
              <a:ln>
                <a:noFill/>
              </a:ln>
              <a:solidFill>
                <a:srgbClr val="245057"/>
              </a:solidFill>
              <a:effectLst/>
              <a:uLnTx/>
              <a:uFillTx/>
              <a:latin typeface="Arial"/>
              <a:ea typeface="+mn-ea"/>
              <a:cs typeface="+mn-cs"/>
            </a:endParaRPr>
          </a:p>
        </p:txBody>
      </p:sp>
      <p:sp>
        <p:nvSpPr>
          <p:cNvPr id="136" name="Rectangle: Rounded Corners 18">
            <a:extLst>
              <a:ext uri="{FF2B5EF4-FFF2-40B4-BE49-F238E27FC236}">
                <a16:creationId xmlns:a16="http://schemas.microsoft.com/office/drawing/2014/main" id="{6463A613-DE3F-7073-A020-1CF3A791588F}"/>
              </a:ext>
            </a:extLst>
          </p:cNvPr>
          <p:cNvSpPr txBox="1"/>
          <p:nvPr/>
        </p:nvSpPr>
        <p:spPr>
          <a:xfrm>
            <a:off x="850252" y="2417273"/>
            <a:ext cx="3932302" cy="38749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245057"/>
                </a:solidFill>
                <a:effectLst/>
                <a:uLnTx/>
                <a:uFillTx/>
                <a:latin typeface="Arial"/>
                <a:ea typeface="+mn-ea"/>
                <a:cs typeface="+mn-cs"/>
              </a:rPr>
              <a:t>Impediments and challenges of ports in implementing legislation and measures improving environmental factors beyond legislation</a:t>
            </a:r>
          </a:p>
        </p:txBody>
      </p:sp>
      <p:sp>
        <p:nvSpPr>
          <p:cNvPr id="137" name="Rectangle: Rounded Corners 18">
            <a:extLst>
              <a:ext uri="{FF2B5EF4-FFF2-40B4-BE49-F238E27FC236}">
                <a16:creationId xmlns:a16="http://schemas.microsoft.com/office/drawing/2014/main" id="{E396DD06-EA5A-C6A7-2DE6-A740A8911136}"/>
              </a:ext>
            </a:extLst>
          </p:cNvPr>
          <p:cNvSpPr txBox="1"/>
          <p:nvPr/>
        </p:nvSpPr>
        <p:spPr>
          <a:xfrm>
            <a:off x="496087" y="2454542"/>
            <a:ext cx="273601" cy="30621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50" b="1" i="0" u="none" strike="noStrike" kern="1200" cap="none" spc="0" normalizeH="0" baseline="0" noProof="0">
                <a:ln>
                  <a:noFill/>
                </a:ln>
                <a:solidFill>
                  <a:srgbClr val="245057"/>
                </a:solidFill>
                <a:effectLst/>
                <a:uLnTx/>
                <a:uFillTx/>
                <a:latin typeface="Arial"/>
                <a:ea typeface="+mn-ea"/>
                <a:cs typeface="+mn-cs"/>
              </a:rPr>
              <a:t>C</a:t>
            </a:r>
            <a:endParaRPr kumimoji="0" lang="en-GB" sz="1050" b="1" i="0" u="none" strike="noStrike" kern="1200" cap="none" spc="0" normalizeH="0" baseline="0" noProof="0">
              <a:ln>
                <a:noFill/>
              </a:ln>
              <a:solidFill>
                <a:srgbClr val="245057"/>
              </a:solidFill>
              <a:effectLst/>
              <a:uLnTx/>
              <a:uFillTx/>
              <a:latin typeface="Arial"/>
              <a:ea typeface="+mn-ea"/>
              <a:cs typeface="+mn-cs"/>
            </a:endParaRPr>
          </a:p>
        </p:txBody>
      </p:sp>
      <p:sp>
        <p:nvSpPr>
          <p:cNvPr id="138" name="Rectangle: Rounded Corners 137">
            <a:extLst>
              <a:ext uri="{FF2B5EF4-FFF2-40B4-BE49-F238E27FC236}">
                <a16:creationId xmlns:a16="http://schemas.microsoft.com/office/drawing/2014/main" id="{FEE5E545-62B4-411D-DD97-C6A9465E6837}"/>
              </a:ext>
            </a:extLst>
          </p:cNvPr>
          <p:cNvSpPr/>
          <p:nvPr/>
        </p:nvSpPr>
        <p:spPr>
          <a:xfrm>
            <a:off x="427825" y="3006441"/>
            <a:ext cx="4383887" cy="394231"/>
          </a:xfrm>
          <a:prstGeom prst="roundRect">
            <a:avLst/>
          </a:prstGeom>
          <a:solidFill>
            <a:srgbClr val="ADD6DD"/>
          </a:solidFill>
          <a:ln>
            <a:solidFill>
              <a:schemeClr val="bg1"/>
            </a:solidFill>
          </a:ln>
          <a:effectLst/>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27000" rIns="27000"/>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050" b="0" i="0" u="none" strike="noStrike" kern="1200" cap="none" spc="0" normalizeH="0" baseline="0" noProof="0">
              <a:ln>
                <a:noFill/>
              </a:ln>
              <a:solidFill>
                <a:srgbClr val="245057"/>
              </a:solidFill>
              <a:effectLst/>
              <a:uLnTx/>
              <a:uFillTx/>
              <a:latin typeface="Arial"/>
              <a:ea typeface="+mn-ea"/>
              <a:cs typeface="+mn-cs"/>
            </a:endParaRPr>
          </a:p>
        </p:txBody>
      </p:sp>
      <p:sp>
        <p:nvSpPr>
          <p:cNvPr id="139" name="Rectangle: Rounded Corners 18">
            <a:extLst>
              <a:ext uri="{FF2B5EF4-FFF2-40B4-BE49-F238E27FC236}">
                <a16:creationId xmlns:a16="http://schemas.microsoft.com/office/drawing/2014/main" id="{0B6BC378-7D9E-0A76-EF5F-183352367E6F}"/>
              </a:ext>
            </a:extLst>
          </p:cNvPr>
          <p:cNvSpPr txBox="1"/>
          <p:nvPr/>
        </p:nvSpPr>
        <p:spPr>
          <a:xfrm>
            <a:off x="855527" y="3013177"/>
            <a:ext cx="3932302" cy="38749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245057"/>
                </a:solidFill>
                <a:effectLst/>
                <a:uLnTx/>
                <a:uFillTx/>
                <a:latin typeface="Arial"/>
                <a:ea typeface="+mn-ea"/>
                <a:cs typeface="+mn-cs"/>
              </a:rPr>
              <a:t>Identification and analysis of good practices</a:t>
            </a:r>
          </a:p>
        </p:txBody>
      </p:sp>
      <p:sp>
        <p:nvSpPr>
          <p:cNvPr id="140" name="Rectangle: Rounded Corners 18">
            <a:extLst>
              <a:ext uri="{FF2B5EF4-FFF2-40B4-BE49-F238E27FC236}">
                <a16:creationId xmlns:a16="http://schemas.microsoft.com/office/drawing/2014/main" id="{E41402E6-EBD1-AD97-CEF3-DF262DFC84E5}"/>
              </a:ext>
            </a:extLst>
          </p:cNvPr>
          <p:cNvSpPr txBox="1"/>
          <p:nvPr/>
        </p:nvSpPr>
        <p:spPr>
          <a:xfrm>
            <a:off x="501362" y="3050446"/>
            <a:ext cx="273601" cy="30621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50" b="1" i="0" u="none" strike="noStrike" kern="1200" cap="none" spc="0" normalizeH="0" baseline="0" noProof="0">
                <a:ln>
                  <a:noFill/>
                </a:ln>
                <a:solidFill>
                  <a:srgbClr val="245057"/>
                </a:solidFill>
                <a:effectLst/>
                <a:uLnTx/>
                <a:uFillTx/>
                <a:latin typeface="Arial"/>
                <a:ea typeface="+mn-ea"/>
                <a:cs typeface="+mn-cs"/>
              </a:rPr>
              <a:t>D</a:t>
            </a:r>
            <a:endParaRPr kumimoji="0" lang="en-GB" sz="1050" b="1" i="0" u="none" strike="noStrike" kern="1200" cap="none" spc="0" normalizeH="0" baseline="0" noProof="0">
              <a:ln>
                <a:noFill/>
              </a:ln>
              <a:solidFill>
                <a:srgbClr val="245057"/>
              </a:solidFill>
              <a:effectLst/>
              <a:uLnTx/>
              <a:uFillTx/>
              <a:latin typeface="Arial"/>
              <a:ea typeface="+mn-ea"/>
              <a:cs typeface="+mn-cs"/>
            </a:endParaRPr>
          </a:p>
        </p:txBody>
      </p:sp>
      <p:sp>
        <p:nvSpPr>
          <p:cNvPr id="141" name="Rectangle: Rounded Corners 140">
            <a:extLst>
              <a:ext uri="{FF2B5EF4-FFF2-40B4-BE49-F238E27FC236}">
                <a16:creationId xmlns:a16="http://schemas.microsoft.com/office/drawing/2014/main" id="{AB409B30-6498-F949-B20B-EF1D358C924C}"/>
              </a:ext>
            </a:extLst>
          </p:cNvPr>
          <p:cNvSpPr/>
          <p:nvPr/>
        </p:nvSpPr>
        <p:spPr>
          <a:xfrm>
            <a:off x="427825" y="3599036"/>
            <a:ext cx="4383887" cy="394231"/>
          </a:xfrm>
          <a:prstGeom prst="roundRect">
            <a:avLst/>
          </a:prstGeom>
          <a:solidFill>
            <a:srgbClr val="ADD6DD"/>
          </a:solidFill>
          <a:ln>
            <a:solidFill>
              <a:schemeClr val="bg1"/>
            </a:solidFill>
          </a:ln>
          <a:effectLst/>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lIns="27000" rIns="27000"/>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GB" sz="1050" b="0" i="0" u="none" strike="noStrike" kern="1200" cap="none" spc="0" normalizeH="0" baseline="0" noProof="0">
              <a:ln>
                <a:noFill/>
              </a:ln>
              <a:solidFill>
                <a:srgbClr val="245057"/>
              </a:solidFill>
              <a:effectLst/>
              <a:uLnTx/>
              <a:uFillTx/>
              <a:latin typeface="Arial"/>
              <a:ea typeface="+mn-ea"/>
              <a:cs typeface="+mn-cs"/>
            </a:endParaRPr>
          </a:p>
        </p:txBody>
      </p:sp>
      <p:sp>
        <p:nvSpPr>
          <p:cNvPr id="142" name="Rectangle: Rounded Corners 18">
            <a:extLst>
              <a:ext uri="{FF2B5EF4-FFF2-40B4-BE49-F238E27FC236}">
                <a16:creationId xmlns:a16="http://schemas.microsoft.com/office/drawing/2014/main" id="{6E41B16D-7CB1-F0C5-60C5-F755902868CE}"/>
              </a:ext>
            </a:extLst>
          </p:cNvPr>
          <p:cNvSpPr txBox="1"/>
          <p:nvPr/>
        </p:nvSpPr>
        <p:spPr>
          <a:xfrm>
            <a:off x="855527" y="3605773"/>
            <a:ext cx="3932302" cy="38749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245057"/>
                </a:solidFill>
                <a:effectLst/>
                <a:uLnTx/>
                <a:uFillTx/>
                <a:latin typeface="Arial"/>
                <a:ea typeface="+mn-ea"/>
                <a:cs typeface="+mn-cs"/>
              </a:rPr>
              <a:t>Recommendations and Roadmap</a:t>
            </a:r>
          </a:p>
        </p:txBody>
      </p:sp>
      <p:sp>
        <p:nvSpPr>
          <p:cNvPr id="143" name="Rectangle: Rounded Corners 18">
            <a:extLst>
              <a:ext uri="{FF2B5EF4-FFF2-40B4-BE49-F238E27FC236}">
                <a16:creationId xmlns:a16="http://schemas.microsoft.com/office/drawing/2014/main" id="{F1E9E099-87F7-660A-9A72-5CC988ACB870}"/>
              </a:ext>
            </a:extLst>
          </p:cNvPr>
          <p:cNvSpPr txBox="1"/>
          <p:nvPr/>
        </p:nvSpPr>
        <p:spPr>
          <a:xfrm>
            <a:off x="501362" y="3643042"/>
            <a:ext cx="273601" cy="30621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350" b="1" i="0" u="none" strike="noStrike" kern="1200" cap="none" spc="0" normalizeH="0" baseline="0" noProof="0">
                <a:ln>
                  <a:noFill/>
                </a:ln>
                <a:solidFill>
                  <a:srgbClr val="245057"/>
                </a:solidFill>
                <a:effectLst/>
                <a:uLnTx/>
                <a:uFillTx/>
                <a:latin typeface="Arial"/>
                <a:ea typeface="+mn-ea"/>
                <a:cs typeface="+mn-cs"/>
              </a:rPr>
              <a:t>E</a:t>
            </a:r>
            <a:endParaRPr kumimoji="0" lang="en-GB" sz="1050" b="1" i="0" u="none" strike="noStrike" kern="1200" cap="none" spc="0" normalizeH="0" baseline="0" noProof="0">
              <a:ln>
                <a:noFill/>
              </a:ln>
              <a:solidFill>
                <a:srgbClr val="245057"/>
              </a:solidFill>
              <a:effectLst/>
              <a:uLnTx/>
              <a:uFillTx/>
              <a:latin typeface="Arial"/>
              <a:ea typeface="+mn-ea"/>
              <a:cs typeface="+mn-cs"/>
            </a:endParaRPr>
          </a:p>
        </p:txBody>
      </p:sp>
      <p:sp>
        <p:nvSpPr>
          <p:cNvPr id="144" name="Oval 143">
            <a:extLst>
              <a:ext uri="{FF2B5EF4-FFF2-40B4-BE49-F238E27FC236}">
                <a16:creationId xmlns:a16="http://schemas.microsoft.com/office/drawing/2014/main" id="{A8E43499-EC94-88C6-494B-D21A46616A92}"/>
              </a:ext>
            </a:extLst>
          </p:cNvPr>
          <p:cNvSpPr/>
          <p:nvPr/>
        </p:nvSpPr>
        <p:spPr>
          <a:xfrm>
            <a:off x="4995664" y="1260673"/>
            <a:ext cx="324000" cy="324000"/>
          </a:xfrm>
          <a:prstGeom prst="ellipse">
            <a:avLst/>
          </a:prstGeom>
          <a:solidFill>
            <a:srgbClr val="E741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1</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45" name="Oval 144">
            <a:extLst>
              <a:ext uri="{FF2B5EF4-FFF2-40B4-BE49-F238E27FC236}">
                <a16:creationId xmlns:a16="http://schemas.microsoft.com/office/drawing/2014/main" id="{77EC3635-9CC3-F4DB-0622-B0BF1A3C5893}"/>
              </a:ext>
            </a:extLst>
          </p:cNvPr>
          <p:cNvSpPr/>
          <p:nvPr/>
        </p:nvSpPr>
        <p:spPr>
          <a:xfrm>
            <a:off x="4992811" y="2445651"/>
            <a:ext cx="324000" cy="324000"/>
          </a:xfrm>
          <a:prstGeom prst="ellipse">
            <a:avLst/>
          </a:prstGeom>
          <a:solidFill>
            <a:srgbClr val="E741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1</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46" name="Oval 145">
            <a:extLst>
              <a:ext uri="{FF2B5EF4-FFF2-40B4-BE49-F238E27FC236}">
                <a16:creationId xmlns:a16="http://schemas.microsoft.com/office/drawing/2014/main" id="{DAC467E0-8827-F8B8-1F27-669EE79912DD}"/>
              </a:ext>
            </a:extLst>
          </p:cNvPr>
          <p:cNvSpPr/>
          <p:nvPr/>
        </p:nvSpPr>
        <p:spPr>
          <a:xfrm>
            <a:off x="4991148" y="3045312"/>
            <a:ext cx="324000" cy="324000"/>
          </a:xfrm>
          <a:prstGeom prst="ellipse">
            <a:avLst/>
          </a:prstGeom>
          <a:solidFill>
            <a:srgbClr val="E741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1</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47" name="Oval 146">
            <a:extLst>
              <a:ext uri="{FF2B5EF4-FFF2-40B4-BE49-F238E27FC236}">
                <a16:creationId xmlns:a16="http://schemas.microsoft.com/office/drawing/2014/main" id="{FCEAEB06-219E-8818-DD2A-3C00413E7D57}"/>
              </a:ext>
            </a:extLst>
          </p:cNvPr>
          <p:cNvSpPr/>
          <p:nvPr/>
        </p:nvSpPr>
        <p:spPr>
          <a:xfrm>
            <a:off x="5508890" y="1260673"/>
            <a:ext cx="324000" cy="324000"/>
          </a:xfrm>
          <a:prstGeom prst="ellipse">
            <a:avLst/>
          </a:prstGeom>
          <a:solidFill>
            <a:srgbClr val="F3A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2</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48" name="Oval 147">
            <a:extLst>
              <a:ext uri="{FF2B5EF4-FFF2-40B4-BE49-F238E27FC236}">
                <a16:creationId xmlns:a16="http://schemas.microsoft.com/office/drawing/2014/main" id="{D966374E-1B7A-4135-AF9C-8022DB07D8E9}"/>
              </a:ext>
            </a:extLst>
          </p:cNvPr>
          <p:cNvSpPr/>
          <p:nvPr/>
        </p:nvSpPr>
        <p:spPr>
          <a:xfrm>
            <a:off x="4991148" y="1853162"/>
            <a:ext cx="324000" cy="324000"/>
          </a:xfrm>
          <a:prstGeom prst="ellipse">
            <a:avLst/>
          </a:prstGeom>
          <a:solidFill>
            <a:srgbClr val="60C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3</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49" name="Oval 148">
            <a:extLst>
              <a:ext uri="{FF2B5EF4-FFF2-40B4-BE49-F238E27FC236}">
                <a16:creationId xmlns:a16="http://schemas.microsoft.com/office/drawing/2014/main" id="{A60FB5F0-5434-AE32-7442-A16F000CD094}"/>
              </a:ext>
            </a:extLst>
          </p:cNvPr>
          <p:cNvSpPr/>
          <p:nvPr/>
        </p:nvSpPr>
        <p:spPr>
          <a:xfrm>
            <a:off x="5508890" y="1853162"/>
            <a:ext cx="324000" cy="324000"/>
          </a:xfrm>
          <a:prstGeom prst="ellipse">
            <a:avLst/>
          </a:prstGeom>
          <a:solidFill>
            <a:srgbClr val="00B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4</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0" name="Oval 149">
            <a:extLst>
              <a:ext uri="{FF2B5EF4-FFF2-40B4-BE49-F238E27FC236}">
                <a16:creationId xmlns:a16="http://schemas.microsoft.com/office/drawing/2014/main" id="{F9C83D9B-D05F-9D42-92D1-5047D35610B2}"/>
              </a:ext>
            </a:extLst>
          </p:cNvPr>
          <p:cNvSpPr/>
          <p:nvPr/>
        </p:nvSpPr>
        <p:spPr>
          <a:xfrm>
            <a:off x="5503184" y="2445650"/>
            <a:ext cx="324000" cy="324000"/>
          </a:xfrm>
          <a:prstGeom prst="ellipse">
            <a:avLst/>
          </a:prstGeom>
          <a:solidFill>
            <a:srgbClr val="00B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4</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1" name="Oval 150">
            <a:extLst>
              <a:ext uri="{FF2B5EF4-FFF2-40B4-BE49-F238E27FC236}">
                <a16:creationId xmlns:a16="http://schemas.microsoft.com/office/drawing/2014/main" id="{19CD90AC-7CEC-726C-D907-1CFFB7D33A5F}"/>
              </a:ext>
            </a:extLst>
          </p:cNvPr>
          <p:cNvSpPr/>
          <p:nvPr/>
        </p:nvSpPr>
        <p:spPr>
          <a:xfrm>
            <a:off x="5494584" y="3032656"/>
            <a:ext cx="324000" cy="324000"/>
          </a:xfrm>
          <a:prstGeom prst="ellipse">
            <a:avLst/>
          </a:prstGeom>
          <a:solidFill>
            <a:srgbClr val="00B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4</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2" name="Oval 151">
            <a:extLst>
              <a:ext uri="{FF2B5EF4-FFF2-40B4-BE49-F238E27FC236}">
                <a16:creationId xmlns:a16="http://schemas.microsoft.com/office/drawing/2014/main" id="{8090753C-03EE-867B-C8FF-C9395E6DFBC0}"/>
              </a:ext>
            </a:extLst>
          </p:cNvPr>
          <p:cNvSpPr/>
          <p:nvPr/>
        </p:nvSpPr>
        <p:spPr>
          <a:xfrm>
            <a:off x="4999388" y="3630629"/>
            <a:ext cx="324000" cy="324000"/>
          </a:xfrm>
          <a:prstGeom prst="ellipse">
            <a:avLst/>
          </a:prstGeom>
          <a:solidFill>
            <a:srgbClr val="60C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3</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3" name="Oval 152">
            <a:extLst>
              <a:ext uri="{FF2B5EF4-FFF2-40B4-BE49-F238E27FC236}">
                <a16:creationId xmlns:a16="http://schemas.microsoft.com/office/drawing/2014/main" id="{A0F0FC2F-03C2-CAC4-2FDD-53C155FD8A2F}"/>
              </a:ext>
            </a:extLst>
          </p:cNvPr>
          <p:cNvSpPr/>
          <p:nvPr/>
        </p:nvSpPr>
        <p:spPr>
          <a:xfrm>
            <a:off x="6026633" y="1849397"/>
            <a:ext cx="324000" cy="324000"/>
          </a:xfrm>
          <a:prstGeom prst="ellipse">
            <a:avLst/>
          </a:prstGeom>
          <a:solidFill>
            <a:srgbClr val="B76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5</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5" name="Oval 154">
            <a:extLst>
              <a:ext uri="{FF2B5EF4-FFF2-40B4-BE49-F238E27FC236}">
                <a16:creationId xmlns:a16="http://schemas.microsoft.com/office/drawing/2014/main" id="{45F1474F-C3A2-CE77-E922-A0C2413C920C}"/>
              </a:ext>
            </a:extLst>
          </p:cNvPr>
          <p:cNvSpPr/>
          <p:nvPr/>
        </p:nvSpPr>
        <p:spPr>
          <a:xfrm>
            <a:off x="6026633" y="2454542"/>
            <a:ext cx="324000" cy="324000"/>
          </a:xfrm>
          <a:prstGeom prst="ellipse">
            <a:avLst/>
          </a:prstGeom>
          <a:solidFill>
            <a:srgbClr val="B76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5</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6" name="Oval 155">
            <a:extLst>
              <a:ext uri="{FF2B5EF4-FFF2-40B4-BE49-F238E27FC236}">
                <a16:creationId xmlns:a16="http://schemas.microsoft.com/office/drawing/2014/main" id="{D5DC634C-72D4-3BB8-3825-B3DF045E1377}"/>
              </a:ext>
            </a:extLst>
          </p:cNvPr>
          <p:cNvSpPr/>
          <p:nvPr/>
        </p:nvSpPr>
        <p:spPr>
          <a:xfrm>
            <a:off x="6030623" y="3013209"/>
            <a:ext cx="324000" cy="324000"/>
          </a:xfrm>
          <a:prstGeom prst="ellipse">
            <a:avLst/>
          </a:prstGeom>
          <a:solidFill>
            <a:srgbClr val="83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6</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7" name="Oval 156">
            <a:extLst>
              <a:ext uri="{FF2B5EF4-FFF2-40B4-BE49-F238E27FC236}">
                <a16:creationId xmlns:a16="http://schemas.microsoft.com/office/drawing/2014/main" id="{D795568B-DAAE-FD9F-9BAA-1BE1ECC40B37}"/>
              </a:ext>
            </a:extLst>
          </p:cNvPr>
          <p:cNvSpPr/>
          <p:nvPr/>
        </p:nvSpPr>
        <p:spPr>
          <a:xfrm>
            <a:off x="5494584" y="3625259"/>
            <a:ext cx="324000" cy="324000"/>
          </a:xfrm>
          <a:prstGeom prst="ellipse">
            <a:avLst/>
          </a:prstGeom>
          <a:solidFill>
            <a:srgbClr val="1C7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7</a:t>
            </a: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58" name="Oval 157">
            <a:extLst>
              <a:ext uri="{FF2B5EF4-FFF2-40B4-BE49-F238E27FC236}">
                <a16:creationId xmlns:a16="http://schemas.microsoft.com/office/drawing/2014/main" id="{29BFEC23-BDC0-B809-4A2F-E22DE2DDF9DA}"/>
              </a:ext>
            </a:extLst>
          </p:cNvPr>
          <p:cNvSpPr/>
          <p:nvPr/>
        </p:nvSpPr>
        <p:spPr>
          <a:xfrm>
            <a:off x="7126786" y="1253386"/>
            <a:ext cx="324000" cy="324000"/>
          </a:xfrm>
          <a:prstGeom prst="ellipse">
            <a:avLst/>
          </a:prstGeom>
          <a:solidFill>
            <a:srgbClr val="E741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1</a:t>
            </a: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159" name="TextBox 158">
            <a:extLst>
              <a:ext uri="{FF2B5EF4-FFF2-40B4-BE49-F238E27FC236}">
                <a16:creationId xmlns:a16="http://schemas.microsoft.com/office/drawing/2014/main" id="{E06834EB-8014-E1B1-EAB4-C3A0F82FFAD1}"/>
              </a:ext>
            </a:extLst>
          </p:cNvPr>
          <p:cNvSpPr txBox="1"/>
          <p:nvPr/>
        </p:nvSpPr>
        <p:spPr>
          <a:xfrm>
            <a:off x="7536642" y="1718415"/>
            <a:ext cx="11833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DD6DD"/>
                </a:solidFill>
                <a:effectLst/>
                <a:uLnTx/>
                <a:uFillTx/>
                <a:latin typeface="Arial"/>
                <a:ea typeface="+mn-ea"/>
                <a:cs typeface="+mn-cs"/>
              </a:rPr>
              <a:t>Expert Panel</a:t>
            </a:r>
            <a:endParaRPr kumimoji="0" lang="en-GR" sz="900" b="0" i="0" u="none" strike="noStrike" kern="1200" cap="none" spc="0" normalizeH="0" baseline="0" noProof="0">
              <a:ln>
                <a:noFill/>
              </a:ln>
              <a:solidFill>
                <a:srgbClr val="ADD6DD"/>
              </a:solidFill>
              <a:effectLst/>
              <a:uLnTx/>
              <a:uFillTx/>
              <a:latin typeface="Arial"/>
              <a:ea typeface="+mn-ea"/>
              <a:cs typeface="+mn-cs"/>
            </a:endParaRPr>
          </a:p>
        </p:txBody>
      </p:sp>
      <p:sp>
        <p:nvSpPr>
          <p:cNvPr id="160" name="Oval 159">
            <a:extLst>
              <a:ext uri="{FF2B5EF4-FFF2-40B4-BE49-F238E27FC236}">
                <a16:creationId xmlns:a16="http://schemas.microsoft.com/office/drawing/2014/main" id="{83A8361F-77D7-AC4A-44AE-EF0F58E3BA40}"/>
              </a:ext>
            </a:extLst>
          </p:cNvPr>
          <p:cNvSpPr/>
          <p:nvPr/>
        </p:nvSpPr>
        <p:spPr>
          <a:xfrm>
            <a:off x="7129639" y="1671832"/>
            <a:ext cx="324000" cy="324000"/>
          </a:xfrm>
          <a:prstGeom prst="ellipse">
            <a:avLst/>
          </a:prstGeom>
          <a:solidFill>
            <a:srgbClr val="F3A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2</a:t>
            </a:r>
            <a:endParaRPr kumimoji="0" lang="en-GB" sz="900" b="0" i="0" u="none" strike="noStrike" kern="1200" cap="none" spc="0" normalizeH="0" baseline="0" noProof="0">
              <a:ln>
                <a:noFill/>
              </a:ln>
              <a:solidFill>
                <a:srgbClr val="FFFFFF"/>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80C5ADFE-2475-74B0-DB82-48B702BBE457}"/>
              </a:ext>
            </a:extLst>
          </p:cNvPr>
          <p:cNvSpPr txBox="1"/>
          <p:nvPr/>
        </p:nvSpPr>
        <p:spPr>
          <a:xfrm>
            <a:off x="7523966" y="2140898"/>
            <a:ext cx="11833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DD6DD"/>
                </a:solidFill>
                <a:effectLst/>
                <a:uLnTx/>
                <a:uFillTx/>
                <a:latin typeface="Arial"/>
                <a:ea typeface="+mn-ea"/>
                <a:cs typeface="+mn-cs"/>
              </a:rPr>
              <a:t>Focus Group</a:t>
            </a:r>
            <a:endParaRPr kumimoji="0" lang="en-GR" sz="900" b="0" i="0" u="none" strike="noStrike" kern="1200" cap="none" spc="0" normalizeH="0" baseline="0" noProof="0">
              <a:ln>
                <a:noFill/>
              </a:ln>
              <a:solidFill>
                <a:srgbClr val="ADD6DD"/>
              </a:solidFill>
              <a:effectLst/>
              <a:uLnTx/>
              <a:uFillTx/>
              <a:latin typeface="Arial"/>
              <a:ea typeface="+mn-ea"/>
              <a:cs typeface="+mn-cs"/>
            </a:endParaRPr>
          </a:p>
        </p:txBody>
      </p:sp>
      <p:sp>
        <p:nvSpPr>
          <p:cNvPr id="162" name="Oval 161">
            <a:extLst>
              <a:ext uri="{FF2B5EF4-FFF2-40B4-BE49-F238E27FC236}">
                <a16:creationId xmlns:a16="http://schemas.microsoft.com/office/drawing/2014/main" id="{594DF4BE-B0F9-B5F0-B8C7-A7D92052EEA5}"/>
              </a:ext>
            </a:extLst>
          </p:cNvPr>
          <p:cNvSpPr/>
          <p:nvPr/>
        </p:nvSpPr>
        <p:spPr>
          <a:xfrm>
            <a:off x="7116963" y="2094314"/>
            <a:ext cx="324000" cy="324000"/>
          </a:xfrm>
          <a:prstGeom prst="ellipse">
            <a:avLst/>
          </a:prstGeom>
          <a:solidFill>
            <a:srgbClr val="60C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3</a:t>
            </a:r>
            <a:endParaRPr kumimoji="0" lang="en-GB" sz="900" b="0" i="0" u="none" strike="noStrike" kern="1200" cap="none" spc="0" normalizeH="0" baseline="0" noProof="0">
              <a:ln>
                <a:noFill/>
              </a:ln>
              <a:solidFill>
                <a:srgbClr val="FFFFFF"/>
              </a:solidFill>
              <a:effectLst/>
              <a:uLnTx/>
              <a:uFillTx/>
              <a:latin typeface="Arial"/>
              <a:ea typeface="+mn-ea"/>
              <a:cs typeface="+mn-cs"/>
            </a:endParaRPr>
          </a:p>
        </p:txBody>
      </p:sp>
      <p:sp>
        <p:nvSpPr>
          <p:cNvPr id="163" name="TextBox 162">
            <a:extLst>
              <a:ext uri="{FF2B5EF4-FFF2-40B4-BE49-F238E27FC236}">
                <a16:creationId xmlns:a16="http://schemas.microsoft.com/office/drawing/2014/main" id="{C32D6FB2-782E-CB1C-C9A9-590BDF5B415F}"/>
              </a:ext>
            </a:extLst>
          </p:cNvPr>
          <p:cNvSpPr txBox="1"/>
          <p:nvPr/>
        </p:nvSpPr>
        <p:spPr>
          <a:xfrm>
            <a:off x="7533789" y="2559343"/>
            <a:ext cx="11833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DD6DD"/>
                </a:solidFill>
                <a:effectLst/>
                <a:uLnTx/>
                <a:uFillTx/>
                <a:latin typeface="Arial"/>
                <a:ea typeface="+mn-ea"/>
                <a:cs typeface="+mn-cs"/>
              </a:rPr>
              <a:t>Interviews</a:t>
            </a:r>
            <a:endParaRPr kumimoji="0" lang="en-GR" sz="900" b="0" i="0" u="none" strike="noStrike" kern="1200" cap="none" spc="0" normalizeH="0" baseline="0" noProof="0">
              <a:ln>
                <a:noFill/>
              </a:ln>
              <a:solidFill>
                <a:srgbClr val="ADD6DD"/>
              </a:solidFill>
              <a:effectLst/>
              <a:uLnTx/>
              <a:uFillTx/>
              <a:latin typeface="Arial"/>
              <a:ea typeface="+mn-ea"/>
              <a:cs typeface="+mn-cs"/>
            </a:endParaRPr>
          </a:p>
        </p:txBody>
      </p:sp>
      <p:sp>
        <p:nvSpPr>
          <p:cNvPr id="164" name="Oval 163">
            <a:extLst>
              <a:ext uri="{FF2B5EF4-FFF2-40B4-BE49-F238E27FC236}">
                <a16:creationId xmlns:a16="http://schemas.microsoft.com/office/drawing/2014/main" id="{4937A22B-CC1F-F244-565B-57337DB52B04}"/>
              </a:ext>
            </a:extLst>
          </p:cNvPr>
          <p:cNvSpPr/>
          <p:nvPr/>
        </p:nvSpPr>
        <p:spPr>
          <a:xfrm>
            <a:off x="7126786" y="2512760"/>
            <a:ext cx="324000" cy="324000"/>
          </a:xfrm>
          <a:prstGeom prst="ellipse">
            <a:avLst/>
          </a:prstGeom>
          <a:solidFill>
            <a:srgbClr val="00B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4</a:t>
            </a:r>
            <a:endParaRPr kumimoji="0" lang="en-GB" sz="900" b="0" i="0" u="none" strike="noStrike" kern="1200" cap="none" spc="0" normalizeH="0" baseline="0" noProof="0">
              <a:ln>
                <a:noFill/>
              </a:ln>
              <a:solidFill>
                <a:srgbClr val="FFFFFF"/>
              </a:solidFill>
              <a:effectLst/>
              <a:uLnTx/>
              <a:uFillTx/>
              <a:latin typeface="Arial"/>
              <a:ea typeface="+mn-ea"/>
              <a:cs typeface="+mn-cs"/>
            </a:endParaRPr>
          </a:p>
        </p:txBody>
      </p:sp>
      <p:sp>
        <p:nvSpPr>
          <p:cNvPr id="165" name="TextBox 164">
            <a:extLst>
              <a:ext uri="{FF2B5EF4-FFF2-40B4-BE49-F238E27FC236}">
                <a16:creationId xmlns:a16="http://schemas.microsoft.com/office/drawing/2014/main" id="{CC6DC816-B254-982D-27E1-4D30FED0054E}"/>
              </a:ext>
            </a:extLst>
          </p:cNvPr>
          <p:cNvSpPr txBox="1"/>
          <p:nvPr/>
        </p:nvSpPr>
        <p:spPr>
          <a:xfrm>
            <a:off x="7533447" y="2993078"/>
            <a:ext cx="11833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DD6DD"/>
                </a:solidFill>
                <a:effectLst/>
                <a:uLnTx/>
                <a:uFillTx/>
                <a:latin typeface="Arial"/>
                <a:ea typeface="+mn-ea"/>
                <a:cs typeface="+mn-cs"/>
              </a:rPr>
              <a:t>Survey</a:t>
            </a:r>
            <a:endParaRPr kumimoji="0" lang="en-GR" sz="900" b="0" i="0" u="none" strike="noStrike" kern="1200" cap="none" spc="0" normalizeH="0" baseline="0" noProof="0">
              <a:ln>
                <a:noFill/>
              </a:ln>
              <a:solidFill>
                <a:srgbClr val="ADD6DD"/>
              </a:solidFill>
              <a:effectLst/>
              <a:uLnTx/>
              <a:uFillTx/>
              <a:latin typeface="Arial"/>
              <a:ea typeface="+mn-ea"/>
              <a:cs typeface="+mn-cs"/>
            </a:endParaRPr>
          </a:p>
        </p:txBody>
      </p:sp>
      <p:sp>
        <p:nvSpPr>
          <p:cNvPr id="166" name="Oval 165">
            <a:extLst>
              <a:ext uri="{FF2B5EF4-FFF2-40B4-BE49-F238E27FC236}">
                <a16:creationId xmlns:a16="http://schemas.microsoft.com/office/drawing/2014/main" id="{90B8A436-AE57-BC90-B90B-3E4FB6B40B16}"/>
              </a:ext>
            </a:extLst>
          </p:cNvPr>
          <p:cNvSpPr/>
          <p:nvPr/>
        </p:nvSpPr>
        <p:spPr>
          <a:xfrm>
            <a:off x="7126444" y="2946494"/>
            <a:ext cx="324000" cy="324000"/>
          </a:xfrm>
          <a:prstGeom prst="ellipse">
            <a:avLst/>
          </a:prstGeom>
          <a:solidFill>
            <a:srgbClr val="B76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5</a:t>
            </a:r>
            <a:endParaRPr kumimoji="0" lang="en-GB" sz="900" b="0" i="0" u="none" strike="noStrike" kern="1200" cap="none" spc="0" normalizeH="0" baseline="0" noProof="0">
              <a:ln>
                <a:noFill/>
              </a:ln>
              <a:solidFill>
                <a:srgbClr val="FFFFFF"/>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BDE1B404-4155-A710-9037-EC9CCDFC6CE2}"/>
              </a:ext>
            </a:extLst>
          </p:cNvPr>
          <p:cNvSpPr txBox="1"/>
          <p:nvPr/>
        </p:nvSpPr>
        <p:spPr>
          <a:xfrm>
            <a:off x="7533447" y="3400807"/>
            <a:ext cx="118334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DD6DD"/>
                </a:solidFill>
                <a:effectLst/>
                <a:uLnTx/>
                <a:uFillTx/>
                <a:latin typeface="Arial"/>
                <a:ea typeface="+mn-ea"/>
                <a:cs typeface="+mn-cs"/>
              </a:rPr>
              <a:t>Open Call</a:t>
            </a:r>
            <a:endParaRPr kumimoji="0" lang="en-GR" sz="900" b="0" i="0" u="none" strike="noStrike" kern="1200" cap="none" spc="0" normalizeH="0" baseline="0" noProof="0">
              <a:ln>
                <a:noFill/>
              </a:ln>
              <a:solidFill>
                <a:srgbClr val="ADD6DD"/>
              </a:solidFill>
              <a:effectLst/>
              <a:uLnTx/>
              <a:uFillTx/>
              <a:latin typeface="Arial"/>
              <a:ea typeface="+mn-ea"/>
              <a:cs typeface="+mn-cs"/>
            </a:endParaRPr>
          </a:p>
        </p:txBody>
      </p:sp>
      <p:sp>
        <p:nvSpPr>
          <p:cNvPr id="168" name="Oval 167">
            <a:extLst>
              <a:ext uri="{FF2B5EF4-FFF2-40B4-BE49-F238E27FC236}">
                <a16:creationId xmlns:a16="http://schemas.microsoft.com/office/drawing/2014/main" id="{99FC57CC-8B34-3FC2-0DAA-DDFD11CA9B94}"/>
              </a:ext>
            </a:extLst>
          </p:cNvPr>
          <p:cNvSpPr/>
          <p:nvPr/>
        </p:nvSpPr>
        <p:spPr>
          <a:xfrm>
            <a:off x="7126444" y="3354224"/>
            <a:ext cx="324000" cy="324000"/>
          </a:xfrm>
          <a:prstGeom prst="ellipse">
            <a:avLst/>
          </a:prstGeom>
          <a:solidFill>
            <a:srgbClr val="83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6</a:t>
            </a:r>
            <a:endParaRPr kumimoji="0" lang="en-GB" sz="900" b="0" i="0" u="none" strike="noStrike" kern="1200" cap="none" spc="0" normalizeH="0" baseline="0" noProof="0">
              <a:ln>
                <a:noFill/>
              </a:ln>
              <a:solidFill>
                <a:srgbClr val="FFFFFF"/>
              </a:solidFill>
              <a:effectLst/>
              <a:uLnTx/>
              <a:uFillTx/>
              <a:latin typeface="Arial"/>
              <a:ea typeface="+mn-ea"/>
              <a:cs typeface="+mn-cs"/>
            </a:endParaRPr>
          </a:p>
        </p:txBody>
      </p:sp>
      <p:sp>
        <p:nvSpPr>
          <p:cNvPr id="169" name="TextBox 168">
            <a:extLst>
              <a:ext uri="{FF2B5EF4-FFF2-40B4-BE49-F238E27FC236}">
                <a16:creationId xmlns:a16="http://schemas.microsoft.com/office/drawing/2014/main" id="{BF26F077-9959-B519-D2E6-F11D416945AB}"/>
              </a:ext>
            </a:extLst>
          </p:cNvPr>
          <p:cNvSpPr txBox="1"/>
          <p:nvPr/>
        </p:nvSpPr>
        <p:spPr>
          <a:xfrm>
            <a:off x="7525251" y="3837761"/>
            <a:ext cx="1250485"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DD6DD"/>
                </a:solidFill>
                <a:effectLst/>
                <a:uLnTx/>
                <a:uFillTx/>
                <a:latin typeface="Arial"/>
                <a:ea typeface="+mn-ea"/>
                <a:cs typeface="+mn-cs"/>
              </a:rPr>
              <a:t>Data Triangulation</a:t>
            </a:r>
            <a:endParaRPr kumimoji="0" lang="en-GR" sz="900" b="0" i="0" u="none" strike="noStrike" kern="1200" cap="none" spc="0" normalizeH="0" baseline="0" noProof="0">
              <a:ln>
                <a:noFill/>
              </a:ln>
              <a:solidFill>
                <a:srgbClr val="ADD6DD"/>
              </a:solidFill>
              <a:effectLst/>
              <a:uLnTx/>
              <a:uFillTx/>
              <a:latin typeface="Arial"/>
              <a:ea typeface="+mn-ea"/>
              <a:cs typeface="+mn-cs"/>
            </a:endParaRPr>
          </a:p>
        </p:txBody>
      </p:sp>
      <p:sp>
        <p:nvSpPr>
          <p:cNvPr id="170" name="Oval 169">
            <a:extLst>
              <a:ext uri="{FF2B5EF4-FFF2-40B4-BE49-F238E27FC236}">
                <a16:creationId xmlns:a16="http://schemas.microsoft.com/office/drawing/2014/main" id="{AA910A21-3A12-E13F-F16F-49BC1F7F9F78}"/>
              </a:ext>
            </a:extLst>
          </p:cNvPr>
          <p:cNvSpPr/>
          <p:nvPr/>
        </p:nvSpPr>
        <p:spPr>
          <a:xfrm>
            <a:off x="7118248" y="3791178"/>
            <a:ext cx="324000" cy="324000"/>
          </a:xfrm>
          <a:prstGeom prst="ellipse">
            <a:avLst/>
          </a:prstGeom>
          <a:solidFill>
            <a:srgbClr val="1C7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7</a:t>
            </a:r>
            <a:endParaRPr kumimoji="0" lang="en-GB" sz="9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96505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Title 3">
            <a:extLst>
              <a:ext uri="{FF2B5EF4-FFF2-40B4-BE49-F238E27FC236}">
                <a16:creationId xmlns:a16="http://schemas.microsoft.com/office/drawing/2014/main" id="{3B99B582-7933-9593-3180-B0D4D69A810C}"/>
              </a:ext>
            </a:extLst>
          </p:cNvPr>
          <p:cNvSpPr txBox="1">
            <a:spLocks/>
          </p:cNvSpPr>
          <p:nvPr/>
        </p:nvSpPr>
        <p:spPr>
          <a:xfrm>
            <a:off x="336083" y="288659"/>
            <a:ext cx="2011879" cy="148226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Environmental aspects and impacts of port operations </a:t>
            </a:r>
          </a:p>
        </p:txBody>
      </p:sp>
      <p:grpSp>
        <p:nvGrpSpPr>
          <p:cNvPr id="6" name="Group 5">
            <a:extLst>
              <a:ext uri="{FF2B5EF4-FFF2-40B4-BE49-F238E27FC236}">
                <a16:creationId xmlns:a16="http://schemas.microsoft.com/office/drawing/2014/main" id="{C0DF87AA-B01D-A518-21F0-ED2877509FFB}"/>
              </a:ext>
            </a:extLst>
          </p:cNvPr>
          <p:cNvGrpSpPr/>
          <p:nvPr/>
        </p:nvGrpSpPr>
        <p:grpSpPr>
          <a:xfrm>
            <a:off x="140016" y="4529603"/>
            <a:ext cx="1817680" cy="475335"/>
            <a:chOff x="148588" y="6034192"/>
            <a:chExt cx="2423573" cy="633779"/>
          </a:xfrm>
        </p:grpSpPr>
        <p:sp>
          <p:nvSpPr>
            <p:cNvPr id="8" name="Google Shape;99;p2">
              <a:extLst>
                <a:ext uri="{FF2B5EF4-FFF2-40B4-BE49-F238E27FC236}">
                  <a16:creationId xmlns:a16="http://schemas.microsoft.com/office/drawing/2014/main" id="{E789D8E5-36AC-B256-017B-04C4C4E927C1}"/>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9" name="Picture 8" descr="A blue rectangular sign with yellow stars and a blue square with white text&#10;&#10;Description automatically generated">
              <a:extLst>
                <a:ext uri="{FF2B5EF4-FFF2-40B4-BE49-F238E27FC236}">
                  <a16:creationId xmlns:a16="http://schemas.microsoft.com/office/drawing/2014/main" id="{9768117B-D88F-3484-D765-DC40FD31D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2" name="Rectangle 1">
            <a:extLst>
              <a:ext uri="{FF2B5EF4-FFF2-40B4-BE49-F238E27FC236}">
                <a16:creationId xmlns:a16="http://schemas.microsoft.com/office/drawing/2014/main" id="{0B4BE64A-E156-0A3A-773D-B99CA7F059DE}"/>
              </a:ext>
            </a:extLst>
          </p:cNvPr>
          <p:cNvSpPr/>
          <p:nvPr/>
        </p:nvSpPr>
        <p:spPr>
          <a:xfrm>
            <a:off x="2385636" y="902826"/>
            <a:ext cx="1607759" cy="326141"/>
          </a:xfrm>
          <a:prstGeom prst="rect">
            <a:avLst/>
          </a:prstGeom>
          <a:solidFill>
            <a:srgbClr val="00B9D8"/>
          </a:solidFill>
          <a:ln w="19050" cap="flat" cmpd="sng" algn="ctr">
            <a:solidFill>
              <a:srgbClr val="00B9D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Waterside</a:t>
            </a:r>
          </a:p>
        </p:txBody>
      </p:sp>
      <p:sp>
        <p:nvSpPr>
          <p:cNvPr id="3" name="Rectangle 2">
            <a:extLst>
              <a:ext uri="{FF2B5EF4-FFF2-40B4-BE49-F238E27FC236}">
                <a16:creationId xmlns:a16="http://schemas.microsoft.com/office/drawing/2014/main" id="{D6958B58-EB27-7319-0183-E3C6C5917A39}"/>
              </a:ext>
            </a:extLst>
          </p:cNvPr>
          <p:cNvSpPr/>
          <p:nvPr/>
        </p:nvSpPr>
        <p:spPr>
          <a:xfrm>
            <a:off x="4072142" y="902826"/>
            <a:ext cx="1714943" cy="326141"/>
          </a:xfrm>
          <a:prstGeom prst="rect">
            <a:avLst/>
          </a:prstGeom>
          <a:solidFill>
            <a:srgbClr val="60C946"/>
          </a:solidFill>
          <a:ln w="19050" cap="flat" cmpd="sng" algn="ctr">
            <a:solidFill>
              <a:srgbClr val="60C946"/>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Intra-terminal</a:t>
            </a:r>
          </a:p>
        </p:txBody>
      </p:sp>
      <p:sp>
        <p:nvSpPr>
          <p:cNvPr id="5" name="Rectangle 4">
            <a:extLst>
              <a:ext uri="{FF2B5EF4-FFF2-40B4-BE49-F238E27FC236}">
                <a16:creationId xmlns:a16="http://schemas.microsoft.com/office/drawing/2014/main" id="{C0C4B722-975B-04A7-BCE0-BF643799CADD}"/>
              </a:ext>
            </a:extLst>
          </p:cNvPr>
          <p:cNvSpPr/>
          <p:nvPr/>
        </p:nvSpPr>
        <p:spPr>
          <a:xfrm>
            <a:off x="5873488" y="902825"/>
            <a:ext cx="1391204" cy="326141"/>
          </a:xfrm>
          <a:prstGeom prst="rect">
            <a:avLst/>
          </a:prstGeom>
          <a:solidFill>
            <a:srgbClr val="E74112"/>
          </a:solidFill>
          <a:ln w="19050" cap="flat" cmpd="sng" algn="ctr">
            <a:solidFill>
              <a:srgbClr val="E7411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Landside</a:t>
            </a:r>
          </a:p>
        </p:txBody>
      </p:sp>
      <p:sp>
        <p:nvSpPr>
          <p:cNvPr id="10" name="Rectangle 9">
            <a:extLst>
              <a:ext uri="{FF2B5EF4-FFF2-40B4-BE49-F238E27FC236}">
                <a16:creationId xmlns:a16="http://schemas.microsoft.com/office/drawing/2014/main" id="{CB822DB1-C96A-15A8-2D49-C8BBA752D9F8}"/>
              </a:ext>
            </a:extLst>
          </p:cNvPr>
          <p:cNvSpPr/>
          <p:nvPr/>
        </p:nvSpPr>
        <p:spPr>
          <a:xfrm>
            <a:off x="7351095" y="902825"/>
            <a:ext cx="1391204" cy="326141"/>
          </a:xfrm>
          <a:prstGeom prst="rect">
            <a:avLst/>
          </a:prstGeom>
          <a:solidFill>
            <a:srgbClr val="F3A088"/>
          </a:solidFill>
          <a:ln w="19050" cap="flat" cmpd="sng" algn="ctr">
            <a:solidFill>
              <a:srgbClr val="F3A088"/>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Other activities</a:t>
            </a:r>
          </a:p>
        </p:txBody>
      </p:sp>
      <p:sp>
        <p:nvSpPr>
          <p:cNvPr id="11" name="Rectangle 10">
            <a:extLst>
              <a:ext uri="{FF2B5EF4-FFF2-40B4-BE49-F238E27FC236}">
                <a16:creationId xmlns:a16="http://schemas.microsoft.com/office/drawing/2014/main" id="{A76419D5-48DF-AE39-47AA-56A43BC58180}"/>
              </a:ext>
            </a:extLst>
          </p:cNvPr>
          <p:cNvSpPr/>
          <p:nvPr/>
        </p:nvSpPr>
        <p:spPr>
          <a:xfrm>
            <a:off x="2385636" y="1228966"/>
            <a:ext cx="1607759" cy="2768641"/>
          </a:xfrm>
          <a:prstGeom prst="rect">
            <a:avLst/>
          </a:prstGeom>
          <a:noFill/>
          <a:ln w="19050" cap="flat" cmpd="sng" algn="ctr">
            <a:solidFill>
              <a:srgbClr val="00B9D8"/>
            </a:solid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450"/>
              </a:spcAft>
              <a:buClrTx/>
              <a:buSzTx/>
              <a:buFontTx/>
              <a:buNone/>
              <a:tabLst/>
              <a:defRPr/>
            </a:pPr>
            <a:br>
              <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rPr>
            </a:br>
            <a:r>
              <a:rPr kumimoji="0" lang="en-GB" sz="825" b="1" i="1" u="none" strike="noStrike" kern="0" cap="none" spc="0" normalizeH="0" baseline="0" noProof="0">
                <a:ln>
                  <a:noFill/>
                </a:ln>
                <a:solidFill>
                  <a:srgbClr val="00B9D8"/>
                </a:solidFill>
                <a:effectLst/>
                <a:uLnTx/>
                <a:uFillTx/>
                <a:latin typeface="Calibri" panose="020F0502020204030204"/>
                <a:ea typeface="+mn-ea"/>
                <a:cs typeface="Arial" panose="020B0604020202020204" pitchFamily="34" charset="0"/>
              </a:rPr>
              <a:t>Technical / nautical services</a:t>
            </a:r>
            <a:br>
              <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rPr>
            </a:br>
            <a:br>
              <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Vessel arrival / departure</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Anchoring</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Pilotage</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Towage</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Mooring</a:t>
            </a:r>
            <a:b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br>
            <a:endPar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Berthing</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Bunkering</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Dredging (and disposal of dredged material)</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Ship waste receipt</a:t>
            </a:r>
          </a:p>
        </p:txBody>
      </p:sp>
      <p:sp>
        <p:nvSpPr>
          <p:cNvPr id="12" name="Rectangle 11">
            <a:extLst>
              <a:ext uri="{FF2B5EF4-FFF2-40B4-BE49-F238E27FC236}">
                <a16:creationId xmlns:a16="http://schemas.microsoft.com/office/drawing/2014/main" id="{F5E030F2-9D87-2473-7DCC-BE32EB14757C}"/>
              </a:ext>
            </a:extLst>
          </p:cNvPr>
          <p:cNvSpPr/>
          <p:nvPr/>
        </p:nvSpPr>
        <p:spPr>
          <a:xfrm>
            <a:off x="2493913" y="1532806"/>
            <a:ext cx="1391204" cy="1036775"/>
          </a:xfrm>
          <a:prstGeom prst="rect">
            <a:avLst/>
          </a:prstGeom>
          <a:noFill/>
          <a:ln w="19050" cap="flat" cmpd="sng" algn="ctr">
            <a:solidFill>
              <a:srgbClr val="00B9D8"/>
            </a:solid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450"/>
              </a:spcAft>
              <a:buClrTx/>
              <a:buSzTx/>
              <a:buFontTx/>
              <a:buNone/>
              <a:tabLst/>
              <a:defRPr/>
            </a:pPr>
            <a:endPar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endParaRPr>
          </a:p>
        </p:txBody>
      </p:sp>
      <p:sp>
        <p:nvSpPr>
          <p:cNvPr id="13" name="Rectangle 12">
            <a:extLst>
              <a:ext uri="{FF2B5EF4-FFF2-40B4-BE49-F238E27FC236}">
                <a16:creationId xmlns:a16="http://schemas.microsoft.com/office/drawing/2014/main" id="{CA99861F-57C4-9102-4E6E-709A72663651}"/>
              </a:ext>
            </a:extLst>
          </p:cNvPr>
          <p:cNvSpPr/>
          <p:nvPr/>
        </p:nvSpPr>
        <p:spPr>
          <a:xfrm>
            <a:off x="4072142" y="1228966"/>
            <a:ext cx="1714943" cy="2768641"/>
          </a:xfrm>
          <a:prstGeom prst="rect">
            <a:avLst/>
          </a:prstGeom>
          <a:noFill/>
          <a:ln w="19050" cap="flat" cmpd="sng" algn="ctr">
            <a:solidFill>
              <a:srgbClr val="60C946"/>
            </a:solid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450"/>
              </a:spcAft>
              <a:buClrTx/>
              <a:buSzTx/>
              <a:buFontTx/>
              <a:buNone/>
              <a:tabLst/>
              <a:defRPr/>
            </a:pPr>
            <a:br>
              <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60C946"/>
                </a:solidFill>
                <a:effectLst/>
                <a:uLnTx/>
                <a:uFillTx/>
                <a:latin typeface="Calibri" panose="020F0502020204030204"/>
                <a:ea typeface="+mn-ea"/>
                <a:cs typeface="Arial" panose="020B0604020202020204" pitchFamily="34" charset="0"/>
              </a:rPr>
              <a:t>Cargo and passenger handling</a:t>
            </a:r>
            <a:br>
              <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rPr>
            </a:br>
            <a:br>
              <a:rPr kumimoji="0" lang="en-GB" sz="825" b="1" i="0" u="none" strike="noStrike" kern="0" cap="none" spc="0" normalizeH="0" baseline="0" noProof="0">
                <a:ln>
                  <a:noFill/>
                </a:ln>
                <a:solidFill>
                  <a:srgbClr val="034EA2"/>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Cargo handling equipment assignment to vessel</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Stowage</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Stevedoring</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Passenger (dis/)embarkation</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Cargo transfer to storage area</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Transfer of passengers to exit / control area</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Cargo repositioning in storage area</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Cargo storage (and warehousing)</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Customs control</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Cargo transfer and loading / unloading to hinterland transport modes</a:t>
            </a:r>
          </a:p>
        </p:txBody>
      </p:sp>
      <p:sp>
        <p:nvSpPr>
          <p:cNvPr id="14" name="Rectangle 13">
            <a:extLst>
              <a:ext uri="{FF2B5EF4-FFF2-40B4-BE49-F238E27FC236}">
                <a16:creationId xmlns:a16="http://schemas.microsoft.com/office/drawing/2014/main" id="{11A15AB6-DC41-29FE-3D2D-EBA9008AE031}"/>
              </a:ext>
            </a:extLst>
          </p:cNvPr>
          <p:cNvSpPr/>
          <p:nvPr/>
        </p:nvSpPr>
        <p:spPr>
          <a:xfrm>
            <a:off x="5873488" y="1228966"/>
            <a:ext cx="1391204" cy="2768641"/>
          </a:xfrm>
          <a:prstGeom prst="rect">
            <a:avLst/>
          </a:prstGeom>
          <a:noFill/>
          <a:ln w="19050" cap="flat" cmpd="sng" algn="ctr">
            <a:solidFill>
              <a:srgbClr val="E74112"/>
            </a:solid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450"/>
              </a:spcAft>
              <a:buClrTx/>
              <a:buSzTx/>
              <a:buFontTx/>
              <a:buNone/>
              <a:tabLst/>
              <a:defRPr/>
            </a:pPr>
            <a:br>
              <a:rPr kumimoji="0" lang="en-GB" sz="825" b="1"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Terminal gate operations</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Hinterland transport operations (road, rail, IWT and pipelines)</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Dry port operations (i.e. extended gate concept)</a:t>
            </a:r>
          </a:p>
        </p:txBody>
      </p:sp>
      <p:sp>
        <p:nvSpPr>
          <p:cNvPr id="15" name="Rectangle 14">
            <a:extLst>
              <a:ext uri="{FF2B5EF4-FFF2-40B4-BE49-F238E27FC236}">
                <a16:creationId xmlns:a16="http://schemas.microsoft.com/office/drawing/2014/main" id="{52501B55-CAE8-2D8E-05E7-7017E3FD3747}"/>
              </a:ext>
            </a:extLst>
          </p:cNvPr>
          <p:cNvSpPr/>
          <p:nvPr/>
        </p:nvSpPr>
        <p:spPr>
          <a:xfrm>
            <a:off x="7351095" y="1228966"/>
            <a:ext cx="1391204" cy="2768641"/>
          </a:xfrm>
          <a:prstGeom prst="rect">
            <a:avLst/>
          </a:prstGeom>
          <a:noFill/>
          <a:ln w="19050" cap="flat" cmpd="sng" algn="ctr">
            <a:solidFill>
              <a:srgbClr val="F3A088"/>
            </a:solid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450"/>
              </a:spcAft>
              <a:buClrTx/>
              <a:buSzTx/>
              <a:buFontTx/>
              <a:buNone/>
              <a:tabLst/>
              <a:defRPr/>
            </a:pPr>
            <a:b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Ship building, repair and maintenance</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Industrial activities (e.g. chemical, pharmaceutical plants, etc.)</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Clean and renewable energy production (e.g. biomass, solar, wind, ocean energy, etc.)</a:t>
            </a:r>
          </a:p>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Product consolidation and added-value activities (e.g. at free-zone areas)</a:t>
            </a:r>
          </a:p>
        </p:txBody>
      </p:sp>
      <p:sp>
        <p:nvSpPr>
          <p:cNvPr id="16" name="Rectangle 15">
            <a:extLst>
              <a:ext uri="{FF2B5EF4-FFF2-40B4-BE49-F238E27FC236}">
                <a16:creationId xmlns:a16="http://schemas.microsoft.com/office/drawing/2014/main" id="{E36FDEA0-9B1B-FEC1-1C68-B8E8C3CDEC23}"/>
              </a:ext>
            </a:extLst>
          </p:cNvPr>
          <p:cNvSpPr/>
          <p:nvPr/>
        </p:nvSpPr>
        <p:spPr>
          <a:xfrm>
            <a:off x="2385635" y="4197034"/>
            <a:ext cx="912158" cy="555820"/>
          </a:xfrm>
          <a:prstGeom prst="rect">
            <a:avLst/>
          </a:prstGeom>
          <a:solidFill>
            <a:srgbClr val="8399AF"/>
          </a:solidFill>
          <a:ln w="19050" cap="flat" cmpd="sng" algn="ctr">
            <a:solidFill>
              <a:srgbClr val="8399A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200" b="1"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Cross-cutting</a:t>
            </a:r>
          </a:p>
        </p:txBody>
      </p:sp>
      <p:sp>
        <p:nvSpPr>
          <p:cNvPr id="17" name="Rectangle 16">
            <a:extLst>
              <a:ext uri="{FF2B5EF4-FFF2-40B4-BE49-F238E27FC236}">
                <a16:creationId xmlns:a16="http://schemas.microsoft.com/office/drawing/2014/main" id="{C0735782-F9A9-F5D2-FD81-47FAE7F2DE5C}"/>
              </a:ext>
            </a:extLst>
          </p:cNvPr>
          <p:cNvSpPr/>
          <p:nvPr/>
        </p:nvSpPr>
        <p:spPr>
          <a:xfrm>
            <a:off x="3297793" y="4196941"/>
            <a:ext cx="5444506" cy="555820"/>
          </a:xfrm>
          <a:prstGeom prst="rect">
            <a:avLst/>
          </a:prstGeom>
          <a:noFill/>
          <a:ln w="19050" cap="flat" cmpd="sng" algn="ctr">
            <a:solidFill>
              <a:srgbClr val="8399AF"/>
            </a:solidFill>
            <a:prstDash val="solid"/>
            <a:miter lim="800000"/>
          </a:ln>
          <a:effectLst/>
        </p:spPr>
        <p:txBody>
          <a:bodyPr rtlCol="0" anchor="t"/>
          <a:lstStyle/>
          <a:p>
            <a:pPr marL="0" marR="0" lvl="0" indent="0" algn="ctr" defTabSz="685800" rtl="0" eaLnBrk="1" fontAlgn="auto" latinLnBrk="0" hangingPunct="1">
              <a:lnSpc>
                <a:spcPct val="100000"/>
              </a:lnSpc>
              <a:spcBef>
                <a:spcPts val="0"/>
              </a:spcBef>
              <a:spcAft>
                <a:spcPts val="450"/>
              </a:spcAft>
              <a:buClrTx/>
              <a:buSzTx/>
              <a:buFontTx/>
              <a:buNone/>
              <a:tabLst/>
              <a:defRPr/>
            </a:pPr>
            <a:endParaRPr kumimoji="0" lang="en-GB" sz="825" b="1"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18" name="Rectangle 17">
            <a:extLst>
              <a:ext uri="{FF2B5EF4-FFF2-40B4-BE49-F238E27FC236}">
                <a16:creationId xmlns:a16="http://schemas.microsoft.com/office/drawing/2014/main" id="{1ACB416E-C7F4-80E3-1899-C9A733C27E57}"/>
              </a:ext>
            </a:extLst>
          </p:cNvPr>
          <p:cNvSpPr/>
          <p:nvPr/>
        </p:nvSpPr>
        <p:spPr>
          <a:xfrm>
            <a:off x="3317482" y="4196751"/>
            <a:ext cx="739351" cy="555820"/>
          </a:xfrm>
          <a:prstGeom prst="rect">
            <a:avLst/>
          </a:prstGeom>
          <a:noFill/>
          <a:ln w="190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Port </a:t>
            </a:r>
            <a:b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development</a:t>
            </a:r>
          </a:p>
        </p:txBody>
      </p:sp>
      <p:sp>
        <p:nvSpPr>
          <p:cNvPr id="19" name="Rectangle 18">
            <a:extLst>
              <a:ext uri="{FF2B5EF4-FFF2-40B4-BE49-F238E27FC236}">
                <a16:creationId xmlns:a16="http://schemas.microsoft.com/office/drawing/2014/main" id="{B9C102F2-BECC-B59A-80DB-5F283E74E15F}"/>
              </a:ext>
            </a:extLst>
          </p:cNvPr>
          <p:cNvSpPr/>
          <p:nvPr/>
        </p:nvSpPr>
        <p:spPr>
          <a:xfrm>
            <a:off x="4053546" y="4196751"/>
            <a:ext cx="739351" cy="555820"/>
          </a:xfrm>
          <a:prstGeom prst="rect">
            <a:avLst/>
          </a:prstGeom>
          <a:noFill/>
          <a:ln w="190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Port </a:t>
            </a:r>
            <a:b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management</a:t>
            </a:r>
          </a:p>
        </p:txBody>
      </p:sp>
      <p:sp>
        <p:nvSpPr>
          <p:cNvPr id="20" name="Rectangle 19">
            <a:extLst>
              <a:ext uri="{FF2B5EF4-FFF2-40B4-BE49-F238E27FC236}">
                <a16:creationId xmlns:a16="http://schemas.microsoft.com/office/drawing/2014/main" id="{13F77A96-9AF7-B367-5F42-6D85BBDE1063}"/>
              </a:ext>
            </a:extLst>
          </p:cNvPr>
          <p:cNvSpPr/>
          <p:nvPr/>
        </p:nvSpPr>
        <p:spPr>
          <a:xfrm>
            <a:off x="4796722" y="4196751"/>
            <a:ext cx="812081" cy="555820"/>
          </a:xfrm>
          <a:prstGeom prst="rect">
            <a:avLst/>
          </a:prstGeom>
          <a:noFill/>
          <a:ln w="190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Administrative </a:t>
            </a:r>
            <a:b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b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services</a:t>
            </a:r>
          </a:p>
        </p:txBody>
      </p:sp>
      <p:sp>
        <p:nvSpPr>
          <p:cNvPr id="21" name="Rectangle 20">
            <a:extLst>
              <a:ext uri="{FF2B5EF4-FFF2-40B4-BE49-F238E27FC236}">
                <a16:creationId xmlns:a16="http://schemas.microsoft.com/office/drawing/2014/main" id="{7F44168D-9918-F502-9C56-E4645F36D244}"/>
              </a:ext>
            </a:extLst>
          </p:cNvPr>
          <p:cNvSpPr/>
          <p:nvPr/>
        </p:nvSpPr>
        <p:spPr>
          <a:xfrm>
            <a:off x="5578855" y="4196751"/>
            <a:ext cx="1290582" cy="555820"/>
          </a:xfrm>
          <a:prstGeom prst="rect">
            <a:avLst/>
          </a:prstGeom>
          <a:noFill/>
          <a:ln w="190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Port infrastructure &amp; equipment maintenance</a:t>
            </a:r>
          </a:p>
        </p:txBody>
      </p:sp>
      <p:sp>
        <p:nvSpPr>
          <p:cNvPr id="22" name="Rectangle 21">
            <a:extLst>
              <a:ext uri="{FF2B5EF4-FFF2-40B4-BE49-F238E27FC236}">
                <a16:creationId xmlns:a16="http://schemas.microsoft.com/office/drawing/2014/main" id="{8C1FF6D8-CFB7-EFA9-85CD-FC849504B6FC}"/>
              </a:ext>
            </a:extLst>
          </p:cNvPr>
          <p:cNvSpPr/>
          <p:nvPr/>
        </p:nvSpPr>
        <p:spPr>
          <a:xfrm>
            <a:off x="6835127" y="4196751"/>
            <a:ext cx="809900" cy="555820"/>
          </a:xfrm>
          <a:prstGeom prst="rect">
            <a:avLst/>
          </a:prstGeom>
          <a:noFill/>
          <a:ln w="190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Port waste management</a:t>
            </a:r>
          </a:p>
        </p:txBody>
      </p:sp>
      <p:sp>
        <p:nvSpPr>
          <p:cNvPr id="23" name="Rectangle 22">
            <a:extLst>
              <a:ext uri="{FF2B5EF4-FFF2-40B4-BE49-F238E27FC236}">
                <a16:creationId xmlns:a16="http://schemas.microsoft.com/office/drawing/2014/main" id="{13F402C9-0DDD-7AA0-17DA-80910C1639D6}"/>
              </a:ext>
            </a:extLst>
          </p:cNvPr>
          <p:cNvSpPr/>
          <p:nvPr/>
        </p:nvSpPr>
        <p:spPr>
          <a:xfrm>
            <a:off x="7576943" y="4196751"/>
            <a:ext cx="1119967" cy="555820"/>
          </a:xfrm>
          <a:prstGeom prst="rect">
            <a:avLst/>
          </a:prstGeom>
          <a:noFill/>
          <a:ln w="1905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825" b="1" i="0" u="none" strike="noStrike" kern="0" cap="none" spc="0" normalizeH="0" baseline="0" noProof="0">
                <a:ln>
                  <a:noFill/>
                </a:ln>
                <a:solidFill>
                  <a:srgbClr val="ADD6DD"/>
                </a:solidFill>
                <a:effectLst/>
                <a:uLnTx/>
                <a:uFillTx/>
                <a:latin typeface="Calibri" panose="020F0502020204030204"/>
                <a:ea typeface="+mn-ea"/>
                <a:cs typeface="Arial" panose="020B0604020202020204" pitchFamily="34" charset="0"/>
              </a:rPr>
              <a:t>Port environmental &amp; energy management</a:t>
            </a:r>
          </a:p>
        </p:txBody>
      </p:sp>
    </p:spTree>
    <p:extLst>
      <p:ext uri="{BB962C8B-B14F-4D97-AF65-F5344CB8AC3E}">
        <p14:creationId xmlns:p14="http://schemas.microsoft.com/office/powerpoint/2010/main" val="4047415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3">
            <a:extLst>
              <a:ext uri="{FF2B5EF4-FFF2-40B4-BE49-F238E27FC236}">
                <a16:creationId xmlns:a16="http://schemas.microsoft.com/office/drawing/2014/main" id="{CD01B050-A679-259B-4157-CB8D3D1E0B46}"/>
              </a:ext>
            </a:extLst>
          </p:cNvPr>
          <p:cNvSpPr txBox="1">
            <a:spLocks/>
          </p:cNvSpPr>
          <p:nvPr/>
        </p:nvSpPr>
        <p:spPr>
          <a:xfrm>
            <a:off x="336083" y="288659"/>
            <a:ext cx="2011879" cy="1482267"/>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Environmental aspects and impacts of port operations </a:t>
            </a:r>
          </a:p>
        </p:txBody>
      </p:sp>
      <p:pic>
        <p:nvPicPr>
          <p:cNvPr id="5" name="Picture 4" descr="A poster of a port&#10;&#10;Description automatically generated">
            <a:extLst>
              <a:ext uri="{FF2B5EF4-FFF2-40B4-BE49-F238E27FC236}">
                <a16:creationId xmlns:a16="http://schemas.microsoft.com/office/drawing/2014/main" id="{1272D189-D1C1-6D66-1481-6B1BA74A6C49}"/>
              </a:ext>
            </a:extLst>
          </p:cNvPr>
          <p:cNvPicPr>
            <a:picLocks noChangeAspect="1"/>
          </p:cNvPicPr>
          <p:nvPr/>
        </p:nvPicPr>
        <p:blipFill rotWithShape="1">
          <a:blip r:embed="rId3"/>
          <a:srcRect t="18789" b="25167"/>
          <a:stretch/>
        </p:blipFill>
        <p:spPr bwMode="auto">
          <a:xfrm>
            <a:off x="2554606" y="355684"/>
            <a:ext cx="6179786" cy="437227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C0DF87AA-B01D-A518-21F0-ED2877509FFB}"/>
              </a:ext>
            </a:extLst>
          </p:cNvPr>
          <p:cNvGrpSpPr/>
          <p:nvPr/>
        </p:nvGrpSpPr>
        <p:grpSpPr>
          <a:xfrm>
            <a:off x="140016" y="4529598"/>
            <a:ext cx="1830499" cy="475333"/>
            <a:chOff x="148588" y="6034192"/>
            <a:chExt cx="2440665" cy="633777"/>
          </a:xfrm>
        </p:grpSpPr>
        <p:sp>
          <p:nvSpPr>
            <p:cNvPr id="8" name="Google Shape;99;p2">
              <a:extLst>
                <a:ext uri="{FF2B5EF4-FFF2-40B4-BE49-F238E27FC236}">
                  <a16:creationId xmlns:a16="http://schemas.microsoft.com/office/drawing/2014/main" id="{E789D8E5-36AC-B256-017B-04C4C4E927C1}"/>
                </a:ext>
              </a:extLst>
            </p:cNvPr>
            <p:cNvSpPr txBox="1"/>
            <p:nvPr/>
          </p:nvSpPr>
          <p:spPr>
            <a:xfrm>
              <a:off x="799457" y="6281587"/>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245057"/>
                  </a:solidFill>
                  <a:effectLst/>
                  <a:uLnTx/>
                  <a:uFillTx/>
                  <a:latin typeface="Arial"/>
                  <a:ea typeface="Source Sans Pro SemiBold"/>
                  <a:cs typeface="Source Sans Pro SemiBold"/>
                  <a:sym typeface="Source Sans Pro SemiBold"/>
                </a:rPr>
                <a:t>Greening of European Sea Ports</a:t>
              </a:r>
            </a:p>
          </p:txBody>
        </p:sp>
        <p:pic>
          <p:nvPicPr>
            <p:cNvPr id="9" name="Picture 8" descr="A blue rectangular sign with yellow stars and a blue square with white text&#10;&#10;Description automatically generated">
              <a:extLst>
                <a:ext uri="{FF2B5EF4-FFF2-40B4-BE49-F238E27FC236}">
                  <a16:creationId xmlns:a16="http://schemas.microsoft.com/office/drawing/2014/main" id="{9768117B-D88F-3484-D765-DC40FD31D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pic>
        <p:nvPicPr>
          <p:cNvPr id="4" name="Picture 3" descr="A diagram of a structure&#10;&#10;Description automatically generated with medium confidence">
            <a:extLst>
              <a:ext uri="{FF2B5EF4-FFF2-40B4-BE49-F238E27FC236}">
                <a16:creationId xmlns:a16="http://schemas.microsoft.com/office/drawing/2014/main" id="{19930081-DB28-B92E-FECA-E4F00D519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883" y="3939047"/>
            <a:ext cx="809625" cy="590550"/>
          </a:xfrm>
          <a:prstGeom prst="rect">
            <a:avLst/>
          </a:prstGeom>
        </p:spPr>
      </p:pic>
    </p:spTree>
    <p:extLst>
      <p:ext uri="{BB962C8B-B14F-4D97-AF65-F5344CB8AC3E}">
        <p14:creationId xmlns:p14="http://schemas.microsoft.com/office/powerpoint/2010/main" val="3912437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E2B820E-7A7E-EB94-F711-4F538BF9CB61}"/>
              </a:ext>
            </a:extLst>
          </p:cNvPr>
          <p:cNvSpPr txBox="1">
            <a:spLocks/>
          </p:cNvSpPr>
          <p:nvPr/>
        </p:nvSpPr>
        <p:spPr>
          <a:xfrm>
            <a:off x="538516" y="2263371"/>
            <a:ext cx="2310297" cy="1282604"/>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85725" marR="0" lvl="0" indent="0" algn="l" defTabSz="685800" rtl="0" eaLnBrk="1" fontAlgn="auto" latinLnBrk="0" hangingPunct="1">
              <a:lnSpc>
                <a:spcPct val="90000"/>
              </a:lnSpc>
              <a:spcBef>
                <a:spcPts val="750"/>
              </a:spcBef>
              <a:spcAft>
                <a:spcPts val="0"/>
              </a:spcAft>
              <a:buClr>
                <a:srgbClr val="000000"/>
              </a:buClr>
              <a:buSzPts val="1800"/>
              <a:buFont typeface="Arial"/>
              <a:buNone/>
              <a:tabLst/>
              <a:defRPr/>
            </a:pPr>
            <a:r>
              <a:rPr kumimoji="0" lang="en-GB" sz="1350" b="0" i="0" u="none" strike="noStrike" kern="0" cap="none" spc="0" normalizeH="0" baseline="0" noProof="0">
                <a:ln>
                  <a:noFill/>
                </a:ln>
                <a:solidFill>
                  <a:srgbClr val="ADD6DD"/>
                </a:solidFill>
                <a:effectLst/>
                <a:uLnTx/>
                <a:uFillTx/>
                <a:latin typeface="Arial"/>
                <a:ea typeface="Calibri"/>
                <a:cs typeface="Calibri"/>
                <a:sym typeface="Calibri"/>
              </a:rPr>
              <a:t>Assessment of seaports’ capacity to implement good green practices – 4 key criteria to be considered</a:t>
            </a:r>
            <a:endParaRPr kumimoji="0" lang="en-GR" sz="1500" b="0" i="1" u="none" strike="noStrike" kern="0" cap="none" spc="0" normalizeH="0" baseline="0" noProof="0">
              <a:ln>
                <a:noFill/>
              </a:ln>
              <a:solidFill>
                <a:srgbClr val="0070C0"/>
              </a:solidFill>
              <a:effectLst/>
              <a:uLnTx/>
              <a:uFillTx/>
              <a:latin typeface="Arial"/>
              <a:ea typeface="Calibri"/>
              <a:cs typeface="Calibri"/>
              <a:sym typeface="Calibri"/>
            </a:endParaRPr>
          </a:p>
        </p:txBody>
      </p:sp>
      <p:grpSp>
        <p:nvGrpSpPr>
          <p:cNvPr id="5" name="Group 4">
            <a:extLst>
              <a:ext uri="{FF2B5EF4-FFF2-40B4-BE49-F238E27FC236}">
                <a16:creationId xmlns:a16="http://schemas.microsoft.com/office/drawing/2014/main" id="{A98CC13A-69D7-7DEC-BE6A-17C4B6963DD2}"/>
              </a:ext>
            </a:extLst>
          </p:cNvPr>
          <p:cNvGrpSpPr/>
          <p:nvPr/>
        </p:nvGrpSpPr>
        <p:grpSpPr>
          <a:xfrm>
            <a:off x="140016" y="4529603"/>
            <a:ext cx="1817680" cy="475335"/>
            <a:chOff x="148588" y="6034192"/>
            <a:chExt cx="2423573" cy="633779"/>
          </a:xfrm>
        </p:grpSpPr>
        <p:sp>
          <p:nvSpPr>
            <p:cNvPr id="9" name="Google Shape;99;p2">
              <a:extLst>
                <a:ext uri="{FF2B5EF4-FFF2-40B4-BE49-F238E27FC236}">
                  <a16:creationId xmlns:a16="http://schemas.microsoft.com/office/drawing/2014/main" id="{A520CABF-AA63-02A4-461B-BA5C47CEA633}"/>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10" name="Picture 9" descr="A blue rectangular sign with yellow stars and a blue square with white text&#10;&#10;Description automatically generated">
              <a:extLst>
                <a:ext uri="{FF2B5EF4-FFF2-40B4-BE49-F238E27FC236}">
                  <a16:creationId xmlns:a16="http://schemas.microsoft.com/office/drawing/2014/main" id="{0749FEE8-7D19-9036-DC7A-F89179892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grpSp>
        <p:nvGrpSpPr>
          <p:cNvPr id="7" name="Group 6">
            <a:extLst>
              <a:ext uri="{FF2B5EF4-FFF2-40B4-BE49-F238E27FC236}">
                <a16:creationId xmlns:a16="http://schemas.microsoft.com/office/drawing/2014/main" id="{50DDB595-52DD-F540-EC95-61D06E454600}"/>
              </a:ext>
            </a:extLst>
          </p:cNvPr>
          <p:cNvGrpSpPr/>
          <p:nvPr/>
        </p:nvGrpSpPr>
        <p:grpSpPr>
          <a:xfrm>
            <a:off x="3466729" y="3567151"/>
            <a:ext cx="1786858" cy="991958"/>
            <a:chOff x="153395" y="2665919"/>
            <a:chExt cx="2202638" cy="2150073"/>
          </a:xfrm>
          <a:solidFill>
            <a:srgbClr val="1C717A"/>
          </a:solidFill>
        </p:grpSpPr>
        <p:sp>
          <p:nvSpPr>
            <p:cNvPr id="11" name="Rectangle: Rounded Corners 10">
              <a:extLst>
                <a:ext uri="{FF2B5EF4-FFF2-40B4-BE49-F238E27FC236}">
                  <a16:creationId xmlns:a16="http://schemas.microsoft.com/office/drawing/2014/main" id="{918ECB3E-8725-AF58-C1B0-685B047C229D}"/>
                </a:ext>
              </a:extLst>
            </p:cNvPr>
            <p:cNvSpPr/>
            <p:nvPr/>
          </p:nvSpPr>
          <p:spPr>
            <a:xfrm>
              <a:off x="153395" y="2665919"/>
              <a:ext cx="2202638" cy="2150073"/>
            </a:xfrm>
            <a:prstGeom prst="roundRect">
              <a:avLst>
                <a:gd name="adj" fmla="val 0"/>
              </a:avLst>
            </a:prstGeom>
            <a:grpFill/>
            <a:ln w="28575" cap="flat" cmpd="sng" algn="ctr">
              <a:solidFill>
                <a:srgbClr val="F3A088"/>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12" name="Rectangle: Rounded Corners 4">
              <a:extLst>
                <a:ext uri="{FF2B5EF4-FFF2-40B4-BE49-F238E27FC236}">
                  <a16:creationId xmlns:a16="http://schemas.microsoft.com/office/drawing/2014/main" id="{D4C03501-B2EF-33FE-D9D9-889F74AC3DCE}"/>
                </a:ext>
              </a:extLst>
            </p:cNvPr>
            <p:cNvSpPr txBox="1"/>
            <p:nvPr/>
          </p:nvSpPr>
          <p:spPr>
            <a:xfrm>
              <a:off x="198553" y="2762463"/>
              <a:ext cx="2157479" cy="2008369"/>
            </a:xfrm>
            <a:prstGeom prst="rect">
              <a:avLst/>
            </a:prstGeom>
            <a:grpFill/>
            <a:ln>
              <a:noFill/>
            </a:ln>
            <a:effectLst/>
          </p:spPr>
          <p:txBody>
            <a:bodyPr spcFirstLastPara="0" vert="horz" wrap="square" lIns="34290" tIns="34290" rIns="34290" bIns="34290" numCol="1" spcCol="1270" anchor="t" anchorCtr="0">
              <a:noAutofit/>
            </a:bodyPr>
            <a:lstStyle/>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Hinterland extent </a:t>
              </a:r>
              <a:b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b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potential </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Impact on local &amp; </a:t>
              </a:r>
              <a:b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b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regional economy</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Proximity to transportation networks (land and water side)</a:t>
              </a:r>
            </a:p>
          </p:txBody>
        </p:sp>
      </p:grpSp>
      <p:grpSp>
        <p:nvGrpSpPr>
          <p:cNvPr id="13" name="Group 12">
            <a:extLst>
              <a:ext uri="{FF2B5EF4-FFF2-40B4-BE49-F238E27FC236}">
                <a16:creationId xmlns:a16="http://schemas.microsoft.com/office/drawing/2014/main" id="{183BC038-2D4F-77BB-49D0-63539AD29E56}"/>
              </a:ext>
            </a:extLst>
          </p:cNvPr>
          <p:cNvGrpSpPr/>
          <p:nvPr/>
        </p:nvGrpSpPr>
        <p:grpSpPr>
          <a:xfrm>
            <a:off x="7045606" y="3567150"/>
            <a:ext cx="1739908" cy="1054218"/>
            <a:chOff x="4765777" y="2576318"/>
            <a:chExt cx="2319877" cy="2256040"/>
          </a:xfrm>
          <a:solidFill>
            <a:srgbClr val="1C717A"/>
          </a:solidFill>
        </p:grpSpPr>
        <p:sp>
          <p:nvSpPr>
            <p:cNvPr id="14" name="Rectangle: Rounded Corners 13">
              <a:extLst>
                <a:ext uri="{FF2B5EF4-FFF2-40B4-BE49-F238E27FC236}">
                  <a16:creationId xmlns:a16="http://schemas.microsoft.com/office/drawing/2014/main" id="{B2E75C82-2F7B-C4C0-4FA4-E2DB1BB2B7C5}"/>
                </a:ext>
              </a:extLst>
            </p:cNvPr>
            <p:cNvSpPr/>
            <p:nvPr/>
          </p:nvSpPr>
          <p:spPr>
            <a:xfrm>
              <a:off x="4765777" y="2576318"/>
              <a:ext cx="2319877" cy="2256040"/>
            </a:xfrm>
            <a:prstGeom prst="roundRect">
              <a:avLst>
                <a:gd name="adj" fmla="val 0"/>
              </a:avLst>
            </a:prstGeom>
            <a:grpFill/>
            <a:ln w="28575" cap="flat" cmpd="sng" algn="ctr">
              <a:solidFill>
                <a:srgbClr val="60C946"/>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15" name="Rectangle: Rounded Corners 4">
              <a:extLst>
                <a:ext uri="{FF2B5EF4-FFF2-40B4-BE49-F238E27FC236}">
                  <a16:creationId xmlns:a16="http://schemas.microsoft.com/office/drawing/2014/main" id="{9501F6D0-9C69-0B1A-8C21-BC4F89430A54}"/>
                </a:ext>
              </a:extLst>
            </p:cNvPr>
            <p:cNvSpPr txBox="1"/>
            <p:nvPr/>
          </p:nvSpPr>
          <p:spPr>
            <a:xfrm>
              <a:off x="4814227" y="2678785"/>
              <a:ext cx="2223863" cy="2020337"/>
            </a:xfrm>
            <a:prstGeom prst="rect">
              <a:avLst/>
            </a:prstGeom>
            <a:grpFill/>
            <a:ln>
              <a:noFill/>
            </a:ln>
            <a:effectLst/>
          </p:spPr>
          <p:txBody>
            <a:bodyPr spcFirstLastPara="0" vert="horz" wrap="square" lIns="34290" tIns="34290" rIns="34290" bIns="34290" numCol="1" spcCol="1270" anchor="t" anchorCtr="0">
              <a:noAutofit/>
            </a:bodyPr>
            <a:lstStyle/>
            <a:p>
              <a:pPr marL="428625" marR="0" lvl="2"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Traffic combination effect</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Logistics and distribution</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Industrial and manufacturing activities</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Energy facilities</a:t>
              </a:r>
            </a:p>
          </p:txBody>
        </p:sp>
      </p:grpSp>
      <p:grpSp>
        <p:nvGrpSpPr>
          <p:cNvPr id="16" name="Group 15">
            <a:extLst>
              <a:ext uri="{FF2B5EF4-FFF2-40B4-BE49-F238E27FC236}">
                <a16:creationId xmlns:a16="http://schemas.microsoft.com/office/drawing/2014/main" id="{5EBB526F-9874-E8B0-7BDE-20C3A00E8152}"/>
              </a:ext>
            </a:extLst>
          </p:cNvPr>
          <p:cNvGrpSpPr/>
          <p:nvPr/>
        </p:nvGrpSpPr>
        <p:grpSpPr>
          <a:xfrm>
            <a:off x="6964497" y="957031"/>
            <a:ext cx="1821017" cy="995138"/>
            <a:chOff x="4557790" y="-248040"/>
            <a:chExt cx="2369083" cy="1939648"/>
          </a:xfrm>
          <a:solidFill>
            <a:srgbClr val="ADD6DD"/>
          </a:solidFill>
        </p:grpSpPr>
        <p:sp>
          <p:nvSpPr>
            <p:cNvPr id="17" name="Rectangle: Rounded Corners 16">
              <a:extLst>
                <a:ext uri="{FF2B5EF4-FFF2-40B4-BE49-F238E27FC236}">
                  <a16:creationId xmlns:a16="http://schemas.microsoft.com/office/drawing/2014/main" id="{D0409898-6D1E-9877-70AE-90C82A86E235}"/>
                </a:ext>
              </a:extLst>
            </p:cNvPr>
            <p:cNvSpPr/>
            <p:nvPr/>
          </p:nvSpPr>
          <p:spPr>
            <a:xfrm>
              <a:off x="4557790" y="-248040"/>
              <a:ext cx="2369083" cy="1939648"/>
            </a:xfrm>
            <a:prstGeom prst="roundRect">
              <a:avLst>
                <a:gd name="adj" fmla="val 0"/>
              </a:avLst>
            </a:prstGeom>
            <a:solidFill>
              <a:srgbClr val="1C717A"/>
            </a:solidFill>
            <a:ln w="28575" cap="flat" cmpd="sng" algn="ctr">
              <a:solidFill>
                <a:srgbClr val="E74112"/>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18" name="Rectangle: Rounded Corners 4">
              <a:extLst>
                <a:ext uri="{FF2B5EF4-FFF2-40B4-BE49-F238E27FC236}">
                  <a16:creationId xmlns:a16="http://schemas.microsoft.com/office/drawing/2014/main" id="{9373B290-D4A2-A80F-F2CD-629489E2DE4A}"/>
                </a:ext>
              </a:extLst>
            </p:cNvPr>
            <p:cNvSpPr txBox="1"/>
            <p:nvPr/>
          </p:nvSpPr>
          <p:spPr>
            <a:xfrm>
              <a:off x="4710585" y="-205433"/>
              <a:ext cx="2173680" cy="1369521"/>
            </a:xfrm>
            <a:prstGeom prst="rect">
              <a:avLst/>
            </a:prstGeom>
            <a:solidFill>
              <a:srgbClr val="1C717A"/>
            </a:solidFill>
            <a:ln>
              <a:noFill/>
            </a:ln>
            <a:effectLst/>
          </p:spPr>
          <p:txBody>
            <a:bodyPr spcFirstLastPara="0" vert="horz" wrap="square" lIns="34290" tIns="34290" rIns="34290" bIns="34290" numCol="1" spcCol="1270" anchor="t" anchorCtr="0">
              <a:noAutofit/>
            </a:bodyPr>
            <a:lstStyle/>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Administrative and management scale </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Labor capacity (quantitative &amp; qualitative)</a:t>
              </a:r>
            </a:p>
            <a:p>
              <a:pPr marL="428625" marR="0" lvl="2"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Financial and investment capacity</a:t>
              </a:r>
            </a:p>
          </p:txBody>
        </p:sp>
      </p:grpSp>
      <p:grpSp>
        <p:nvGrpSpPr>
          <p:cNvPr id="19" name="Group 18">
            <a:extLst>
              <a:ext uri="{FF2B5EF4-FFF2-40B4-BE49-F238E27FC236}">
                <a16:creationId xmlns:a16="http://schemas.microsoft.com/office/drawing/2014/main" id="{DD8E3AE6-5BF6-E6D8-CE57-0D4EC0FEF24A}"/>
              </a:ext>
            </a:extLst>
          </p:cNvPr>
          <p:cNvGrpSpPr/>
          <p:nvPr/>
        </p:nvGrpSpPr>
        <p:grpSpPr>
          <a:xfrm>
            <a:off x="3340671" y="1073086"/>
            <a:ext cx="1912915" cy="959774"/>
            <a:chOff x="140247" y="-290888"/>
            <a:chExt cx="2382478" cy="2540689"/>
          </a:xfrm>
          <a:solidFill>
            <a:srgbClr val="ADD6DD"/>
          </a:solidFill>
        </p:grpSpPr>
        <p:sp>
          <p:nvSpPr>
            <p:cNvPr id="20" name="Rectangle: Rounded Corners 19">
              <a:extLst>
                <a:ext uri="{FF2B5EF4-FFF2-40B4-BE49-F238E27FC236}">
                  <a16:creationId xmlns:a16="http://schemas.microsoft.com/office/drawing/2014/main" id="{779D49EF-B601-537D-ED48-3FEEAE77FACD}"/>
                </a:ext>
              </a:extLst>
            </p:cNvPr>
            <p:cNvSpPr/>
            <p:nvPr/>
          </p:nvSpPr>
          <p:spPr>
            <a:xfrm>
              <a:off x="140247" y="-290888"/>
              <a:ext cx="2382478" cy="2540689"/>
            </a:xfrm>
            <a:prstGeom prst="roundRect">
              <a:avLst>
                <a:gd name="adj" fmla="val 0"/>
              </a:avLst>
            </a:prstGeom>
            <a:solidFill>
              <a:srgbClr val="1C717A"/>
            </a:solidFill>
            <a:ln w="28575" cap="flat" cmpd="sng" algn="ctr">
              <a:solidFill>
                <a:srgbClr val="00B9D8"/>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21" name="Rectangle: Rounded Corners 4">
              <a:extLst>
                <a:ext uri="{FF2B5EF4-FFF2-40B4-BE49-F238E27FC236}">
                  <a16:creationId xmlns:a16="http://schemas.microsoft.com/office/drawing/2014/main" id="{AE3002F0-E6BC-069A-9703-A33D5C7DC899}"/>
                </a:ext>
              </a:extLst>
            </p:cNvPr>
            <p:cNvSpPr txBox="1"/>
            <p:nvPr/>
          </p:nvSpPr>
          <p:spPr>
            <a:xfrm>
              <a:off x="219424" y="-245611"/>
              <a:ext cx="2200633" cy="2495412"/>
            </a:xfrm>
            <a:prstGeom prst="rect">
              <a:avLst/>
            </a:prstGeom>
            <a:solidFill>
              <a:srgbClr val="1C717A"/>
            </a:solidFill>
            <a:ln>
              <a:noFill/>
            </a:ln>
            <a:effectLst/>
          </p:spPr>
          <p:txBody>
            <a:bodyPr spcFirstLastPara="0" vert="horz" wrap="square" lIns="34290" tIns="34290" rIns="34290" bIns="34290" numCol="1" spcCol="1270" anchor="t" anchorCtr="0">
              <a:noAutofit/>
            </a:bodyPr>
            <a:lstStyle/>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Cargo and/or passenger throughput </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Types of cargo and/or passenger traffic </a:t>
              </a:r>
              <a:b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b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handled</a:t>
              </a:r>
            </a:p>
            <a:p>
              <a:pPr marL="85725" marR="0" lvl="1" indent="-85725" algn="l" defTabSz="400050" rtl="0" eaLnBrk="1" fontAlgn="auto" latinLnBrk="0" hangingPunct="1">
                <a:lnSpc>
                  <a:spcPct val="90000"/>
                </a:lnSpc>
                <a:spcBef>
                  <a:spcPct val="0"/>
                </a:spcBef>
                <a:spcAft>
                  <a:spcPts val="450"/>
                </a:spcAft>
                <a:buClrTx/>
                <a:buSzTx/>
                <a:buFontTx/>
                <a:buChar char="•"/>
                <a:tabLst/>
                <a:defRPr/>
              </a:pPr>
              <a:r>
                <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rPr>
                <a:t>Type of traffic</a:t>
              </a:r>
            </a:p>
          </p:txBody>
        </p:sp>
      </p:grpSp>
      <p:grpSp>
        <p:nvGrpSpPr>
          <p:cNvPr id="22" name="Group 21">
            <a:extLst>
              <a:ext uri="{FF2B5EF4-FFF2-40B4-BE49-F238E27FC236}">
                <a16:creationId xmlns:a16="http://schemas.microsoft.com/office/drawing/2014/main" id="{75CE76F6-1079-EC48-AD35-4F5B6AF1B408}"/>
              </a:ext>
            </a:extLst>
          </p:cNvPr>
          <p:cNvGrpSpPr/>
          <p:nvPr/>
        </p:nvGrpSpPr>
        <p:grpSpPr>
          <a:xfrm>
            <a:off x="4359093" y="1134438"/>
            <a:ext cx="1586981" cy="1622824"/>
            <a:chOff x="1390424" y="278546"/>
            <a:chExt cx="2115974" cy="2163765"/>
          </a:xfrm>
        </p:grpSpPr>
        <p:sp>
          <p:nvSpPr>
            <p:cNvPr id="23" name="Partial Circle 22">
              <a:extLst>
                <a:ext uri="{FF2B5EF4-FFF2-40B4-BE49-F238E27FC236}">
                  <a16:creationId xmlns:a16="http://schemas.microsoft.com/office/drawing/2014/main" id="{D6667747-49BE-5CA7-D9C1-B8DD57339500}"/>
                </a:ext>
              </a:extLst>
            </p:cNvPr>
            <p:cNvSpPr/>
            <p:nvPr/>
          </p:nvSpPr>
          <p:spPr>
            <a:xfrm>
              <a:off x="1390424" y="278546"/>
              <a:ext cx="2115974" cy="2115974"/>
            </a:xfrm>
            <a:prstGeom prst="pieWedge">
              <a:avLst/>
            </a:prstGeom>
            <a:solidFill>
              <a:srgbClr val="00B9D8"/>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24" name="Partial Circle 4">
              <a:extLst>
                <a:ext uri="{FF2B5EF4-FFF2-40B4-BE49-F238E27FC236}">
                  <a16:creationId xmlns:a16="http://schemas.microsoft.com/office/drawing/2014/main" id="{12A0F397-3AB9-FE54-80C1-B7D77FF48ED6}"/>
                </a:ext>
              </a:extLst>
            </p:cNvPr>
            <p:cNvSpPr txBox="1"/>
            <p:nvPr/>
          </p:nvSpPr>
          <p:spPr>
            <a:xfrm>
              <a:off x="1674603" y="815013"/>
              <a:ext cx="1721089" cy="1627298"/>
            </a:xfrm>
            <a:prstGeom prst="rect">
              <a:avLst/>
            </a:prstGeom>
            <a:noFill/>
            <a:ln>
              <a:noFill/>
            </a:ln>
            <a:effectLst/>
          </p:spPr>
          <p:txBody>
            <a:bodyPr spcFirstLastPara="0" vert="horz" wrap="square" lIns="74676" tIns="74676" rIns="74676" bIns="74676" numCol="1" spcCol="1270" anchor="ctr" anchorCtr="0">
              <a:noAutofit/>
            </a:bodyPr>
            <a:lstStyle/>
            <a:p>
              <a:pPr marL="0" marR="0" lvl="0" indent="0" algn="r" defTabSz="466725" rtl="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a:ln>
                    <a:noFill/>
                  </a:ln>
                  <a:solidFill>
                    <a:srgbClr val="FFFFFF"/>
                  </a:solidFill>
                  <a:effectLst/>
                  <a:uLnTx/>
                  <a:uFillTx/>
                  <a:latin typeface="Arial"/>
                  <a:ea typeface="+mn-ea"/>
                  <a:cs typeface="Arial" panose="020B0604020202020204" pitchFamily="34" charset="0"/>
                </a:rPr>
                <a:t>Cargo and passenger handling capacity</a:t>
              </a:r>
            </a:p>
          </p:txBody>
        </p:sp>
      </p:grpSp>
      <p:grpSp>
        <p:nvGrpSpPr>
          <p:cNvPr id="25" name="Group 24">
            <a:extLst>
              <a:ext uri="{FF2B5EF4-FFF2-40B4-BE49-F238E27FC236}">
                <a16:creationId xmlns:a16="http://schemas.microsoft.com/office/drawing/2014/main" id="{E727363E-AB21-933A-F664-2FB9EA0366EB}"/>
              </a:ext>
            </a:extLst>
          </p:cNvPr>
          <p:cNvGrpSpPr/>
          <p:nvPr/>
        </p:nvGrpSpPr>
        <p:grpSpPr>
          <a:xfrm>
            <a:off x="6008203" y="1134438"/>
            <a:ext cx="1609325" cy="1586981"/>
            <a:chOff x="3589237" y="278546"/>
            <a:chExt cx="2145767" cy="2115974"/>
          </a:xfrm>
          <a:solidFill>
            <a:srgbClr val="1E858B"/>
          </a:solidFill>
        </p:grpSpPr>
        <p:sp>
          <p:nvSpPr>
            <p:cNvPr id="26" name="Partial Circle 25">
              <a:extLst>
                <a:ext uri="{FF2B5EF4-FFF2-40B4-BE49-F238E27FC236}">
                  <a16:creationId xmlns:a16="http://schemas.microsoft.com/office/drawing/2014/main" id="{827A045C-A529-B14F-4E0B-14DF83A375C8}"/>
                </a:ext>
              </a:extLst>
            </p:cNvPr>
            <p:cNvSpPr/>
            <p:nvPr/>
          </p:nvSpPr>
          <p:spPr>
            <a:xfrm rot="5400000">
              <a:off x="3604134" y="263649"/>
              <a:ext cx="2115974" cy="2145767"/>
            </a:xfrm>
            <a:prstGeom prst="pieWedge">
              <a:avLst/>
            </a:prstGeom>
            <a:solidFill>
              <a:srgbClr val="E74112"/>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27" name="Partial Circle 6">
              <a:extLst>
                <a:ext uri="{FF2B5EF4-FFF2-40B4-BE49-F238E27FC236}">
                  <a16:creationId xmlns:a16="http://schemas.microsoft.com/office/drawing/2014/main" id="{929992DA-C4C4-FAB7-A873-83889860CF18}"/>
                </a:ext>
              </a:extLst>
            </p:cNvPr>
            <p:cNvSpPr txBox="1"/>
            <p:nvPr/>
          </p:nvSpPr>
          <p:spPr>
            <a:xfrm>
              <a:off x="3676876" y="700113"/>
              <a:ext cx="1667155" cy="1496220"/>
            </a:xfrm>
            <a:prstGeom prst="rect">
              <a:avLst/>
            </a:prstGeom>
            <a:noFill/>
            <a:ln>
              <a:noFill/>
            </a:ln>
            <a:effectLst/>
          </p:spPr>
          <p:txBody>
            <a:bodyPr spcFirstLastPara="0" vert="horz" wrap="square" lIns="74676" tIns="74676" rIns="74676" bIns="74676" numCol="1" spcCol="1270" anchor="ctr" anchorCtr="0">
              <a:noAutofit/>
            </a:bodyPr>
            <a:lstStyle/>
            <a:p>
              <a:pPr marL="0" marR="0" lvl="0" indent="0" algn="l" defTabSz="466725" rtl="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a:ln>
                    <a:noFill/>
                  </a:ln>
                  <a:solidFill>
                    <a:srgbClr val="FFFFFF"/>
                  </a:solidFill>
                  <a:effectLst/>
                  <a:uLnTx/>
                  <a:uFillTx/>
                  <a:latin typeface="Arial"/>
                  <a:ea typeface="+mn-ea"/>
                  <a:cs typeface="Arial" panose="020B0604020202020204" pitchFamily="34" charset="0"/>
                </a:rPr>
                <a:t>Financial capacity and administrative</a:t>
              </a:r>
              <a:r>
                <a:rPr kumimoji="0" lang="en-GB" sz="900" b="1" i="0" u="none" strike="noStrike" kern="0" cap="none" spc="0" normalizeH="0" baseline="0" noProof="0">
                  <a:ln>
                    <a:noFill/>
                  </a:ln>
                  <a:solidFill>
                    <a:srgbClr val="FFFFFF"/>
                  </a:solidFill>
                  <a:effectLst/>
                  <a:uLnTx/>
                  <a:uFillTx/>
                  <a:latin typeface="Arial"/>
                  <a:ea typeface="+mn-ea"/>
                  <a:cs typeface="Arial" panose="020B0604020202020204" pitchFamily="34" charset="0"/>
                </a:rPr>
                <a:t> </a:t>
              </a:r>
              <a:r>
                <a:rPr kumimoji="0" lang="en-GB" sz="1050" b="1" i="0" u="none" strike="noStrike" kern="0" cap="none" spc="0" normalizeH="0" baseline="0" noProof="0">
                  <a:ln>
                    <a:noFill/>
                  </a:ln>
                  <a:solidFill>
                    <a:srgbClr val="FFFFFF"/>
                  </a:solidFill>
                  <a:effectLst/>
                  <a:uLnTx/>
                  <a:uFillTx/>
                  <a:latin typeface="Arial"/>
                  <a:ea typeface="+mn-ea"/>
                  <a:cs typeface="Arial" panose="020B0604020202020204" pitchFamily="34" charset="0"/>
                </a:rPr>
                <a:t>&amp; management scale</a:t>
              </a:r>
            </a:p>
          </p:txBody>
        </p:sp>
      </p:grpSp>
      <p:grpSp>
        <p:nvGrpSpPr>
          <p:cNvPr id="28" name="Group 27">
            <a:extLst>
              <a:ext uri="{FF2B5EF4-FFF2-40B4-BE49-F238E27FC236}">
                <a16:creationId xmlns:a16="http://schemas.microsoft.com/office/drawing/2014/main" id="{74E95A54-D581-3681-D8B0-F0852AD4DFF1}"/>
              </a:ext>
            </a:extLst>
          </p:cNvPr>
          <p:cNvGrpSpPr/>
          <p:nvPr/>
        </p:nvGrpSpPr>
        <p:grpSpPr>
          <a:xfrm>
            <a:off x="6019375" y="2794720"/>
            <a:ext cx="1586981" cy="1586981"/>
            <a:chOff x="3604134" y="2492256"/>
            <a:chExt cx="2115974" cy="2115974"/>
          </a:xfrm>
          <a:solidFill>
            <a:srgbClr val="4BC5DE"/>
          </a:solidFill>
        </p:grpSpPr>
        <p:sp>
          <p:nvSpPr>
            <p:cNvPr id="29" name="Partial Circle 28">
              <a:extLst>
                <a:ext uri="{FF2B5EF4-FFF2-40B4-BE49-F238E27FC236}">
                  <a16:creationId xmlns:a16="http://schemas.microsoft.com/office/drawing/2014/main" id="{4BE2BEB7-3861-17A4-A0A1-927167E2CBCD}"/>
                </a:ext>
              </a:extLst>
            </p:cNvPr>
            <p:cNvSpPr/>
            <p:nvPr/>
          </p:nvSpPr>
          <p:spPr>
            <a:xfrm rot="10800000">
              <a:off x="3604134" y="2492256"/>
              <a:ext cx="2115974" cy="2115974"/>
            </a:xfrm>
            <a:prstGeom prst="pieWedge">
              <a:avLst/>
            </a:prstGeom>
            <a:solidFill>
              <a:srgbClr val="60C946"/>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30" name="Partial Circle 8">
              <a:extLst>
                <a:ext uri="{FF2B5EF4-FFF2-40B4-BE49-F238E27FC236}">
                  <a16:creationId xmlns:a16="http://schemas.microsoft.com/office/drawing/2014/main" id="{C935E91F-3081-FCC4-95B6-45C1BD82CB23}"/>
                </a:ext>
              </a:extLst>
            </p:cNvPr>
            <p:cNvSpPr txBox="1"/>
            <p:nvPr/>
          </p:nvSpPr>
          <p:spPr>
            <a:xfrm>
              <a:off x="3672412" y="2524504"/>
              <a:ext cx="1496220" cy="1332977"/>
            </a:xfrm>
            <a:prstGeom prst="rect">
              <a:avLst/>
            </a:prstGeom>
            <a:noFill/>
            <a:ln>
              <a:noFill/>
            </a:ln>
            <a:effectLst/>
          </p:spPr>
          <p:txBody>
            <a:bodyPr spcFirstLastPara="0" vert="horz" wrap="square" lIns="74676" tIns="74676" rIns="74676" bIns="74676" numCol="1" spcCol="1270" anchor="ctr" anchorCtr="0">
              <a:noAutofit/>
            </a:bodyPr>
            <a:lstStyle/>
            <a:p>
              <a:pPr marL="0" marR="0" lvl="0" indent="0" algn="l" defTabSz="466725" rtl="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a:ln>
                    <a:noFill/>
                  </a:ln>
                  <a:solidFill>
                    <a:srgbClr val="FFFFFF"/>
                  </a:solidFill>
                  <a:effectLst/>
                  <a:uLnTx/>
                  <a:uFillTx/>
                  <a:latin typeface="Arial"/>
                  <a:ea typeface="+mn-ea"/>
                  <a:cs typeface="Arial" panose="020B0604020202020204" pitchFamily="34" charset="0"/>
                </a:rPr>
                <a:t>Multiplicity of activity </a:t>
              </a:r>
            </a:p>
          </p:txBody>
        </p:sp>
      </p:grpSp>
      <p:grpSp>
        <p:nvGrpSpPr>
          <p:cNvPr id="31" name="Group 30">
            <a:extLst>
              <a:ext uri="{FF2B5EF4-FFF2-40B4-BE49-F238E27FC236}">
                <a16:creationId xmlns:a16="http://schemas.microsoft.com/office/drawing/2014/main" id="{98C65335-BF18-9590-B733-E8BDD3A49238}"/>
              </a:ext>
            </a:extLst>
          </p:cNvPr>
          <p:cNvGrpSpPr/>
          <p:nvPr/>
        </p:nvGrpSpPr>
        <p:grpSpPr>
          <a:xfrm>
            <a:off x="4359093" y="2757690"/>
            <a:ext cx="1586981" cy="1624011"/>
            <a:chOff x="1390424" y="2442882"/>
            <a:chExt cx="2115974" cy="2165348"/>
          </a:xfrm>
          <a:solidFill>
            <a:srgbClr val="1EC08A"/>
          </a:solidFill>
        </p:grpSpPr>
        <p:sp>
          <p:nvSpPr>
            <p:cNvPr id="32" name="Partial Circle 31">
              <a:extLst>
                <a:ext uri="{FF2B5EF4-FFF2-40B4-BE49-F238E27FC236}">
                  <a16:creationId xmlns:a16="http://schemas.microsoft.com/office/drawing/2014/main" id="{2CF38F76-6A5A-2B0E-F5CA-1E6ED62366D4}"/>
                </a:ext>
              </a:extLst>
            </p:cNvPr>
            <p:cNvSpPr/>
            <p:nvPr/>
          </p:nvSpPr>
          <p:spPr>
            <a:xfrm rot="16200000">
              <a:off x="1390424" y="2492256"/>
              <a:ext cx="2115974" cy="2115974"/>
            </a:xfrm>
            <a:prstGeom prst="pieWedge">
              <a:avLst/>
            </a:prstGeom>
            <a:solidFill>
              <a:srgbClr val="F3A088"/>
            </a:solidFill>
            <a:ln w="12700" cap="flat" cmpd="sng" algn="ctr">
              <a:no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Arial"/>
                <a:ea typeface="+mn-ea"/>
                <a:cs typeface="+mn-cs"/>
              </a:endParaRPr>
            </a:p>
          </p:txBody>
        </p:sp>
        <p:sp>
          <p:nvSpPr>
            <p:cNvPr id="33" name="Partial Circle 10">
              <a:extLst>
                <a:ext uri="{FF2B5EF4-FFF2-40B4-BE49-F238E27FC236}">
                  <a16:creationId xmlns:a16="http://schemas.microsoft.com/office/drawing/2014/main" id="{B58C4DB2-D626-3E1B-1619-04D26DF0C70A}"/>
                </a:ext>
              </a:extLst>
            </p:cNvPr>
            <p:cNvSpPr txBox="1"/>
            <p:nvPr/>
          </p:nvSpPr>
          <p:spPr>
            <a:xfrm>
              <a:off x="1886108" y="2442882"/>
              <a:ext cx="1496220" cy="1496220"/>
            </a:xfrm>
            <a:prstGeom prst="rect">
              <a:avLst/>
            </a:prstGeom>
            <a:noFill/>
            <a:ln>
              <a:noFill/>
            </a:ln>
            <a:effectLst/>
          </p:spPr>
          <p:txBody>
            <a:bodyPr spcFirstLastPara="0" vert="horz" wrap="square" lIns="74676" tIns="74676" rIns="74676" bIns="74676" numCol="1" spcCol="1270" anchor="ctr" anchorCtr="0">
              <a:noAutofit/>
            </a:bodyPr>
            <a:lstStyle/>
            <a:p>
              <a:pPr marL="0" marR="0" lvl="0" indent="0" algn="r" defTabSz="466725" rtl="0" eaLnBrk="1" fontAlgn="auto" latinLnBrk="0" hangingPunct="1">
                <a:lnSpc>
                  <a:spcPct val="90000"/>
                </a:lnSpc>
                <a:spcBef>
                  <a:spcPct val="0"/>
                </a:spcBef>
                <a:spcAft>
                  <a:spcPct val="35000"/>
                </a:spcAft>
                <a:buClrTx/>
                <a:buSzTx/>
                <a:buFontTx/>
                <a:buNone/>
                <a:tabLst/>
                <a:defRPr/>
              </a:pPr>
              <a:r>
                <a:rPr kumimoji="0" lang="en-GB" sz="1050" b="1" i="0" u="none" strike="noStrike" kern="0" cap="none" spc="0" normalizeH="0" baseline="0" noProof="0">
                  <a:ln>
                    <a:noFill/>
                  </a:ln>
                  <a:solidFill>
                    <a:srgbClr val="FFFFFF"/>
                  </a:solidFill>
                  <a:effectLst/>
                  <a:uLnTx/>
                  <a:uFillTx/>
                  <a:latin typeface="Arial"/>
                  <a:ea typeface="+mn-ea"/>
                  <a:cs typeface="Arial" panose="020B0604020202020204" pitchFamily="34" charset="0"/>
                </a:rPr>
                <a:t>Geographical Location</a:t>
              </a:r>
              <a:endParaRPr kumimoji="0" lang="en-GB" sz="900" b="0"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grpSp>
      <p:sp>
        <p:nvSpPr>
          <p:cNvPr id="34" name="Arrow: Circular 33">
            <a:extLst>
              <a:ext uri="{FF2B5EF4-FFF2-40B4-BE49-F238E27FC236}">
                <a16:creationId xmlns:a16="http://schemas.microsoft.com/office/drawing/2014/main" id="{3FE6D18D-0156-3219-7FAA-93379F086BD1}"/>
              </a:ext>
            </a:extLst>
          </p:cNvPr>
          <p:cNvSpPr/>
          <p:nvPr/>
        </p:nvSpPr>
        <p:spPr>
          <a:xfrm>
            <a:off x="5708760" y="2428212"/>
            <a:ext cx="547930" cy="476461"/>
          </a:xfrm>
          <a:prstGeom prst="circularArrow">
            <a:avLst/>
          </a:prstGeom>
          <a:solidFill>
            <a:schemeClr val="bg1"/>
          </a:solidFill>
          <a:ln w="12700" cap="flat" cmpd="sng" algn="ctr">
            <a:solidFill>
              <a:srgbClr val="FFFFFF">
                <a:hueOff val="0"/>
                <a:satOff val="0"/>
                <a:lumOff val="0"/>
                <a:alphaOff val="0"/>
              </a:srgbClr>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5" name="Arrow: Circular 34">
            <a:extLst>
              <a:ext uri="{FF2B5EF4-FFF2-40B4-BE49-F238E27FC236}">
                <a16:creationId xmlns:a16="http://schemas.microsoft.com/office/drawing/2014/main" id="{3A8298D7-CBF1-07D7-AF1B-193F4A6461D5}"/>
              </a:ext>
            </a:extLst>
          </p:cNvPr>
          <p:cNvSpPr/>
          <p:nvPr/>
        </p:nvSpPr>
        <p:spPr>
          <a:xfrm rot="10800000">
            <a:off x="5708760" y="2611467"/>
            <a:ext cx="547930" cy="476461"/>
          </a:xfrm>
          <a:prstGeom prst="circularArrow">
            <a:avLst/>
          </a:prstGeom>
          <a:solidFill>
            <a:schemeClr val="bg1"/>
          </a:solidFill>
          <a:ln w="12700" cap="flat" cmpd="sng" algn="ctr">
            <a:solidFill>
              <a:srgbClr val="FFFFFF">
                <a:hueOff val="0"/>
                <a:satOff val="0"/>
                <a:lumOff val="0"/>
                <a:alphaOff val="0"/>
              </a:srgbClr>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6" name="Title 3">
            <a:extLst>
              <a:ext uri="{FF2B5EF4-FFF2-40B4-BE49-F238E27FC236}">
                <a16:creationId xmlns:a16="http://schemas.microsoft.com/office/drawing/2014/main" id="{8434FCE6-FBB9-E353-3EA8-AB64D7B96EC0}"/>
              </a:ext>
            </a:extLst>
          </p:cNvPr>
          <p:cNvSpPr txBox="1">
            <a:spLocks/>
          </p:cNvSpPr>
          <p:nvPr/>
        </p:nvSpPr>
        <p:spPr>
          <a:xfrm>
            <a:off x="336083" y="288660"/>
            <a:ext cx="2249970" cy="12826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Factors affecting the greening capacity of ports</a:t>
            </a:r>
          </a:p>
        </p:txBody>
      </p:sp>
    </p:spTree>
    <p:extLst>
      <p:ext uri="{BB962C8B-B14F-4D97-AF65-F5344CB8AC3E}">
        <p14:creationId xmlns:p14="http://schemas.microsoft.com/office/powerpoint/2010/main" val="20659831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grpSp>
        <p:nvGrpSpPr>
          <p:cNvPr id="4" name="Group 3">
            <a:extLst>
              <a:ext uri="{FF2B5EF4-FFF2-40B4-BE49-F238E27FC236}">
                <a16:creationId xmlns:a16="http://schemas.microsoft.com/office/drawing/2014/main" id="{C5FEDE8E-E6A1-1586-8805-FBA188834E32}"/>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E2564BDC-69EB-30FA-F1DF-6CF779BD434E}"/>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F302C3BD-7B67-656A-3219-82980A083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5" name="Rounded Rectangle 224">
            <a:extLst>
              <a:ext uri="{FF2B5EF4-FFF2-40B4-BE49-F238E27FC236}">
                <a16:creationId xmlns:a16="http://schemas.microsoft.com/office/drawing/2014/main" id="{1AD59DC8-50EA-25F4-874C-D45C618E9A63}"/>
              </a:ext>
            </a:extLst>
          </p:cNvPr>
          <p:cNvSpPr/>
          <p:nvPr/>
        </p:nvSpPr>
        <p:spPr>
          <a:xfrm>
            <a:off x="2057774" y="918316"/>
            <a:ext cx="706104" cy="47224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Cooperation / Agreements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(27)</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9" name="Rounded Rectangle 193">
            <a:extLst>
              <a:ext uri="{FF2B5EF4-FFF2-40B4-BE49-F238E27FC236}">
                <a16:creationId xmlns:a16="http://schemas.microsoft.com/office/drawing/2014/main" id="{731FFE39-A725-DB1F-728D-8A7F28920177}"/>
              </a:ext>
            </a:extLst>
          </p:cNvPr>
          <p:cNvSpPr/>
          <p:nvPr/>
        </p:nvSpPr>
        <p:spPr>
          <a:xfrm>
            <a:off x="1468610" y="914331"/>
            <a:ext cx="538251" cy="46992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Green Policy &amp; Planning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(40*)</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0" name="Rounded Rectangle 72">
            <a:extLst>
              <a:ext uri="{FF2B5EF4-FFF2-40B4-BE49-F238E27FC236}">
                <a16:creationId xmlns:a16="http://schemas.microsoft.com/office/drawing/2014/main" id="{73B0160F-C1AF-DCE2-51DC-A2DC5F4A8EDE}"/>
              </a:ext>
            </a:extLst>
          </p:cNvPr>
          <p:cNvSpPr/>
          <p:nvPr/>
        </p:nvSpPr>
        <p:spPr>
          <a:xfrm>
            <a:off x="2058279" y="1423807"/>
            <a:ext cx="706104"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Shipping companies &amp; port authorities</a:t>
            </a:r>
          </a:p>
        </p:txBody>
      </p:sp>
      <p:sp>
        <p:nvSpPr>
          <p:cNvPr id="11" name="Rounded Rectangle 72">
            <a:extLst>
              <a:ext uri="{FF2B5EF4-FFF2-40B4-BE49-F238E27FC236}">
                <a16:creationId xmlns:a16="http://schemas.microsoft.com/office/drawing/2014/main" id="{D78EC5BE-A0FD-27BF-FF44-609B2166DEF9}"/>
              </a:ext>
            </a:extLst>
          </p:cNvPr>
          <p:cNvSpPr/>
          <p:nvPr/>
        </p:nvSpPr>
        <p:spPr>
          <a:xfrm>
            <a:off x="2057773" y="1759000"/>
            <a:ext cx="706104" cy="239996"/>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authorities &amp; terminal operators</a:t>
            </a:r>
          </a:p>
        </p:txBody>
      </p:sp>
      <p:sp>
        <p:nvSpPr>
          <p:cNvPr id="12" name="Rounded Rectangle 72">
            <a:extLst>
              <a:ext uri="{FF2B5EF4-FFF2-40B4-BE49-F238E27FC236}">
                <a16:creationId xmlns:a16="http://schemas.microsoft.com/office/drawing/2014/main" id="{475521A1-2452-B47E-9AC9-9554595FD6E8}"/>
              </a:ext>
            </a:extLst>
          </p:cNvPr>
          <p:cNvSpPr/>
          <p:nvPr/>
        </p:nvSpPr>
        <p:spPr>
          <a:xfrm>
            <a:off x="2057773" y="2018073"/>
            <a:ext cx="706104" cy="243155"/>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Authorities of adjacent ports </a:t>
            </a:r>
          </a:p>
        </p:txBody>
      </p:sp>
      <p:sp>
        <p:nvSpPr>
          <p:cNvPr id="13" name="Rounded Rectangle 72">
            <a:extLst>
              <a:ext uri="{FF2B5EF4-FFF2-40B4-BE49-F238E27FC236}">
                <a16:creationId xmlns:a16="http://schemas.microsoft.com/office/drawing/2014/main" id="{BC3DDB83-EE60-9D9A-3AC3-F88EE1EADDCE}"/>
              </a:ext>
            </a:extLst>
          </p:cNvPr>
          <p:cNvSpPr/>
          <p:nvPr/>
        </p:nvSpPr>
        <p:spPr>
          <a:xfrm>
            <a:off x="2057773" y="2280303"/>
            <a:ext cx="706104"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authorities and energy power providers </a:t>
            </a:r>
          </a:p>
        </p:txBody>
      </p:sp>
      <p:sp>
        <p:nvSpPr>
          <p:cNvPr id="14" name="Rounded Rectangle 72">
            <a:extLst>
              <a:ext uri="{FF2B5EF4-FFF2-40B4-BE49-F238E27FC236}">
                <a16:creationId xmlns:a16="http://schemas.microsoft.com/office/drawing/2014/main" id="{1A9C123F-5349-307E-0142-3768207DC2F5}"/>
              </a:ext>
            </a:extLst>
          </p:cNvPr>
          <p:cNvSpPr/>
          <p:nvPr/>
        </p:nvSpPr>
        <p:spPr>
          <a:xfrm>
            <a:off x="1468610" y="1416466"/>
            <a:ext cx="538251" cy="164054"/>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Modal split</a:t>
            </a:r>
          </a:p>
        </p:txBody>
      </p:sp>
      <p:sp>
        <p:nvSpPr>
          <p:cNvPr id="15" name="Rounded Rectangle 72">
            <a:extLst>
              <a:ext uri="{FF2B5EF4-FFF2-40B4-BE49-F238E27FC236}">
                <a16:creationId xmlns:a16="http://schemas.microsoft.com/office/drawing/2014/main" id="{AA658E59-B623-17B8-117E-FC2A5EA93E54}"/>
              </a:ext>
            </a:extLst>
          </p:cNvPr>
          <p:cNvSpPr/>
          <p:nvPr/>
        </p:nvSpPr>
        <p:spPr>
          <a:xfrm>
            <a:off x="1469949" y="1598245"/>
            <a:ext cx="535574" cy="239996"/>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Carbon neutrality</a:t>
            </a:r>
          </a:p>
        </p:txBody>
      </p:sp>
      <p:sp>
        <p:nvSpPr>
          <p:cNvPr id="16" name="Rounded Rectangle 72">
            <a:extLst>
              <a:ext uri="{FF2B5EF4-FFF2-40B4-BE49-F238E27FC236}">
                <a16:creationId xmlns:a16="http://schemas.microsoft.com/office/drawing/2014/main" id="{4E986A8D-AFA6-7994-4E81-C70F73E979A7}"/>
              </a:ext>
            </a:extLst>
          </p:cNvPr>
          <p:cNvSpPr/>
          <p:nvPr/>
        </p:nvSpPr>
        <p:spPr>
          <a:xfrm>
            <a:off x="1471021" y="1855967"/>
            <a:ext cx="532166"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Zero emission operations</a:t>
            </a:r>
          </a:p>
        </p:txBody>
      </p:sp>
      <p:sp>
        <p:nvSpPr>
          <p:cNvPr id="17" name="Rounded Rectangle 72">
            <a:extLst>
              <a:ext uri="{FF2B5EF4-FFF2-40B4-BE49-F238E27FC236}">
                <a16:creationId xmlns:a16="http://schemas.microsoft.com/office/drawing/2014/main" id="{B32220D6-2211-44FD-F05B-D081C27731FE}"/>
              </a:ext>
            </a:extLst>
          </p:cNvPr>
          <p:cNvSpPr/>
          <p:nvPr/>
        </p:nvSpPr>
        <p:spPr>
          <a:xfrm>
            <a:off x="1468610" y="2189809"/>
            <a:ext cx="534576"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Climate change adaptation</a:t>
            </a:r>
          </a:p>
        </p:txBody>
      </p:sp>
      <p:sp>
        <p:nvSpPr>
          <p:cNvPr id="18" name="Rounded Rectangle 193">
            <a:extLst>
              <a:ext uri="{FF2B5EF4-FFF2-40B4-BE49-F238E27FC236}">
                <a16:creationId xmlns:a16="http://schemas.microsoft.com/office/drawing/2014/main" id="{DAD4BA6B-5E0C-B92E-7FFB-1C25295C5F8B}"/>
              </a:ext>
            </a:extLst>
          </p:cNvPr>
          <p:cNvSpPr/>
          <p:nvPr/>
        </p:nvSpPr>
        <p:spPr>
          <a:xfrm>
            <a:off x="2814987" y="919954"/>
            <a:ext cx="538251" cy="46992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Pollution prevention &amp; response</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9" name="Rounded Rectangle 72">
            <a:extLst>
              <a:ext uri="{FF2B5EF4-FFF2-40B4-BE49-F238E27FC236}">
                <a16:creationId xmlns:a16="http://schemas.microsoft.com/office/drawing/2014/main" id="{9D50CF76-6FBD-A7E1-F341-D9F94889FD63}"/>
              </a:ext>
            </a:extLst>
          </p:cNvPr>
          <p:cNvSpPr/>
          <p:nvPr/>
        </p:nvSpPr>
        <p:spPr>
          <a:xfrm>
            <a:off x="2814987" y="1422089"/>
            <a:ext cx="538251"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Water pollution prevention</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0" name="Rounded Rectangle 72">
            <a:extLst>
              <a:ext uri="{FF2B5EF4-FFF2-40B4-BE49-F238E27FC236}">
                <a16:creationId xmlns:a16="http://schemas.microsoft.com/office/drawing/2014/main" id="{5DD84313-3991-194D-79DE-696C2697B9EE}"/>
              </a:ext>
            </a:extLst>
          </p:cNvPr>
          <p:cNvSpPr/>
          <p:nvPr/>
        </p:nvSpPr>
        <p:spPr>
          <a:xfrm>
            <a:off x="2817665" y="1760638"/>
            <a:ext cx="535574"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Vessel emission capture</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1" name="Rounded Rectangle 193">
            <a:extLst>
              <a:ext uri="{FF2B5EF4-FFF2-40B4-BE49-F238E27FC236}">
                <a16:creationId xmlns:a16="http://schemas.microsoft.com/office/drawing/2014/main" id="{CDC016EA-6089-0307-BD39-634E61FFE420}"/>
              </a:ext>
            </a:extLst>
          </p:cNvPr>
          <p:cNvSpPr/>
          <p:nvPr/>
        </p:nvSpPr>
        <p:spPr>
          <a:xfrm>
            <a:off x="3403843" y="921826"/>
            <a:ext cx="697511" cy="46992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Environmental quality monitoring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(8)</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22" name="Rounded Rectangle 72">
            <a:extLst>
              <a:ext uri="{FF2B5EF4-FFF2-40B4-BE49-F238E27FC236}">
                <a16:creationId xmlns:a16="http://schemas.microsoft.com/office/drawing/2014/main" id="{C7163DD4-8BAB-CBC5-9F9A-5CCA03A3F399}"/>
              </a:ext>
            </a:extLst>
          </p:cNvPr>
          <p:cNvSpPr/>
          <p:nvPr/>
        </p:nvSpPr>
        <p:spPr>
          <a:xfrm>
            <a:off x="3405181" y="1424866"/>
            <a:ext cx="697511"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Air emissions</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3" name="Rounded Rectangle 72">
            <a:extLst>
              <a:ext uri="{FF2B5EF4-FFF2-40B4-BE49-F238E27FC236}">
                <a16:creationId xmlns:a16="http://schemas.microsoft.com/office/drawing/2014/main" id="{0595EFDA-EE54-1F38-5CA2-58EF105F4128}"/>
              </a:ext>
            </a:extLst>
          </p:cNvPr>
          <p:cNvSpPr/>
          <p:nvPr/>
        </p:nvSpPr>
        <p:spPr>
          <a:xfrm>
            <a:off x="3409087" y="1598357"/>
            <a:ext cx="698849" cy="14294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Odour nuisances</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4" name="Rounded Rectangle 72">
            <a:extLst>
              <a:ext uri="{FF2B5EF4-FFF2-40B4-BE49-F238E27FC236}">
                <a16:creationId xmlns:a16="http://schemas.microsoft.com/office/drawing/2014/main" id="{0ABA3EAC-64C4-511F-5A0E-17A49A8BC3BD}"/>
              </a:ext>
            </a:extLst>
          </p:cNvPr>
          <p:cNvSpPr/>
          <p:nvPr/>
        </p:nvSpPr>
        <p:spPr>
          <a:xfrm>
            <a:off x="3402504" y="1944030"/>
            <a:ext cx="698849" cy="23909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Acoustic characterisations</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5" name="Rounded Rectangle 72">
            <a:extLst>
              <a:ext uri="{FF2B5EF4-FFF2-40B4-BE49-F238E27FC236}">
                <a16:creationId xmlns:a16="http://schemas.microsoft.com/office/drawing/2014/main" id="{04F316E0-7729-F118-95A4-CA105F176B06}"/>
              </a:ext>
            </a:extLst>
          </p:cNvPr>
          <p:cNvSpPr/>
          <p:nvPr/>
        </p:nvSpPr>
        <p:spPr>
          <a:xfrm>
            <a:off x="3402504" y="1771193"/>
            <a:ext cx="698849" cy="13677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Water quality</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6" name="Rounded Rectangle 193">
            <a:extLst>
              <a:ext uri="{FF2B5EF4-FFF2-40B4-BE49-F238E27FC236}">
                <a16:creationId xmlns:a16="http://schemas.microsoft.com/office/drawing/2014/main" id="{398752F2-61A1-8301-B5B0-560BECC85F25}"/>
              </a:ext>
            </a:extLst>
          </p:cNvPr>
          <p:cNvSpPr/>
          <p:nvPr/>
        </p:nvSpPr>
        <p:spPr>
          <a:xfrm>
            <a:off x="4165148" y="925384"/>
            <a:ext cx="461082" cy="46992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Carbon </a:t>
            </a:r>
            <a:r>
              <a:rPr kumimoji="0" lang="en-GB" sz="600" b="0" i="0" u="none" strike="noStrike" kern="0" cap="none" spc="0" normalizeH="0" baseline="0" noProof="0" err="1">
                <a:ln>
                  <a:noFill/>
                </a:ln>
                <a:solidFill>
                  <a:srgbClr val="FFFFFF"/>
                </a:solidFill>
                <a:effectLst/>
                <a:uLnTx/>
                <a:uFillTx/>
                <a:latin typeface="Calibri" panose="020F0502020204030204"/>
                <a:ea typeface="+mn-ea"/>
                <a:cs typeface="Arial" panose="020B0604020202020204" pitchFamily="34" charset="0"/>
              </a:rPr>
              <a:t>mgmt</a:t>
            </a:r>
            <a:endPar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(8)</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27" name="Rounded Rectangle 72">
            <a:extLst>
              <a:ext uri="{FF2B5EF4-FFF2-40B4-BE49-F238E27FC236}">
                <a16:creationId xmlns:a16="http://schemas.microsoft.com/office/drawing/2014/main" id="{9F6AEB30-A268-EDF2-840B-2AEAFF1CC56F}"/>
              </a:ext>
            </a:extLst>
          </p:cNvPr>
          <p:cNvSpPr/>
          <p:nvPr/>
        </p:nvSpPr>
        <p:spPr>
          <a:xfrm>
            <a:off x="4165739" y="1428424"/>
            <a:ext cx="460199"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Capture</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8" name="Rounded Rectangle 72">
            <a:extLst>
              <a:ext uri="{FF2B5EF4-FFF2-40B4-BE49-F238E27FC236}">
                <a16:creationId xmlns:a16="http://schemas.microsoft.com/office/drawing/2014/main" id="{36B98112-39A7-4BE2-B6D7-7763CFE4D2C1}"/>
              </a:ext>
            </a:extLst>
          </p:cNvPr>
          <p:cNvSpPr/>
          <p:nvPr/>
        </p:nvSpPr>
        <p:spPr>
          <a:xfrm>
            <a:off x="4165149" y="1601915"/>
            <a:ext cx="461081" cy="14294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Storage</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9" name="Rounded Rectangle 72">
            <a:extLst>
              <a:ext uri="{FF2B5EF4-FFF2-40B4-BE49-F238E27FC236}">
                <a16:creationId xmlns:a16="http://schemas.microsoft.com/office/drawing/2014/main" id="{A77D8A2E-06C1-0628-A641-32ED29ED0ECC}"/>
              </a:ext>
            </a:extLst>
          </p:cNvPr>
          <p:cNvSpPr/>
          <p:nvPr/>
        </p:nvSpPr>
        <p:spPr>
          <a:xfrm>
            <a:off x="4165148" y="1774751"/>
            <a:ext cx="461082" cy="13677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Transport</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30" name="Rounded Rectangle 72">
            <a:extLst>
              <a:ext uri="{FF2B5EF4-FFF2-40B4-BE49-F238E27FC236}">
                <a16:creationId xmlns:a16="http://schemas.microsoft.com/office/drawing/2014/main" id="{6F9BC895-59C3-207A-99D2-C16D3F13D42E}"/>
              </a:ext>
            </a:extLst>
          </p:cNvPr>
          <p:cNvSpPr/>
          <p:nvPr/>
        </p:nvSpPr>
        <p:spPr>
          <a:xfrm>
            <a:off x="4165739" y="1939829"/>
            <a:ext cx="460199"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Monitoring</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31" name="Rounded Rectangle 72">
            <a:extLst>
              <a:ext uri="{FF2B5EF4-FFF2-40B4-BE49-F238E27FC236}">
                <a16:creationId xmlns:a16="http://schemas.microsoft.com/office/drawing/2014/main" id="{55A6E73C-1BD3-7280-D0AD-48C0F1B9B90C}"/>
              </a:ext>
            </a:extLst>
          </p:cNvPr>
          <p:cNvSpPr/>
          <p:nvPr/>
        </p:nvSpPr>
        <p:spPr>
          <a:xfrm>
            <a:off x="4165149" y="2113320"/>
            <a:ext cx="461081" cy="14294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Utilisation</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32" name="Rounded Rectangle 72">
            <a:extLst>
              <a:ext uri="{FF2B5EF4-FFF2-40B4-BE49-F238E27FC236}">
                <a16:creationId xmlns:a16="http://schemas.microsoft.com/office/drawing/2014/main" id="{8F4D38D7-1844-97E9-1A9C-C77BCF53F9CA}"/>
              </a:ext>
            </a:extLst>
          </p:cNvPr>
          <p:cNvSpPr/>
          <p:nvPr/>
        </p:nvSpPr>
        <p:spPr>
          <a:xfrm>
            <a:off x="4165148" y="2286155"/>
            <a:ext cx="461082" cy="13677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Reporting</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33" name="Rounded Rectangle 193">
            <a:extLst>
              <a:ext uri="{FF2B5EF4-FFF2-40B4-BE49-F238E27FC236}">
                <a16:creationId xmlns:a16="http://schemas.microsoft.com/office/drawing/2014/main" id="{302FD5BB-6104-D21A-0C6B-CCD49C4EAA6F}"/>
              </a:ext>
            </a:extLst>
          </p:cNvPr>
          <p:cNvSpPr/>
          <p:nvPr/>
        </p:nvSpPr>
        <p:spPr>
          <a:xfrm>
            <a:off x="4688986" y="918316"/>
            <a:ext cx="538251" cy="469922"/>
          </a:xfrm>
          <a:prstGeom prst="roundRect">
            <a:avLst>
              <a:gd name="adj" fmla="val 0"/>
            </a:avLst>
          </a:prstGeom>
          <a:solidFill>
            <a:srgbClr val="60C946"/>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Circular economy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rPr>
              <a:t>(20)</a:t>
            </a:r>
            <a:endParaRPr kumimoji="0" lang="x-none"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endParaRPr>
          </a:p>
        </p:txBody>
      </p:sp>
      <p:sp>
        <p:nvSpPr>
          <p:cNvPr id="34" name="Rounded Rectangle 72">
            <a:extLst>
              <a:ext uri="{FF2B5EF4-FFF2-40B4-BE49-F238E27FC236}">
                <a16:creationId xmlns:a16="http://schemas.microsoft.com/office/drawing/2014/main" id="{662DB8C5-1223-7556-52F1-455F3DF749B3}"/>
              </a:ext>
            </a:extLst>
          </p:cNvPr>
          <p:cNvSpPr/>
          <p:nvPr/>
        </p:nvSpPr>
        <p:spPr>
          <a:xfrm>
            <a:off x="4688986" y="1420450"/>
            <a:ext cx="538251" cy="164054"/>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Recycling</a:t>
            </a:r>
          </a:p>
        </p:txBody>
      </p:sp>
      <p:sp>
        <p:nvSpPr>
          <p:cNvPr id="35" name="Rounded Rectangle 72">
            <a:extLst>
              <a:ext uri="{FF2B5EF4-FFF2-40B4-BE49-F238E27FC236}">
                <a16:creationId xmlns:a16="http://schemas.microsoft.com/office/drawing/2014/main" id="{A0453EC3-ED13-B64F-F5D1-19379BA4A650}"/>
              </a:ext>
            </a:extLst>
          </p:cNvPr>
          <p:cNvSpPr/>
          <p:nvPr/>
        </p:nvSpPr>
        <p:spPr>
          <a:xfrm>
            <a:off x="4690324" y="1602229"/>
            <a:ext cx="535574" cy="30094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Efficient (re)use of resources</a:t>
            </a:r>
          </a:p>
        </p:txBody>
      </p:sp>
      <p:sp>
        <p:nvSpPr>
          <p:cNvPr id="36" name="Rounded Rectangle 193">
            <a:extLst>
              <a:ext uri="{FF2B5EF4-FFF2-40B4-BE49-F238E27FC236}">
                <a16:creationId xmlns:a16="http://schemas.microsoft.com/office/drawing/2014/main" id="{2FB3B67B-C20B-ED06-487B-4DE6AAEB74E6}"/>
              </a:ext>
            </a:extLst>
          </p:cNvPr>
          <p:cNvSpPr/>
          <p:nvPr/>
        </p:nvSpPr>
        <p:spPr>
          <a:xfrm>
            <a:off x="5285288" y="925384"/>
            <a:ext cx="461082" cy="469922"/>
          </a:xfrm>
          <a:prstGeom prst="roundRect">
            <a:avLst>
              <a:gd name="adj" fmla="val 0"/>
            </a:avLst>
          </a:prstGeom>
          <a:solidFill>
            <a:srgbClr val="60C946"/>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Waste </a:t>
            </a:r>
            <a:r>
              <a:rPr kumimoji="0" lang="en-GB" sz="600" b="0" i="0" u="none" strike="noStrike" kern="0" cap="none" spc="0" normalizeH="0" baseline="0" noProof="0" err="1">
                <a:ln>
                  <a:noFill/>
                </a:ln>
                <a:solidFill>
                  <a:srgbClr val="FFFFFF"/>
                </a:solidFill>
                <a:effectLst/>
                <a:uLnTx/>
                <a:uFillTx/>
                <a:latin typeface="Calibri" panose="020F0502020204030204"/>
                <a:ea typeface="+mn-ea"/>
                <a:cs typeface="Arial" panose="020B0604020202020204" pitchFamily="34" charset="0"/>
              </a:rPr>
              <a:t>mgmt</a:t>
            </a:r>
            <a:endPar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rPr>
              <a:t>(13)</a:t>
            </a:r>
            <a:endParaRPr kumimoji="0" lang="x-none"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endParaRPr>
          </a:p>
        </p:txBody>
      </p:sp>
      <p:sp>
        <p:nvSpPr>
          <p:cNvPr id="37" name="Rounded Rectangle 72">
            <a:extLst>
              <a:ext uri="{FF2B5EF4-FFF2-40B4-BE49-F238E27FC236}">
                <a16:creationId xmlns:a16="http://schemas.microsoft.com/office/drawing/2014/main" id="{401A0192-7027-15A9-AA5C-4CE4AB21A811}"/>
              </a:ext>
            </a:extLst>
          </p:cNvPr>
          <p:cNvSpPr/>
          <p:nvPr/>
        </p:nvSpPr>
        <p:spPr>
          <a:xfrm>
            <a:off x="5285879" y="1428424"/>
            <a:ext cx="460199"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Reduction</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38" name="Rounded Rectangle 72">
            <a:extLst>
              <a:ext uri="{FF2B5EF4-FFF2-40B4-BE49-F238E27FC236}">
                <a16:creationId xmlns:a16="http://schemas.microsoft.com/office/drawing/2014/main" id="{BF24C454-ADEA-61F6-3AFE-48594C4A38A0}"/>
              </a:ext>
            </a:extLst>
          </p:cNvPr>
          <p:cNvSpPr/>
          <p:nvPr/>
        </p:nvSpPr>
        <p:spPr>
          <a:xfrm>
            <a:off x="5285290" y="1601915"/>
            <a:ext cx="461081" cy="14294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Reception</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39" name="Rounded Rectangle 72">
            <a:extLst>
              <a:ext uri="{FF2B5EF4-FFF2-40B4-BE49-F238E27FC236}">
                <a16:creationId xmlns:a16="http://schemas.microsoft.com/office/drawing/2014/main" id="{DB3B6966-981A-928B-6AF8-2ABF50EFC08F}"/>
              </a:ext>
            </a:extLst>
          </p:cNvPr>
          <p:cNvSpPr/>
          <p:nvPr/>
        </p:nvSpPr>
        <p:spPr>
          <a:xfrm>
            <a:off x="5285288" y="1774751"/>
            <a:ext cx="461082" cy="23909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Recovery &amp; use</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40" name="Rounded Rectangle 72">
            <a:extLst>
              <a:ext uri="{FF2B5EF4-FFF2-40B4-BE49-F238E27FC236}">
                <a16:creationId xmlns:a16="http://schemas.microsoft.com/office/drawing/2014/main" id="{24B85695-E85C-E1F0-BFFC-DA87012B9915}"/>
              </a:ext>
            </a:extLst>
          </p:cNvPr>
          <p:cNvSpPr/>
          <p:nvPr/>
        </p:nvSpPr>
        <p:spPr>
          <a:xfrm>
            <a:off x="5285288" y="2043736"/>
            <a:ext cx="461082" cy="23909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err="1">
                <a:ln>
                  <a:noFill/>
                </a:ln>
                <a:solidFill>
                  <a:srgbClr val="000000"/>
                </a:solidFill>
                <a:effectLst/>
                <a:uLnTx/>
                <a:uFillTx/>
                <a:latin typeface="Calibri" panose="020F0502020204030204"/>
                <a:ea typeface="+mn-ea"/>
                <a:cs typeface="Arial" panose="020B0604020202020204" pitchFamily="34" charset="0"/>
              </a:rPr>
              <a:t>Mgmt</a:t>
            </a: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 &amp; treatment</a:t>
            </a:r>
          </a:p>
        </p:txBody>
      </p:sp>
      <p:sp>
        <p:nvSpPr>
          <p:cNvPr id="41" name="Rounded Rectangle 224">
            <a:extLst>
              <a:ext uri="{FF2B5EF4-FFF2-40B4-BE49-F238E27FC236}">
                <a16:creationId xmlns:a16="http://schemas.microsoft.com/office/drawing/2014/main" id="{8D7F2231-6680-F001-C4DA-F55B51677464}"/>
              </a:ext>
            </a:extLst>
          </p:cNvPr>
          <p:cNvSpPr/>
          <p:nvPr/>
        </p:nvSpPr>
        <p:spPr>
          <a:xfrm>
            <a:off x="5814869" y="927923"/>
            <a:ext cx="947561" cy="472242"/>
          </a:xfrm>
          <a:prstGeom prst="roundRect">
            <a:avLst>
              <a:gd name="adj" fmla="val 0"/>
            </a:avLst>
          </a:prstGeom>
          <a:solidFill>
            <a:srgbClr val="60C946"/>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Shore-Side Electricity – Onshore Power Supply (SSE-OPS) </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rPr>
              <a:t>(61)</a:t>
            </a:r>
            <a:endParaRPr kumimoji="0" lang="x-none"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endParaRPr>
          </a:p>
        </p:txBody>
      </p:sp>
      <p:sp>
        <p:nvSpPr>
          <p:cNvPr id="42" name="Rounded Rectangle 72">
            <a:extLst>
              <a:ext uri="{FF2B5EF4-FFF2-40B4-BE49-F238E27FC236}">
                <a16:creationId xmlns:a16="http://schemas.microsoft.com/office/drawing/2014/main" id="{689A815D-D179-85B0-C2E1-1DCEFDD3BE5A}"/>
              </a:ext>
            </a:extLst>
          </p:cNvPr>
          <p:cNvSpPr/>
          <p:nvPr/>
        </p:nvSpPr>
        <p:spPr>
          <a:xfrm>
            <a:off x="5815374" y="1433413"/>
            <a:ext cx="947056" cy="136046"/>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Implementation</a:t>
            </a:r>
          </a:p>
        </p:txBody>
      </p:sp>
      <p:sp>
        <p:nvSpPr>
          <p:cNvPr id="43" name="Rounded Rectangle 72">
            <a:extLst>
              <a:ext uri="{FF2B5EF4-FFF2-40B4-BE49-F238E27FC236}">
                <a16:creationId xmlns:a16="http://schemas.microsoft.com/office/drawing/2014/main" id="{232F5FA1-4B0E-91AF-F90A-B1254E257BE2}"/>
              </a:ext>
            </a:extLst>
          </p:cNvPr>
          <p:cNvSpPr/>
          <p:nvPr/>
        </p:nvSpPr>
        <p:spPr>
          <a:xfrm>
            <a:off x="5815374" y="1602030"/>
            <a:ext cx="947056" cy="136046"/>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450"/>
              </a:spcAft>
              <a:buClr>
                <a:srgbClr val="1E858B"/>
              </a:buClr>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Commercialisation</a:t>
            </a:r>
          </a:p>
        </p:txBody>
      </p:sp>
      <p:sp>
        <p:nvSpPr>
          <p:cNvPr id="44" name="Rounded Rectangle 72">
            <a:extLst>
              <a:ext uri="{FF2B5EF4-FFF2-40B4-BE49-F238E27FC236}">
                <a16:creationId xmlns:a16="http://schemas.microsoft.com/office/drawing/2014/main" id="{271A49BF-634D-65BF-03F9-3809ED7C7A13}"/>
              </a:ext>
            </a:extLst>
          </p:cNvPr>
          <p:cNvSpPr/>
          <p:nvPr/>
        </p:nvSpPr>
        <p:spPr>
          <a:xfrm>
            <a:off x="5815374" y="1768606"/>
            <a:ext cx="947056" cy="136046"/>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Management &amp; treatment</a:t>
            </a:r>
          </a:p>
        </p:txBody>
      </p:sp>
      <p:sp>
        <p:nvSpPr>
          <p:cNvPr id="45" name="Rounded Rectangle 193">
            <a:extLst>
              <a:ext uri="{FF2B5EF4-FFF2-40B4-BE49-F238E27FC236}">
                <a16:creationId xmlns:a16="http://schemas.microsoft.com/office/drawing/2014/main" id="{E4C1A711-EDDB-6630-95BB-E64C5030CEB4}"/>
              </a:ext>
            </a:extLst>
          </p:cNvPr>
          <p:cNvSpPr/>
          <p:nvPr/>
        </p:nvSpPr>
        <p:spPr>
          <a:xfrm>
            <a:off x="6830928" y="919954"/>
            <a:ext cx="589470" cy="46992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Terminal equipment</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(19)</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46" name="Rounded Rectangle 72">
            <a:extLst>
              <a:ext uri="{FF2B5EF4-FFF2-40B4-BE49-F238E27FC236}">
                <a16:creationId xmlns:a16="http://schemas.microsoft.com/office/drawing/2014/main" id="{8CA28EF7-7804-F1D9-8BDE-520A7F67881A}"/>
              </a:ext>
            </a:extLst>
          </p:cNvPr>
          <p:cNvSpPr/>
          <p:nvPr/>
        </p:nvSpPr>
        <p:spPr>
          <a:xfrm>
            <a:off x="6830928" y="1422089"/>
            <a:ext cx="589470"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Use of alternative power sources</a:t>
            </a:r>
          </a:p>
        </p:txBody>
      </p:sp>
      <p:sp>
        <p:nvSpPr>
          <p:cNvPr id="47" name="Rounded Rectangle 72">
            <a:extLst>
              <a:ext uri="{FF2B5EF4-FFF2-40B4-BE49-F238E27FC236}">
                <a16:creationId xmlns:a16="http://schemas.microsoft.com/office/drawing/2014/main" id="{60F33427-5C65-DD9D-AF5C-B21366677EB4}"/>
              </a:ext>
            </a:extLst>
          </p:cNvPr>
          <p:cNvSpPr/>
          <p:nvPr/>
        </p:nvSpPr>
        <p:spPr>
          <a:xfrm>
            <a:off x="6830928" y="1774754"/>
            <a:ext cx="586538" cy="23369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Engine efficiency </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48" name="Rounded Rectangle 193">
            <a:extLst>
              <a:ext uri="{FF2B5EF4-FFF2-40B4-BE49-F238E27FC236}">
                <a16:creationId xmlns:a16="http://schemas.microsoft.com/office/drawing/2014/main" id="{C4E300B3-BB29-A742-DC44-39DAF11D5621}"/>
              </a:ext>
            </a:extLst>
          </p:cNvPr>
          <p:cNvSpPr/>
          <p:nvPr/>
        </p:nvSpPr>
        <p:spPr>
          <a:xfrm>
            <a:off x="7491533" y="919954"/>
            <a:ext cx="589470" cy="469922"/>
          </a:xfrm>
          <a:prstGeom prst="roundRect">
            <a:avLst>
              <a:gd name="adj" fmla="val 0"/>
            </a:avLst>
          </a:prstGeom>
          <a:solidFill>
            <a:srgbClr val="034EA2"/>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Supporting vessels &amp; vehicles</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(15)</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49" name="Rounded Rectangle 72">
            <a:extLst>
              <a:ext uri="{FF2B5EF4-FFF2-40B4-BE49-F238E27FC236}">
                <a16:creationId xmlns:a16="http://schemas.microsoft.com/office/drawing/2014/main" id="{3B74B918-297F-E959-7C3F-EA60BB34D3B9}"/>
              </a:ext>
            </a:extLst>
          </p:cNvPr>
          <p:cNvSpPr/>
          <p:nvPr/>
        </p:nvSpPr>
        <p:spPr>
          <a:xfrm>
            <a:off x="7491533" y="1422089"/>
            <a:ext cx="589470"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Use of alternative power sources</a:t>
            </a:r>
          </a:p>
        </p:txBody>
      </p:sp>
      <p:sp>
        <p:nvSpPr>
          <p:cNvPr id="50" name="Rounded Rectangle 193">
            <a:extLst>
              <a:ext uri="{FF2B5EF4-FFF2-40B4-BE49-F238E27FC236}">
                <a16:creationId xmlns:a16="http://schemas.microsoft.com/office/drawing/2014/main" id="{238E2675-6CF0-B350-E63F-093D49CD957A}"/>
              </a:ext>
            </a:extLst>
          </p:cNvPr>
          <p:cNvSpPr/>
          <p:nvPr/>
        </p:nvSpPr>
        <p:spPr>
          <a:xfrm>
            <a:off x="8152661" y="919954"/>
            <a:ext cx="646569"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75"/>
              </a:spcBef>
              <a:spcAft>
                <a:spcPts val="75"/>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Environmental training &amp; education</a:t>
            </a:r>
            <a:endParaRPr kumimoji="0" lang="en-GR" sz="600" b="0"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51" name="Rounded Rectangle 72">
            <a:extLst>
              <a:ext uri="{FF2B5EF4-FFF2-40B4-BE49-F238E27FC236}">
                <a16:creationId xmlns:a16="http://schemas.microsoft.com/office/drawing/2014/main" id="{B7578EB5-2659-F106-A0F9-D2C6AC8E3D83}"/>
              </a:ext>
            </a:extLst>
          </p:cNvPr>
          <p:cNvSpPr/>
          <p:nvPr/>
        </p:nvSpPr>
        <p:spPr>
          <a:xfrm>
            <a:off x="8152661" y="1422089"/>
            <a:ext cx="646569" cy="23387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Course development</a:t>
            </a:r>
          </a:p>
        </p:txBody>
      </p:sp>
      <p:sp>
        <p:nvSpPr>
          <p:cNvPr id="52" name="Rounded Rectangle 72">
            <a:extLst>
              <a:ext uri="{FF2B5EF4-FFF2-40B4-BE49-F238E27FC236}">
                <a16:creationId xmlns:a16="http://schemas.microsoft.com/office/drawing/2014/main" id="{A0DAEB31-5EC1-788F-0378-1CD0BB47E0FA}"/>
              </a:ext>
            </a:extLst>
          </p:cNvPr>
          <p:cNvSpPr/>
          <p:nvPr/>
        </p:nvSpPr>
        <p:spPr>
          <a:xfrm>
            <a:off x="8152661" y="1688175"/>
            <a:ext cx="646569" cy="23387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Educational placements</a:t>
            </a:r>
          </a:p>
        </p:txBody>
      </p:sp>
      <p:sp>
        <p:nvSpPr>
          <p:cNvPr id="53" name="Rounded Rectangle 193">
            <a:extLst>
              <a:ext uri="{FF2B5EF4-FFF2-40B4-BE49-F238E27FC236}">
                <a16:creationId xmlns:a16="http://schemas.microsoft.com/office/drawing/2014/main" id="{B060A598-100C-3C2C-1B13-6164D5C6B2E8}"/>
              </a:ext>
            </a:extLst>
          </p:cNvPr>
          <p:cNvSpPr/>
          <p:nvPr/>
        </p:nvSpPr>
        <p:spPr>
          <a:xfrm>
            <a:off x="1464935" y="2729780"/>
            <a:ext cx="538251"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Social cohesion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54" name="Rounded Rectangle 72">
            <a:extLst>
              <a:ext uri="{FF2B5EF4-FFF2-40B4-BE49-F238E27FC236}">
                <a16:creationId xmlns:a16="http://schemas.microsoft.com/office/drawing/2014/main" id="{66FD7B47-83C3-525F-7604-04DFC78EDDB4}"/>
              </a:ext>
            </a:extLst>
          </p:cNvPr>
          <p:cNvSpPr/>
          <p:nvPr/>
        </p:nvSpPr>
        <p:spPr>
          <a:xfrm>
            <a:off x="1464935" y="3231916"/>
            <a:ext cx="538251"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Public parks</a:t>
            </a:r>
          </a:p>
        </p:txBody>
      </p:sp>
      <p:sp>
        <p:nvSpPr>
          <p:cNvPr id="55" name="Rounded Rectangle 72">
            <a:extLst>
              <a:ext uri="{FF2B5EF4-FFF2-40B4-BE49-F238E27FC236}">
                <a16:creationId xmlns:a16="http://schemas.microsoft.com/office/drawing/2014/main" id="{076E90CA-B81E-C2DD-09ED-AC55BA4717E2}"/>
              </a:ext>
            </a:extLst>
          </p:cNvPr>
          <p:cNvSpPr/>
          <p:nvPr/>
        </p:nvSpPr>
        <p:spPr>
          <a:xfrm>
            <a:off x="1464935" y="3403846"/>
            <a:ext cx="535574" cy="41578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RES Provision to deprived communities</a:t>
            </a:r>
          </a:p>
        </p:txBody>
      </p:sp>
      <p:sp>
        <p:nvSpPr>
          <p:cNvPr id="56" name="Rounded Rectangle 193">
            <a:extLst>
              <a:ext uri="{FF2B5EF4-FFF2-40B4-BE49-F238E27FC236}">
                <a16:creationId xmlns:a16="http://schemas.microsoft.com/office/drawing/2014/main" id="{4D7E5773-FDCE-743A-3B8B-3F8823162169}"/>
              </a:ext>
            </a:extLst>
          </p:cNvPr>
          <p:cNvSpPr/>
          <p:nvPr/>
        </p:nvSpPr>
        <p:spPr>
          <a:xfrm>
            <a:off x="2057774" y="2729780"/>
            <a:ext cx="538251" cy="469922"/>
          </a:xfrm>
          <a:prstGeom prst="roundRect">
            <a:avLst>
              <a:gd name="adj" fmla="val 0"/>
            </a:avLst>
          </a:prstGeom>
          <a:solidFill>
            <a:srgbClr val="60C946"/>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Alternative fuels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rPr>
              <a:t>(70)</a:t>
            </a:r>
            <a:endParaRPr kumimoji="0" lang="x-none"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endParaRPr>
          </a:p>
        </p:txBody>
      </p:sp>
      <p:sp>
        <p:nvSpPr>
          <p:cNvPr id="57" name="Rounded Rectangle 72">
            <a:extLst>
              <a:ext uri="{FF2B5EF4-FFF2-40B4-BE49-F238E27FC236}">
                <a16:creationId xmlns:a16="http://schemas.microsoft.com/office/drawing/2014/main" id="{D2D16EEA-467F-0FA1-09F7-B9D92DBB0EF6}"/>
              </a:ext>
            </a:extLst>
          </p:cNvPr>
          <p:cNvSpPr/>
          <p:nvPr/>
        </p:nvSpPr>
        <p:spPr>
          <a:xfrm>
            <a:off x="2057774" y="3231916"/>
            <a:ext cx="538251"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Production</a:t>
            </a:r>
          </a:p>
        </p:txBody>
      </p:sp>
      <p:sp>
        <p:nvSpPr>
          <p:cNvPr id="58" name="Rounded Rectangle 72">
            <a:extLst>
              <a:ext uri="{FF2B5EF4-FFF2-40B4-BE49-F238E27FC236}">
                <a16:creationId xmlns:a16="http://schemas.microsoft.com/office/drawing/2014/main" id="{86B32E00-64C2-F178-30B7-DD3A816759ED}"/>
              </a:ext>
            </a:extLst>
          </p:cNvPr>
          <p:cNvSpPr/>
          <p:nvPr/>
        </p:nvSpPr>
        <p:spPr>
          <a:xfrm>
            <a:off x="2057774" y="3403846"/>
            <a:ext cx="535574" cy="41578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Bunkering / charging (vessels, trucks)</a:t>
            </a:r>
          </a:p>
        </p:txBody>
      </p:sp>
      <p:sp>
        <p:nvSpPr>
          <p:cNvPr id="59" name="Rounded Rectangle 72">
            <a:extLst>
              <a:ext uri="{FF2B5EF4-FFF2-40B4-BE49-F238E27FC236}">
                <a16:creationId xmlns:a16="http://schemas.microsoft.com/office/drawing/2014/main" id="{2DAD2744-31A3-52E6-CAEF-8A9C3E612F07}"/>
              </a:ext>
            </a:extLst>
          </p:cNvPr>
          <p:cNvSpPr/>
          <p:nvPr/>
        </p:nvSpPr>
        <p:spPr>
          <a:xfrm>
            <a:off x="2057773" y="3851841"/>
            <a:ext cx="535574" cy="459749"/>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Transport network – corridor – supply chain planning</a:t>
            </a:r>
          </a:p>
        </p:txBody>
      </p:sp>
      <p:sp>
        <p:nvSpPr>
          <p:cNvPr id="60" name="Rounded Rectangle 72">
            <a:extLst>
              <a:ext uri="{FF2B5EF4-FFF2-40B4-BE49-F238E27FC236}">
                <a16:creationId xmlns:a16="http://schemas.microsoft.com/office/drawing/2014/main" id="{99670B63-115C-060E-2B74-55351038155F}"/>
              </a:ext>
            </a:extLst>
          </p:cNvPr>
          <p:cNvSpPr/>
          <p:nvPr/>
        </p:nvSpPr>
        <p:spPr>
          <a:xfrm>
            <a:off x="2057773" y="4344107"/>
            <a:ext cx="535574" cy="316117"/>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Training of port personnel </a:t>
            </a:r>
          </a:p>
        </p:txBody>
      </p:sp>
      <p:sp>
        <p:nvSpPr>
          <p:cNvPr id="61" name="Rounded Rectangle 193">
            <a:extLst>
              <a:ext uri="{FF2B5EF4-FFF2-40B4-BE49-F238E27FC236}">
                <a16:creationId xmlns:a16="http://schemas.microsoft.com/office/drawing/2014/main" id="{6BE29406-D8FD-1D14-E578-043E89D68698}"/>
              </a:ext>
            </a:extLst>
          </p:cNvPr>
          <p:cNvSpPr/>
          <p:nvPr/>
        </p:nvSpPr>
        <p:spPr>
          <a:xfrm>
            <a:off x="2650427" y="2729780"/>
            <a:ext cx="538251"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Renewable energy</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(31)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62" name="Rounded Rectangle 72">
            <a:extLst>
              <a:ext uri="{FF2B5EF4-FFF2-40B4-BE49-F238E27FC236}">
                <a16:creationId xmlns:a16="http://schemas.microsoft.com/office/drawing/2014/main" id="{02409E75-E4B0-2BD1-1E14-EC7080C7C122}"/>
              </a:ext>
            </a:extLst>
          </p:cNvPr>
          <p:cNvSpPr/>
          <p:nvPr/>
        </p:nvSpPr>
        <p:spPr>
          <a:xfrm>
            <a:off x="2650427" y="3231916"/>
            <a:ext cx="538251"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Production</a:t>
            </a:r>
          </a:p>
        </p:txBody>
      </p:sp>
      <p:sp>
        <p:nvSpPr>
          <p:cNvPr id="63" name="Rounded Rectangle 72">
            <a:extLst>
              <a:ext uri="{FF2B5EF4-FFF2-40B4-BE49-F238E27FC236}">
                <a16:creationId xmlns:a16="http://schemas.microsoft.com/office/drawing/2014/main" id="{CC7714C6-D83D-FA11-E928-A81854651A98}"/>
              </a:ext>
            </a:extLst>
          </p:cNvPr>
          <p:cNvSpPr/>
          <p:nvPr/>
        </p:nvSpPr>
        <p:spPr>
          <a:xfrm>
            <a:off x="2660012" y="3569999"/>
            <a:ext cx="535574" cy="41578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Conversion (to gas, synthetic methane)</a:t>
            </a:r>
          </a:p>
        </p:txBody>
      </p:sp>
      <p:sp>
        <p:nvSpPr>
          <p:cNvPr id="64" name="Rounded Rectangle 72">
            <a:extLst>
              <a:ext uri="{FF2B5EF4-FFF2-40B4-BE49-F238E27FC236}">
                <a16:creationId xmlns:a16="http://schemas.microsoft.com/office/drawing/2014/main" id="{28C83372-B56B-37A2-7DF6-3D1A99B42C7A}"/>
              </a:ext>
            </a:extLst>
          </p:cNvPr>
          <p:cNvSpPr/>
          <p:nvPr/>
        </p:nvSpPr>
        <p:spPr>
          <a:xfrm>
            <a:off x="2655481" y="3400958"/>
            <a:ext cx="538251"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Provision</a:t>
            </a:r>
          </a:p>
        </p:txBody>
      </p:sp>
      <p:sp>
        <p:nvSpPr>
          <p:cNvPr id="65" name="Rounded Rectangle 72">
            <a:extLst>
              <a:ext uri="{FF2B5EF4-FFF2-40B4-BE49-F238E27FC236}">
                <a16:creationId xmlns:a16="http://schemas.microsoft.com/office/drawing/2014/main" id="{6C0FD7C9-B6FE-F225-15AB-0B76D8D21641}"/>
              </a:ext>
            </a:extLst>
          </p:cNvPr>
          <p:cNvSpPr/>
          <p:nvPr/>
        </p:nvSpPr>
        <p:spPr>
          <a:xfrm>
            <a:off x="2655972" y="4015105"/>
            <a:ext cx="538251"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Use</a:t>
            </a:r>
          </a:p>
        </p:txBody>
      </p:sp>
      <p:sp>
        <p:nvSpPr>
          <p:cNvPr id="66" name="Rounded Rectangle 193">
            <a:extLst>
              <a:ext uri="{FF2B5EF4-FFF2-40B4-BE49-F238E27FC236}">
                <a16:creationId xmlns:a16="http://schemas.microsoft.com/office/drawing/2014/main" id="{F71CF152-FB12-C0B1-37C8-4410703995BD}"/>
              </a:ext>
            </a:extLst>
          </p:cNvPr>
          <p:cNvSpPr/>
          <p:nvPr/>
        </p:nvSpPr>
        <p:spPr>
          <a:xfrm>
            <a:off x="3249652" y="2729780"/>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Energy efficiency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(26)</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67" name="Rounded Rectangle 72">
            <a:extLst>
              <a:ext uri="{FF2B5EF4-FFF2-40B4-BE49-F238E27FC236}">
                <a16:creationId xmlns:a16="http://schemas.microsoft.com/office/drawing/2014/main" id="{EF8EF783-916C-8FEB-2B98-F3AF8ADAC0A0}"/>
              </a:ext>
            </a:extLst>
          </p:cNvPr>
          <p:cNvSpPr/>
          <p:nvPr/>
        </p:nvSpPr>
        <p:spPr>
          <a:xfrm>
            <a:off x="3249652" y="3231916"/>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Infrastructure</a:t>
            </a:r>
          </a:p>
        </p:txBody>
      </p:sp>
      <p:sp>
        <p:nvSpPr>
          <p:cNvPr id="68" name="Rounded Rectangle 72">
            <a:extLst>
              <a:ext uri="{FF2B5EF4-FFF2-40B4-BE49-F238E27FC236}">
                <a16:creationId xmlns:a16="http://schemas.microsoft.com/office/drawing/2014/main" id="{7A8165B3-5390-8096-F345-B5A04C40F3D5}"/>
              </a:ext>
            </a:extLst>
          </p:cNvPr>
          <p:cNvSpPr/>
          <p:nvPr/>
        </p:nvSpPr>
        <p:spPr>
          <a:xfrm>
            <a:off x="3259237" y="3570000"/>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Energy systems</a:t>
            </a:r>
          </a:p>
        </p:txBody>
      </p:sp>
      <p:sp>
        <p:nvSpPr>
          <p:cNvPr id="69" name="Rounded Rectangle 72">
            <a:extLst>
              <a:ext uri="{FF2B5EF4-FFF2-40B4-BE49-F238E27FC236}">
                <a16:creationId xmlns:a16="http://schemas.microsoft.com/office/drawing/2014/main" id="{F0822EE9-82DA-B97A-8C7B-6A655CFF262D}"/>
              </a:ext>
            </a:extLst>
          </p:cNvPr>
          <p:cNvSpPr/>
          <p:nvPr/>
        </p:nvSpPr>
        <p:spPr>
          <a:xfrm>
            <a:off x="3254706" y="3400958"/>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Equipment</a:t>
            </a:r>
          </a:p>
        </p:txBody>
      </p:sp>
      <p:sp>
        <p:nvSpPr>
          <p:cNvPr id="70" name="Rounded Rectangle 193">
            <a:extLst>
              <a:ext uri="{FF2B5EF4-FFF2-40B4-BE49-F238E27FC236}">
                <a16:creationId xmlns:a16="http://schemas.microsoft.com/office/drawing/2014/main" id="{CD33C9F8-D238-3C10-F008-C98FCE5583BB}"/>
              </a:ext>
            </a:extLst>
          </p:cNvPr>
          <p:cNvSpPr/>
          <p:nvPr/>
        </p:nvSpPr>
        <p:spPr>
          <a:xfrm>
            <a:off x="3897083" y="2736153"/>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Operational efficiency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(41)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71" name="Rounded Rectangle 72">
            <a:extLst>
              <a:ext uri="{FF2B5EF4-FFF2-40B4-BE49-F238E27FC236}">
                <a16:creationId xmlns:a16="http://schemas.microsoft.com/office/drawing/2014/main" id="{11C5AC05-0DCB-CAC9-94EF-BD39A43FB976}"/>
              </a:ext>
            </a:extLst>
          </p:cNvPr>
          <p:cNvSpPr/>
          <p:nvPr/>
        </p:nvSpPr>
        <p:spPr>
          <a:xfrm>
            <a:off x="3897083" y="3238288"/>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Automation</a:t>
            </a:r>
          </a:p>
        </p:txBody>
      </p:sp>
      <p:sp>
        <p:nvSpPr>
          <p:cNvPr id="72" name="Rounded Rectangle 72">
            <a:extLst>
              <a:ext uri="{FF2B5EF4-FFF2-40B4-BE49-F238E27FC236}">
                <a16:creationId xmlns:a16="http://schemas.microsoft.com/office/drawing/2014/main" id="{7A28F92C-94E2-ACCB-315B-1B5631E36EFB}"/>
              </a:ext>
            </a:extLst>
          </p:cNvPr>
          <p:cNvSpPr/>
          <p:nvPr/>
        </p:nvSpPr>
        <p:spPr>
          <a:xfrm>
            <a:off x="3905682" y="3576372"/>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traffic </a:t>
            </a:r>
            <a:r>
              <a:rPr kumimoji="0" lang="en-US" sz="600" b="0" i="0" u="none" strike="noStrike" kern="0" cap="none" spc="0" normalizeH="0" baseline="0" noProof="0" err="1">
                <a:ln>
                  <a:noFill/>
                </a:ln>
                <a:solidFill>
                  <a:srgbClr val="000000"/>
                </a:solidFill>
                <a:effectLst/>
                <a:uLnTx/>
                <a:uFillTx/>
                <a:latin typeface="Calibri" panose="020F0502020204030204"/>
                <a:ea typeface="+mn-ea"/>
                <a:cs typeface="Arial" panose="020B0604020202020204" pitchFamily="34" charset="0"/>
              </a:rPr>
              <a:t>mgmt</a:t>
            </a:r>
            <a:endPar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B7146629-9344-E5E6-60BD-4538E23087D0}"/>
              </a:ext>
            </a:extLst>
          </p:cNvPr>
          <p:cNvSpPr/>
          <p:nvPr/>
        </p:nvSpPr>
        <p:spPr>
          <a:xfrm>
            <a:off x="3902137" y="3407330"/>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5G, AI &amp; IoT</a:t>
            </a:r>
          </a:p>
        </p:txBody>
      </p:sp>
      <p:sp>
        <p:nvSpPr>
          <p:cNvPr id="74" name="Rounded Rectangle 72">
            <a:extLst>
              <a:ext uri="{FF2B5EF4-FFF2-40B4-BE49-F238E27FC236}">
                <a16:creationId xmlns:a16="http://schemas.microsoft.com/office/drawing/2014/main" id="{3B0F27A6-D63D-289D-1140-4865EA72C6E4}"/>
              </a:ext>
            </a:extLst>
          </p:cNvPr>
          <p:cNvSpPr/>
          <p:nvPr/>
        </p:nvSpPr>
        <p:spPr>
          <a:xfrm>
            <a:off x="3905682" y="3858242"/>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a:t>
            </a:r>
            <a:r>
              <a:rPr kumimoji="0" lang="en-US" sz="600" b="0" i="0" u="none" strike="noStrike" kern="0" cap="none" spc="0" normalizeH="0" baseline="0" noProof="0" err="1">
                <a:ln>
                  <a:noFill/>
                </a:ln>
                <a:solidFill>
                  <a:srgbClr val="000000"/>
                </a:solidFill>
                <a:effectLst/>
                <a:uLnTx/>
                <a:uFillTx/>
                <a:latin typeface="Calibri" panose="020F0502020204030204"/>
                <a:ea typeface="+mn-ea"/>
                <a:cs typeface="Arial" panose="020B0604020202020204" pitchFamily="34" charset="0"/>
              </a:rPr>
              <a:t>envir</a:t>
            </a: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err="1">
                <a:ln>
                  <a:noFill/>
                </a:ln>
                <a:solidFill>
                  <a:srgbClr val="000000"/>
                </a:solidFill>
                <a:effectLst/>
                <a:uLnTx/>
                <a:uFillTx/>
                <a:latin typeface="Calibri" panose="020F0502020204030204"/>
                <a:ea typeface="+mn-ea"/>
                <a:cs typeface="Arial" panose="020B0604020202020204" pitchFamily="34" charset="0"/>
              </a:rPr>
              <a:t>cond</a:t>
            </a: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 forecast</a:t>
            </a:r>
          </a:p>
        </p:txBody>
      </p:sp>
      <p:sp>
        <p:nvSpPr>
          <p:cNvPr id="75" name="Rounded Rectangle 72">
            <a:extLst>
              <a:ext uri="{FF2B5EF4-FFF2-40B4-BE49-F238E27FC236}">
                <a16:creationId xmlns:a16="http://schemas.microsoft.com/office/drawing/2014/main" id="{B6A9617A-A61F-8E8A-2F02-9BBA539460C1}"/>
              </a:ext>
            </a:extLst>
          </p:cNvPr>
          <p:cNvSpPr/>
          <p:nvPr/>
        </p:nvSpPr>
        <p:spPr>
          <a:xfrm>
            <a:off x="3905050" y="4137381"/>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call optimization</a:t>
            </a:r>
          </a:p>
        </p:txBody>
      </p:sp>
      <p:sp>
        <p:nvSpPr>
          <p:cNvPr id="76" name="Rounded Rectangle 72">
            <a:extLst>
              <a:ext uri="{FF2B5EF4-FFF2-40B4-BE49-F238E27FC236}">
                <a16:creationId xmlns:a16="http://schemas.microsoft.com/office/drawing/2014/main" id="{03AC52DA-460C-2475-1C52-D87783D38086}"/>
              </a:ext>
            </a:extLst>
          </p:cNvPr>
          <p:cNvSpPr/>
          <p:nvPr/>
        </p:nvSpPr>
        <p:spPr>
          <a:xfrm>
            <a:off x="3902137" y="4426148"/>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Eco-driving</a:t>
            </a:r>
          </a:p>
        </p:txBody>
      </p:sp>
      <p:sp>
        <p:nvSpPr>
          <p:cNvPr id="77" name="Rounded Rectangle 193">
            <a:extLst>
              <a:ext uri="{FF2B5EF4-FFF2-40B4-BE49-F238E27FC236}">
                <a16:creationId xmlns:a16="http://schemas.microsoft.com/office/drawing/2014/main" id="{2E41CCB0-8BFF-ECBD-AF31-8EA1B954CCC9}"/>
              </a:ext>
            </a:extLst>
          </p:cNvPr>
          <p:cNvSpPr/>
          <p:nvPr/>
        </p:nvSpPr>
        <p:spPr>
          <a:xfrm>
            <a:off x="4550385" y="2736153"/>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Certification schemes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(3)</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78" name="Rounded Rectangle 72">
            <a:extLst>
              <a:ext uri="{FF2B5EF4-FFF2-40B4-BE49-F238E27FC236}">
                <a16:creationId xmlns:a16="http://schemas.microsoft.com/office/drawing/2014/main" id="{40FB321D-B020-50EA-F97F-E5B871739F70}"/>
              </a:ext>
            </a:extLst>
          </p:cNvPr>
          <p:cNvSpPr/>
          <p:nvPr/>
        </p:nvSpPr>
        <p:spPr>
          <a:xfrm>
            <a:off x="4550385" y="3243990"/>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Environmental management</a:t>
            </a:r>
          </a:p>
        </p:txBody>
      </p:sp>
      <p:sp>
        <p:nvSpPr>
          <p:cNvPr id="79" name="Rounded Rectangle 72">
            <a:extLst>
              <a:ext uri="{FF2B5EF4-FFF2-40B4-BE49-F238E27FC236}">
                <a16:creationId xmlns:a16="http://schemas.microsoft.com/office/drawing/2014/main" id="{27C1B904-D6EE-54B6-1EFA-E5A26E4241F3}"/>
              </a:ext>
            </a:extLst>
          </p:cNvPr>
          <p:cNvSpPr/>
          <p:nvPr/>
        </p:nvSpPr>
        <p:spPr>
          <a:xfrm>
            <a:off x="4550815" y="3526803"/>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Energy management</a:t>
            </a:r>
          </a:p>
        </p:txBody>
      </p:sp>
      <p:sp>
        <p:nvSpPr>
          <p:cNvPr id="80" name="Rounded Rectangle 72">
            <a:extLst>
              <a:ext uri="{FF2B5EF4-FFF2-40B4-BE49-F238E27FC236}">
                <a16:creationId xmlns:a16="http://schemas.microsoft.com/office/drawing/2014/main" id="{79BAD770-4C41-FFE3-51A3-A07C78AF4B17}"/>
              </a:ext>
            </a:extLst>
          </p:cNvPr>
          <p:cNvSpPr/>
          <p:nvPr/>
        </p:nvSpPr>
        <p:spPr>
          <a:xfrm>
            <a:off x="4550815" y="3809615"/>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Buildings</a:t>
            </a:r>
          </a:p>
        </p:txBody>
      </p:sp>
      <p:sp>
        <p:nvSpPr>
          <p:cNvPr id="81" name="Rounded Rectangle 72">
            <a:extLst>
              <a:ext uri="{FF2B5EF4-FFF2-40B4-BE49-F238E27FC236}">
                <a16:creationId xmlns:a16="http://schemas.microsoft.com/office/drawing/2014/main" id="{1FDCFF12-69EC-6883-F445-FA4C23655ADC}"/>
              </a:ext>
            </a:extLst>
          </p:cNvPr>
          <p:cNvSpPr/>
          <p:nvPr/>
        </p:nvSpPr>
        <p:spPr>
          <a:xfrm>
            <a:off x="4554276" y="3982518"/>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Integrated management</a:t>
            </a:r>
          </a:p>
        </p:txBody>
      </p:sp>
      <p:sp>
        <p:nvSpPr>
          <p:cNvPr id="82" name="Rounded Rectangle 193">
            <a:extLst>
              <a:ext uri="{FF2B5EF4-FFF2-40B4-BE49-F238E27FC236}">
                <a16:creationId xmlns:a16="http://schemas.microsoft.com/office/drawing/2014/main" id="{6C24FF48-CE42-CDF5-8A8A-EC3D52542D12}"/>
              </a:ext>
            </a:extLst>
          </p:cNvPr>
          <p:cNvSpPr/>
          <p:nvPr/>
        </p:nvSpPr>
        <p:spPr>
          <a:xfrm>
            <a:off x="5202803" y="2729780"/>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Award schemes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83" name="Rounded Rectangle 72">
            <a:extLst>
              <a:ext uri="{FF2B5EF4-FFF2-40B4-BE49-F238E27FC236}">
                <a16:creationId xmlns:a16="http://schemas.microsoft.com/office/drawing/2014/main" id="{A147C9F2-4584-FF9B-9924-1F23C5A5524A}"/>
              </a:ext>
            </a:extLst>
          </p:cNvPr>
          <p:cNvSpPr/>
          <p:nvPr/>
        </p:nvSpPr>
        <p:spPr>
          <a:xfrm>
            <a:off x="5204259" y="3237618"/>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Environmental awareness</a:t>
            </a:r>
          </a:p>
        </p:txBody>
      </p:sp>
      <p:sp>
        <p:nvSpPr>
          <p:cNvPr id="84" name="Rounded Rectangle 193">
            <a:extLst>
              <a:ext uri="{FF2B5EF4-FFF2-40B4-BE49-F238E27FC236}">
                <a16:creationId xmlns:a16="http://schemas.microsoft.com/office/drawing/2014/main" id="{D021F35A-C4BF-8229-0E3A-515A06370BB3}"/>
              </a:ext>
            </a:extLst>
          </p:cNvPr>
          <p:cNvSpPr/>
          <p:nvPr/>
        </p:nvSpPr>
        <p:spPr>
          <a:xfrm>
            <a:off x="5849398" y="2729780"/>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Incentive schemes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85" name="Rounded Rectangle 72">
            <a:extLst>
              <a:ext uri="{FF2B5EF4-FFF2-40B4-BE49-F238E27FC236}">
                <a16:creationId xmlns:a16="http://schemas.microsoft.com/office/drawing/2014/main" id="{F743A905-F431-15E5-80B1-AC74D0D157AB}"/>
              </a:ext>
            </a:extLst>
          </p:cNvPr>
          <p:cNvSpPr/>
          <p:nvPr/>
        </p:nvSpPr>
        <p:spPr>
          <a:xfrm>
            <a:off x="5850854" y="3237896"/>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Discounts / Compensation</a:t>
            </a:r>
          </a:p>
        </p:txBody>
      </p:sp>
      <p:sp>
        <p:nvSpPr>
          <p:cNvPr id="86" name="Rounded Rectangle 72">
            <a:extLst>
              <a:ext uri="{FF2B5EF4-FFF2-40B4-BE49-F238E27FC236}">
                <a16:creationId xmlns:a16="http://schemas.microsoft.com/office/drawing/2014/main" id="{2EE2F12F-8C1C-0354-6C3C-A839146A51F7}"/>
              </a:ext>
            </a:extLst>
          </p:cNvPr>
          <p:cNvSpPr/>
          <p:nvPr/>
        </p:nvSpPr>
        <p:spPr>
          <a:xfrm>
            <a:off x="5849398" y="3528334"/>
            <a:ext cx="582744" cy="233873"/>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Priority handling</a:t>
            </a:r>
          </a:p>
        </p:txBody>
      </p:sp>
      <p:sp>
        <p:nvSpPr>
          <p:cNvPr id="87" name="Rounded Rectangle 72">
            <a:extLst>
              <a:ext uri="{FF2B5EF4-FFF2-40B4-BE49-F238E27FC236}">
                <a16:creationId xmlns:a16="http://schemas.microsoft.com/office/drawing/2014/main" id="{C2AE24FB-3184-3851-677B-BF981D80ABB7}"/>
              </a:ext>
            </a:extLst>
          </p:cNvPr>
          <p:cNvSpPr/>
          <p:nvPr/>
        </p:nvSpPr>
        <p:spPr>
          <a:xfrm>
            <a:off x="5850854" y="3808761"/>
            <a:ext cx="582744" cy="322024"/>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Sustainable mobility of port personnel</a:t>
            </a:r>
          </a:p>
        </p:txBody>
      </p:sp>
      <p:sp>
        <p:nvSpPr>
          <p:cNvPr id="88" name="Rounded Rectangle 72">
            <a:extLst>
              <a:ext uri="{FF2B5EF4-FFF2-40B4-BE49-F238E27FC236}">
                <a16:creationId xmlns:a16="http://schemas.microsoft.com/office/drawing/2014/main" id="{01A511E5-7E1D-0C40-2BC5-28F812B2C62D}"/>
              </a:ext>
            </a:extLst>
          </p:cNvPr>
          <p:cNvSpPr/>
          <p:nvPr/>
        </p:nvSpPr>
        <p:spPr>
          <a:xfrm>
            <a:off x="5850855" y="4171872"/>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Asset renewal </a:t>
            </a:r>
          </a:p>
        </p:txBody>
      </p:sp>
      <p:sp>
        <p:nvSpPr>
          <p:cNvPr id="89" name="Rounded Rectangle 193">
            <a:extLst>
              <a:ext uri="{FF2B5EF4-FFF2-40B4-BE49-F238E27FC236}">
                <a16:creationId xmlns:a16="http://schemas.microsoft.com/office/drawing/2014/main" id="{6B43F5F1-1883-6907-59E5-C17CD7E854F8}"/>
              </a:ext>
            </a:extLst>
          </p:cNvPr>
          <p:cNvSpPr/>
          <p:nvPr/>
        </p:nvSpPr>
        <p:spPr>
          <a:xfrm>
            <a:off x="6495993" y="2729780"/>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Campaigns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(6)</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90" name="Rounded Rectangle 72">
            <a:extLst>
              <a:ext uri="{FF2B5EF4-FFF2-40B4-BE49-F238E27FC236}">
                <a16:creationId xmlns:a16="http://schemas.microsoft.com/office/drawing/2014/main" id="{FD6EEE5B-81A0-7670-A862-5376A50262AE}"/>
              </a:ext>
            </a:extLst>
          </p:cNvPr>
          <p:cNvSpPr/>
          <p:nvPr/>
        </p:nvSpPr>
        <p:spPr>
          <a:xfrm>
            <a:off x="6495993" y="3238581"/>
            <a:ext cx="585658" cy="13971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Environmental</a:t>
            </a:r>
          </a:p>
        </p:txBody>
      </p:sp>
      <p:sp>
        <p:nvSpPr>
          <p:cNvPr id="91" name="Rounded Rectangle 193">
            <a:extLst>
              <a:ext uri="{FF2B5EF4-FFF2-40B4-BE49-F238E27FC236}">
                <a16:creationId xmlns:a16="http://schemas.microsoft.com/office/drawing/2014/main" id="{AF4B4D0F-9148-D5A4-6542-F2979D4AD062}"/>
              </a:ext>
            </a:extLst>
          </p:cNvPr>
          <p:cNvSpPr/>
          <p:nvPr/>
        </p:nvSpPr>
        <p:spPr>
          <a:xfrm>
            <a:off x="7142589" y="2729780"/>
            <a:ext cx="585658"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Innovation support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(7)</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92" name="Rounded Rectangle 72">
            <a:extLst>
              <a:ext uri="{FF2B5EF4-FFF2-40B4-BE49-F238E27FC236}">
                <a16:creationId xmlns:a16="http://schemas.microsoft.com/office/drawing/2014/main" id="{A4D41146-A728-56FA-DB8B-8980C54EC50F}"/>
              </a:ext>
            </a:extLst>
          </p:cNvPr>
          <p:cNvSpPr/>
          <p:nvPr/>
        </p:nvSpPr>
        <p:spPr>
          <a:xfrm>
            <a:off x="7142588" y="3237619"/>
            <a:ext cx="582744" cy="326009"/>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Investments on green start-ups</a:t>
            </a:r>
          </a:p>
        </p:txBody>
      </p:sp>
      <p:sp>
        <p:nvSpPr>
          <p:cNvPr id="93" name="Rounded Rectangle 72">
            <a:extLst>
              <a:ext uri="{FF2B5EF4-FFF2-40B4-BE49-F238E27FC236}">
                <a16:creationId xmlns:a16="http://schemas.microsoft.com/office/drawing/2014/main" id="{57F09FB0-A37D-90F7-41E6-1EB4DBFBA20A}"/>
              </a:ext>
            </a:extLst>
          </p:cNvPr>
          <p:cNvSpPr/>
          <p:nvPr/>
        </p:nvSpPr>
        <p:spPr>
          <a:xfrm>
            <a:off x="7142588" y="3601544"/>
            <a:ext cx="582744" cy="249628"/>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Green fund set-up</a:t>
            </a:r>
          </a:p>
        </p:txBody>
      </p:sp>
      <p:sp>
        <p:nvSpPr>
          <p:cNvPr id="94" name="Rounded Rectangle 72">
            <a:extLst>
              <a:ext uri="{FF2B5EF4-FFF2-40B4-BE49-F238E27FC236}">
                <a16:creationId xmlns:a16="http://schemas.microsoft.com/office/drawing/2014/main" id="{E3E27E82-A64A-03A2-6960-F9E575E9976F}"/>
              </a:ext>
            </a:extLst>
          </p:cNvPr>
          <p:cNvSpPr/>
          <p:nvPr/>
        </p:nvSpPr>
        <p:spPr>
          <a:xfrm>
            <a:off x="7147176" y="3892942"/>
            <a:ext cx="582744" cy="326009"/>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Open innovation events </a:t>
            </a:r>
          </a:p>
        </p:txBody>
      </p:sp>
      <p:sp>
        <p:nvSpPr>
          <p:cNvPr id="95" name="Rounded Rectangle 193">
            <a:extLst>
              <a:ext uri="{FF2B5EF4-FFF2-40B4-BE49-F238E27FC236}">
                <a16:creationId xmlns:a16="http://schemas.microsoft.com/office/drawing/2014/main" id="{BD1C99F6-BA3F-1C1C-EDFE-AE037939F285}"/>
              </a:ext>
            </a:extLst>
          </p:cNvPr>
          <p:cNvSpPr/>
          <p:nvPr/>
        </p:nvSpPr>
        <p:spPr>
          <a:xfrm>
            <a:off x="7786269" y="2729780"/>
            <a:ext cx="585658" cy="469922"/>
          </a:xfrm>
          <a:prstGeom prst="roundRect">
            <a:avLst>
              <a:gd name="adj" fmla="val 0"/>
            </a:avLst>
          </a:prstGeom>
          <a:solidFill>
            <a:srgbClr val="60C946"/>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Biodiversity protection &amp; restoration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rPr>
              <a:t>(12)</a:t>
            </a:r>
            <a:endParaRPr kumimoji="0" lang="x-none" sz="600" b="0" i="0" u="none" strike="noStrike" kern="0" cap="none" spc="0" normalizeH="0" baseline="0" noProof="0">
              <a:ln>
                <a:noFill/>
              </a:ln>
              <a:solidFill>
                <a:srgbClr val="E76C53">
                  <a:lumMod val="20000"/>
                  <a:lumOff val="80000"/>
                </a:srgbClr>
              </a:solidFill>
              <a:effectLst/>
              <a:uLnTx/>
              <a:uFillTx/>
              <a:latin typeface="Calibri" panose="020F0502020204030204"/>
              <a:ea typeface="+mn-ea"/>
              <a:cs typeface="Arial" panose="020B0604020202020204" pitchFamily="34" charset="0"/>
            </a:endParaRPr>
          </a:p>
        </p:txBody>
      </p:sp>
      <p:sp>
        <p:nvSpPr>
          <p:cNvPr id="96" name="Rounded Rectangle 72">
            <a:extLst>
              <a:ext uri="{FF2B5EF4-FFF2-40B4-BE49-F238E27FC236}">
                <a16:creationId xmlns:a16="http://schemas.microsoft.com/office/drawing/2014/main" id="{FA274F90-D6EA-576F-8B26-95AC9EC392A0}"/>
              </a:ext>
            </a:extLst>
          </p:cNvPr>
          <p:cNvSpPr/>
          <p:nvPr/>
        </p:nvSpPr>
        <p:spPr>
          <a:xfrm>
            <a:off x="7786269" y="3237619"/>
            <a:ext cx="582744" cy="326009"/>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(re)development planning</a:t>
            </a:r>
          </a:p>
        </p:txBody>
      </p:sp>
      <p:sp>
        <p:nvSpPr>
          <p:cNvPr id="97" name="Rounded Rectangle 72">
            <a:extLst>
              <a:ext uri="{FF2B5EF4-FFF2-40B4-BE49-F238E27FC236}">
                <a16:creationId xmlns:a16="http://schemas.microsoft.com/office/drawing/2014/main" id="{616EE3B1-4CA4-39D6-9209-AD8F1178D65C}"/>
              </a:ext>
            </a:extLst>
          </p:cNvPr>
          <p:cNvSpPr/>
          <p:nvPr/>
        </p:nvSpPr>
        <p:spPr>
          <a:xfrm>
            <a:off x="7786268" y="3601544"/>
            <a:ext cx="582744" cy="16620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Port land uses</a:t>
            </a:r>
          </a:p>
        </p:txBody>
      </p:sp>
      <p:sp>
        <p:nvSpPr>
          <p:cNvPr id="98" name="Rounded Rectangle 72">
            <a:extLst>
              <a:ext uri="{FF2B5EF4-FFF2-40B4-BE49-F238E27FC236}">
                <a16:creationId xmlns:a16="http://schemas.microsoft.com/office/drawing/2014/main" id="{A7AA270E-8193-E424-E64B-EDB16A79D25F}"/>
              </a:ext>
            </a:extLst>
          </p:cNvPr>
          <p:cNvSpPr/>
          <p:nvPr/>
        </p:nvSpPr>
        <p:spPr>
          <a:xfrm>
            <a:off x="7781449" y="3809300"/>
            <a:ext cx="582744" cy="233874"/>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Protection infrastructure</a:t>
            </a:r>
          </a:p>
        </p:txBody>
      </p:sp>
      <p:sp>
        <p:nvSpPr>
          <p:cNvPr id="99" name="Rounded Rectangle 72">
            <a:extLst>
              <a:ext uri="{FF2B5EF4-FFF2-40B4-BE49-F238E27FC236}">
                <a16:creationId xmlns:a16="http://schemas.microsoft.com/office/drawing/2014/main" id="{4B19EC11-9272-ED2E-C844-F1F7F03F21EA}"/>
              </a:ext>
            </a:extLst>
          </p:cNvPr>
          <p:cNvSpPr/>
          <p:nvPr/>
        </p:nvSpPr>
        <p:spPr>
          <a:xfrm>
            <a:off x="7781448" y="4087126"/>
            <a:ext cx="582744" cy="326009"/>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Marine species management</a:t>
            </a:r>
          </a:p>
        </p:txBody>
      </p:sp>
      <p:sp>
        <p:nvSpPr>
          <p:cNvPr id="100" name="Rounded Rectangle 72">
            <a:extLst>
              <a:ext uri="{FF2B5EF4-FFF2-40B4-BE49-F238E27FC236}">
                <a16:creationId xmlns:a16="http://schemas.microsoft.com/office/drawing/2014/main" id="{44FBE1E4-8B99-5946-1EE0-C50AC4E4FB7E}"/>
              </a:ext>
            </a:extLst>
          </p:cNvPr>
          <p:cNvSpPr/>
          <p:nvPr/>
        </p:nvSpPr>
        <p:spPr>
          <a:xfrm>
            <a:off x="7786268" y="4450811"/>
            <a:ext cx="582744" cy="166201"/>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Planting</a:t>
            </a:r>
          </a:p>
        </p:txBody>
      </p:sp>
      <p:sp>
        <p:nvSpPr>
          <p:cNvPr id="101" name="Rounded Rectangle 72">
            <a:extLst>
              <a:ext uri="{FF2B5EF4-FFF2-40B4-BE49-F238E27FC236}">
                <a16:creationId xmlns:a16="http://schemas.microsoft.com/office/drawing/2014/main" id="{C8FBA416-5912-976E-37A9-2F4FCD892A36}"/>
              </a:ext>
            </a:extLst>
          </p:cNvPr>
          <p:cNvSpPr/>
          <p:nvPr/>
        </p:nvSpPr>
        <p:spPr>
          <a:xfrm>
            <a:off x="7787467" y="4656596"/>
            <a:ext cx="582744" cy="233874"/>
          </a:xfrm>
          <a:prstGeom prst="roundRect">
            <a:avLst>
              <a:gd name="adj" fmla="val 0"/>
            </a:avLst>
          </a:prstGeom>
          <a:solidFill>
            <a:srgbClr val="ADD6DD"/>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a:ea typeface="+mn-ea"/>
                <a:cs typeface="Arial" panose="020B0604020202020204" pitchFamily="34" charset="0"/>
              </a:rPr>
              <a:t>Sediment management </a:t>
            </a:r>
          </a:p>
        </p:txBody>
      </p:sp>
      <p:sp>
        <p:nvSpPr>
          <p:cNvPr id="103" name="Title 3">
            <a:extLst>
              <a:ext uri="{FF2B5EF4-FFF2-40B4-BE49-F238E27FC236}">
                <a16:creationId xmlns:a16="http://schemas.microsoft.com/office/drawing/2014/main" id="{DDE1A9E3-33A6-7460-38D2-5FE130C959F0}"/>
              </a:ext>
            </a:extLst>
          </p:cNvPr>
          <p:cNvSpPr txBox="1">
            <a:spLocks/>
          </p:cNvSpPr>
          <p:nvPr/>
        </p:nvSpPr>
        <p:spPr>
          <a:xfrm>
            <a:off x="336083" y="288660"/>
            <a:ext cx="7067667" cy="40946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Good Practices Taxonomy - Categories of Good Practices </a:t>
            </a:r>
          </a:p>
        </p:txBody>
      </p:sp>
      <p:sp>
        <p:nvSpPr>
          <p:cNvPr id="105" name="TextBox 104">
            <a:extLst>
              <a:ext uri="{FF2B5EF4-FFF2-40B4-BE49-F238E27FC236}">
                <a16:creationId xmlns:a16="http://schemas.microsoft.com/office/drawing/2014/main" id="{EA3BB711-6027-6A7B-32A7-D10A50EE78D1}"/>
              </a:ext>
            </a:extLst>
          </p:cNvPr>
          <p:cNvSpPr txBox="1"/>
          <p:nvPr/>
        </p:nvSpPr>
        <p:spPr>
          <a:xfrm>
            <a:off x="383901" y="900342"/>
            <a:ext cx="991338" cy="92333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1" u="none" strike="noStrike" kern="1200" cap="none" spc="0" normalizeH="0" baseline="0" noProof="0">
                <a:ln>
                  <a:noFill/>
                </a:ln>
                <a:solidFill>
                  <a:srgbClr val="ADD6DD"/>
                </a:solidFill>
                <a:effectLst/>
                <a:uLnTx/>
                <a:uFillTx/>
                <a:latin typeface="Arial"/>
                <a:ea typeface="+mn-ea"/>
                <a:cs typeface="Calibri" panose="020F0502020204030204" pitchFamily="34" charset="0"/>
              </a:rPr>
              <a:t>The number </a:t>
            </a:r>
            <a:r>
              <a:rPr kumimoji="0" lang="en-US" sz="900" b="1" i="1" u="none" strike="noStrike" kern="1200" cap="none" spc="0" normalizeH="0" baseline="0" noProof="0">
                <a:ln>
                  <a:noFill/>
                </a:ln>
                <a:solidFill>
                  <a:srgbClr val="ADD6DD"/>
                </a:solidFill>
                <a:effectLst/>
                <a:uLnTx/>
                <a:uFillTx/>
                <a:latin typeface="Arial"/>
                <a:ea typeface="+mn-ea"/>
                <a:cs typeface="Calibri" panose="020F0502020204030204" pitchFamily="34" charset="0"/>
              </a:rPr>
              <a:t>in parenthesis indicates the number </a:t>
            </a:r>
            <a:r>
              <a:rPr kumimoji="0" lang="en-GB" sz="900" b="1" i="1" u="none" strike="noStrike" kern="1200" cap="none" spc="0" normalizeH="0" baseline="0" noProof="0">
                <a:ln>
                  <a:noFill/>
                </a:ln>
                <a:solidFill>
                  <a:srgbClr val="ADD6DD"/>
                </a:solidFill>
                <a:effectLst/>
                <a:uLnTx/>
                <a:uFillTx/>
                <a:latin typeface="Arial"/>
                <a:ea typeface="+mn-ea"/>
                <a:cs typeface="Calibri" panose="020F0502020204030204" pitchFamily="34" charset="0"/>
              </a:rPr>
              <a:t>of cases reviewed</a:t>
            </a:r>
            <a:endParaRPr kumimoji="0" lang="en-GB" sz="900" b="0" i="0" u="none" strike="noStrike" kern="1200" cap="none" spc="0" normalizeH="0" baseline="0" noProof="0">
              <a:ln>
                <a:noFill/>
              </a:ln>
              <a:solidFill>
                <a:srgbClr val="ADD6DD"/>
              </a:solidFill>
              <a:effectLst/>
              <a:uLnTx/>
              <a:uFillTx/>
              <a:latin typeface="Arial"/>
              <a:ea typeface="+mn-ea"/>
              <a:cs typeface="+mn-cs"/>
            </a:endParaRPr>
          </a:p>
        </p:txBody>
      </p:sp>
      <p:sp>
        <p:nvSpPr>
          <p:cNvPr id="106" name="Rounded Rectangle 224">
            <a:extLst>
              <a:ext uri="{FF2B5EF4-FFF2-40B4-BE49-F238E27FC236}">
                <a16:creationId xmlns:a16="http://schemas.microsoft.com/office/drawing/2014/main" id="{E8C4E12D-9C71-4F4F-E6FB-47D70AEE739A}"/>
              </a:ext>
            </a:extLst>
          </p:cNvPr>
          <p:cNvSpPr/>
          <p:nvPr/>
        </p:nvSpPr>
        <p:spPr>
          <a:xfrm>
            <a:off x="2059112" y="918898"/>
            <a:ext cx="706104" cy="47224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Cooperation / Agreements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(27)</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07" name="Rounded Rectangle 193">
            <a:extLst>
              <a:ext uri="{FF2B5EF4-FFF2-40B4-BE49-F238E27FC236}">
                <a16:creationId xmlns:a16="http://schemas.microsoft.com/office/drawing/2014/main" id="{9D1A6B98-E4E6-EACD-E30F-6C2CD380BBA5}"/>
              </a:ext>
            </a:extLst>
          </p:cNvPr>
          <p:cNvSpPr/>
          <p:nvPr/>
        </p:nvSpPr>
        <p:spPr>
          <a:xfrm>
            <a:off x="1469949" y="914913"/>
            <a:ext cx="538251"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Green Policy &amp; Planning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(40)</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08" name="Rounded Rectangle 193">
            <a:extLst>
              <a:ext uri="{FF2B5EF4-FFF2-40B4-BE49-F238E27FC236}">
                <a16:creationId xmlns:a16="http://schemas.microsoft.com/office/drawing/2014/main" id="{ED084647-51AC-6BE5-9BE8-5C83650C221E}"/>
              </a:ext>
            </a:extLst>
          </p:cNvPr>
          <p:cNvSpPr/>
          <p:nvPr/>
        </p:nvSpPr>
        <p:spPr>
          <a:xfrm>
            <a:off x="2816326" y="920536"/>
            <a:ext cx="538251"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Pollution prevention &amp; response</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(11)</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09" name="Rounded Rectangle 193">
            <a:extLst>
              <a:ext uri="{FF2B5EF4-FFF2-40B4-BE49-F238E27FC236}">
                <a16:creationId xmlns:a16="http://schemas.microsoft.com/office/drawing/2014/main" id="{72E0DE43-CECB-B437-D634-D0D516EE61CA}"/>
              </a:ext>
            </a:extLst>
          </p:cNvPr>
          <p:cNvSpPr/>
          <p:nvPr/>
        </p:nvSpPr>
        <p:spPr>
          <a:xfrm>
            <a:off x="3405181" y="922408"/>
            <a:ext cx="697511"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Environmental quality monitoring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(8)</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10" name="Rounded Rectangle 193">
            <a:extLst>
              <a:ext uri="{FF2B5EF4-FFF2-40B4-BE49-F238E27FC236}">
                <a16:creationId xmlns:a16="http://schemas.microsoft.com/office/drawing/2014/main" id="{4DEAE0C3-E859-945D-9489-7A8560FA2B9E}"/>
              </a:ext>
            </a:extLst>
          </p:cNvPr>
          <p:cNvSpPr/>
          <p:nvPr/>
        </p:nvSpPr>
        <p:spPr>
          <a:xfrm>
            <a:off x="4166486" y="925966"/>
            <a:ext cx="461082"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Carbon </a:t>
            </a:r>
            <a:r>
              <a:rPr kumimoji="0" lang="en-GB" sz="600" b="0" i="0" u="none" strike="noStrike" kern="0" cap="none" spc="0" normalizeH="0" baseline="0" noProof="0" err="1">
                <a:ln>
                  <a:noFill/>
                </a:ln>
                <a:solidFill>
                  <a:srgbClr val="FFFFFF"/>
                </a:solidFill>
                <a:effectLst/>
                <a:uLnTx/>
                <a:uFillTx/>
                <a:latin typeface="Calibri" panose="020F0502020204030204"/>
                <a:ea typeface="+mn-ea"/>
                <a:cs typeface="Arial" panose="020B0604020202020204" pitchFamily="34" charset="0"/>
              </a:rPr>
              <a:t>mgmt</a:t>
            </a:r>
            <a:endPar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(8)</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11" name="Rounded Rectangle 193">
            <a:extLst>
              <a:ext uri="{FF2B5EF4-FFF2-40B4-BE49-F238E27FC236}">
                <a16:creationId xmlns:a16="http://schemas.microsoft.com/office/drawing/2014/main" id="{99D1DF14-E8F6-B368-1945-4EC7399B087F}"/>
              </a:ext>
            </a:extLst>
          </p:cNvPr>
          <p:cNvSpPr/>
          <p:nvPr/>
        </p:nvSpPr>
        <p:spPr>
          <a:xfrm>
            <a:off x="6832267" y="920536"/>
            <a:ext cx="589470"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Terminal equipment</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(19)</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
        <p:nvSpPr>
          <p:cNvPr id="112" name="Rounded Rectangle 193">
            <a:extLst>
              <a:ext uri="{FF2B5EF4-FFF2-40B4-BE49-F238E27FC236}">
                <a16:creationId xmlns:a16="http://schemas.microsoft.com/office/drawing/2014/main" id="{24D79A89-A832-A7F0-001B-57770804847E}"/>
              </a:ext>
            </a:extLst>
          </p:cNvPr>
          <p:cNvSpPr/>
          <p:nvPr/>
        </p:nvSpPr>
        <p:spPr>
          <a:xfrm>
            <a:off x="7492872" y="920536"/>
            <a:ext cx="589470" cy="469922"/>
          </a:xfrm>
          <a:prstGeom prst="roundRect">
            <a:avLst>
              <a:gd name="adj" fmla="val 0"/>
            </a:avLst>
          </a:prstGeom>
          <a:solidFill>
            <a:srgbClr val="00B9D8"/>
          </a:solidFill>
          <a:ln w="12700" cap="flat" cmpd="sng" algn="ctr">
            <a:noFill/>
            <a:prstDash val="solid"/>
            <a:miter lim="800000"/>
          </a:ln>
          <a:effectLst/>
        </p:spPr>
        <p:txBody>
          <a:bodyPr lIns="0" tIns="27000" rIns="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rPr>
              <a:t>Supporting vessels &amp; vehicles</a:t>
            </a:r>
            <a:endParaRPr kumimoji="0" lang="en-US" sz="600" b="0" i="0" u="none" strike="noStrike" kern="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rPr>
              <a:t>(15)</a:t>
            </a:r>
            <a:endParaRPr kumimoji="0" lang="x-none" sz="600" b="0" i="0" u="none" strike="noStrike" kern="0" cap="none" spc="0" normalizeH="0" baseline="0" noProof="0">
              <a:ln>
                <a:noFill/>
              </a:ln>
              <a:solidFill>
                <a:srgbClr val="034EA2">
                  <a:lumMod val="20000"/>
                  <a:lumOff val="80000"/>
                </a:srgb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13079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EAAC69-EC04-E469-288F-868DBCA6B376}"/>
              </a:ext>
            </a:extLst>
          </p:cNvPr>
          <p:cNvSpPr txBox="1">
            <a:spLocks/>
          </p:cNvSpPr>
          <p:nvPr/>
        </p:nvSpPr>
        <p:spPr>
          <a:xfrm>
            <a:off x="576703" y="2296893"/>
            <a:ext cx="1981236" cy="126497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85725" marR="0" lvl="0" indent="0" algn="l" defTabSz="685800" rtl="0" eaLnBrk="1" fontAlgn="auto" latinLnBrk="0" hangingPunct="1">
              <a:lnSpc>
                <a:spcPct val="90000"/>
              </a:lnSpc>
              <a:spcBef>
                <a:spcPts val="750"/>
              </a:spcBef>
              <a:spcAft>
                <a:spcPts val="0"/>
              </a:spcAft>
              <a:buClr>
                <a:srgbClr val="000000"/>
              </a:buClr>
              <a:buSzPts val="1800"/>
              <a:buFont typeface="Arial"/>
              <a:buNone/>
              <a:tabLst/>
              <a:defRPr/>
            </a:pPr>
            <a:r>
              <a:rPr kumimoji="0" lang="en-GB" sz="1200" b="0" i="0" u="none" strike="noStrike" kern="0" cap="none" spc="0" normalizeH="0" baseline="0" noProof="0">
                <a:ln>
                  <a:noFill/>
                </a:ln>
                <a:solidFill>
                  <a:srgbClr val="ADD6DD"/>
                </a:solidFill>
                <a:effectLst/>
                <a:uLnTx/>
                <a:uFillTx/>
                <a:latin typeface="Arial" panose="020B0604020202020204" pitchFamily="34" charset="0"/>
                <a:ea typeface="Calibri"/>
                <a:cs typeface="Arial" panose="020B0604020202020204" pitchFamily="34" charset="0"/>
                <a:sym typeface="Calibri"/>
              </a:rPr>
              <a:t>Certain aspects should be considered for successful transferability of good green practices to smaller ports</a:t>
            </a:r>
            <a:endParaRPr kumimoji="0" lang="en-GR" sz="1200" b="0" i="0" u="none" strike="noStrike" kern="0" cap="none" spc="0" normalizeH="0" baseline="0" noProof="0">
              <a:ln>
                <a:noFill/>
              </a:ln>
              <a:solidFill>
                <a:srgbClr val="ADD6DD"/>
              </a:solidFill>
              <a:effectLst/>
              <a:uLnTx/>
              <a:uFillTx/>
              <a:latin typeface="Arial" panose="020B0604020202020204" pitchFamily="34" charset="0"/>
              <a:ea typeface="Calibri"/>
              <a:cs typeface="Arial" panose="020B0604020202020204" pitchFamily="34" charset="0"/>
              <a:sym typeface="Calibri"/>
            </a:endParaRPr>
          </a:p>
        </p:txBody>
      </p:sp>
      <p:sp>
        <p:nvSpPr>
          <p:cNvPr id="11" name="TextBox 10">
            <a:extLst>
              <a:ext uri="{FF2B5EF4-FFF2-40B4-BE49-F238E27FC236}">
                <a16:creationId xmlns:a16="http://schemas.microsoft.com/office/drawing/2014/main" id="{1ACC1A2F-8CC4-D930-D334-437198AE49EA}"/>
              </a:ext>
            </a:extLst>
          </p:cNvPr>
          <p:cNvSpPr txBox="1"/>
          <p:nvPr/>
        </p:nvSpPr>
        <p:spPr>
          <a:xfrm>
            <a:off x="3241355" y="4137249"/>
            <a:ext cx="5145034" cy="461665"/>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port's ability to prioritise sustainability and implement green initiatives is not necessarily limited by its size.</a:t>
            </a: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c 15">
            <a:extLst>
              <a:ext uri="{FF2B5EF4-FFF2-40B4-BE49-F238E27FC236}">
                <a16:creationId xmlns:a16="http://schemas.microsoft.com/office/drawing/2014/main" id="{9B1C1CF0-D8C0-DE9A-DFF9-41E14141EC42}"/>
              </a:ext>
            </a:extLst>
          </p:cNvPr>
          <p:cNvSpPr/>
          <p:nvPr/>
        </p:nvSpPr>
        <p:spPr>
          <a:xfrm rot="334987">
            <a:off x="4738628" y="1118065"/>
            <a:ext cx="3942736" cy="3842756"/>
          </a:xfrm>
          <a:prstGeom prst="arc">
            <a:avLst>
              <a:gd name="adj1" fmla="val 16200000"/>
              <a:gd name="adj2" fmla="val 452913"/>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CCFD3C3-1089-B463-00BF-862D820CEED4}"/>
              </a:ext>
            </a:extLst>
          </p:cNvPr>
          <p:cNvSpPr txBox="1"/>
          <p:nvPr/>
        </p:nvSpPr>
        <p:spPr>
          <a:xfrm rot="2889796">
            <a:off x="7659699" y="1520662"/>
            <a:ext cx="1413427"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t>
            </a:r>
            <a:r>
              <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isk </a:t>
            </a: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reduction</a:t>
            </a:r>
            <a:endParaRPr kumimoji="0" lang="en-G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Arrow: Bent-Up 36">
            <a:extLst>
              <a:ext uri="{FF2B5EF4-FFF2-40B4-BE49-F238E27FC236}">
                <a16:creationId xmlns:a16="http://schemas.microsoft.com/office/drawing/2014/main" id="{EC48CED9-372B-4F11-DE11-AE05CACC505B}"/>
              </a:ext>
            </a:extLst>
          </p:cNvPr>
          <p:cNvSpPr/>
          <p:nvPr/>
        </p:nvSpPr>
        <p:spPr>
          <a:xfrm rot="5400000">
            <a:off x="3266683" y="1533779"/>
            <a:ext cx="572294" cy="651538"/>
          </a:xfrm>
          <a:prstGeom prst="bentUpArrow">
            <a:avLst>
              <a:gd name="adj1" fmla="val 32840"/>
              <a:gd name="adj2" fmla="val 25000"/>
              <a:gd name="adj3" fmla="val 35780"/>
            </a:avLst>
          </a:prstGeom>
          <a:solidFill>
            <a:srgbClr val="1C717A"/>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5760455E-2ED8-20F0-71F1-3751E5F1A26F}"/>
              </a:ext>
            </a:extLst>
          </p:cNvPr>
          <p:cNvGrpSpPr/>
          <p:nvPr/>
        </p:nvGrpSpPr>
        <p:grpSpPr>
          <a:xfrm>
            <a:off x="3924141" y="949778"/>
            <a:ext cx="2914540" cy="545043"/>
            <a:chOff x="1623246" y="321757"/>
            <a:chExt cx="4330498" cy="809839"/>
          </a:xfrm>
        </p:grpSpPr>
        <p:sp>
          <p:nvSpPr>
            <p:cNvPr id="60" name="Rectangle 59">
              <a:extLst>
                <a:ext uri="{FF2B5EF4-FFF2-40B4-BE49-F238E27FC236}">
                  <a16:creationId xmlns:a16="http://schemas.microsoft.com/office/drawing/2014/main" id="{9D44B706-E522-7C4A-3B31-7993D6C3A57A}"/>
                </a:ext>
              </a:extLst>
            </p:cNvPr>
            <p:cNvSpPr/>
            <p:nvPr/>
          </p:nvSpPr>
          <p:spPr>
            <a:xfrm>
              <a:off x="1623246" y="321757"/>
              <a:ext cx="4330498" cy="8098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B8E0A285-93FE-9A23-BCC6-6FD29F8DCF7C}"/>
                </a:ext>
              </a:extLst>
            </p:cNvPr>
            <p:cNvSpPr txBox="1"/>
            <p:nvPr/>
          </p:nvSpPr>
          <p:spPr>
            <a:xfrm>
              <a:off x="1623246" y="321757"/>
              <a:ext cx="4330498" cy="8098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marL="85725" marR="0" lvl="1" indent="0" algn="l" defTabSz="685800" rtl="0" eaLnBrk="1" fontAlgn="auto" latinLnBrk="0" hangingPunct="1">
                <a:lnSpc>
                  <a:spcPct val="90000"/>
                </a:lnSpc>
                <a:spcBef>
                  <a:spcPct val="0"/>
                </a:spcBef>
                <a:spcAft>
                  <a:spcPts val="0"/>
                </a:spcAft>
                <a:buClr>
                  <a:srgbClr val="000000"/>
                </a:buClr>
                <a:buSzPts val="1800"/>
                <a:buFontTx/>
                <a:buNone/>
                <a:tabLst/>
                <a:defRPr/>
              </a:pPr>
              <a:r>
                <a:rPr kumimoji="0" lang="en-GB" sz="900" b="0" i="0" u="none" strike="noStrike" kern="0" cap="none" spc="0" normalizeH="0" baseline="0" noProof="0">
                  <a:ln>
                    <a:noFill/>
                  </a:ln>
                  <a:solidFill>
                    <a:srgbClr val="ADD6DD"/>
                  </a:solidFill>
                  <a:effectLst/>
                  <a:uLnTx/>
                  <a:uFillTx/>
                  <a:latin typeface="Arial" panose="020B0604020202020204" pitchFamily="34" charset="0"/>
                  <a:ea typeface="Calibri"/>
                  <a:cs typeface="Arial" panose="020B0604020202020204" pitchFamily="34" charset="0"/>
                  <a:sym typeface="Calibri"/>
                </a:rPr>
                <a:t>The scale and complexity of good green practices to be adapted to suit the size and capacity of smaller ports</a:t>
              </a:r>
            </a:p>
          </p:txBody>
        </p:sp>
      </p:grpSp>
      <p:sp>
        <p:nvSpPr>
          <p:cNvPr id="40" name="Arrow: Bent-Up 39">
            <a:extLst>
              <a:ext uri="{FF2B5EF4-FFF2-40B4-BE49-F238E27FC236}">
                <a16:creationId xmlns:a16="http://schemas.microsoft.com/office/drawing/2014/main" id="{B1885FB0-6AEA-0373-C601-42190A8D49F0}"/>
              </a:ext>
            </a:extLst>
          </p:cNvPr>
          <p:cNvSpPr/>
          <p:nvPr/>
        </p:nvSpPr>
        <p:spPr>
          <a:xfrm rot="5400000">
            <a:off x="4226666" y="2291302"/>
            <a:ext cx="572294" cy="651538"/>
          </a:xfrm>
          <a:prstGeom prst="bentUpArrow">
            <a:avLst>
              <a:gd name="adj1" fmla="val 32840"/>
              <a:gd name="adj2" fmla="val 25000"/>
              <a:gd name="adj3" fmla="val 35780"/>
            </a:avLst>
          </a:prstGeom>
          <a:solidFill>
            <a:srgbClr val="1C717A"/>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42" name="Group 41">
            <a:extLst>
              <a:ext uri="{FF2B5EF4-FFF2-40B4-BE49-F238E27FC236}">
                <a16:creationId xmlns:a16="http://schemas.microsoft.com/office/drawing/2014/main" id="{4D331147-D19C-AF8F-307E-577B567552F4}"/>
              </a:ext>
            </a:extLst>
          </p:cNvPr>
          <p:cNvGrpSpPr/>
          <p:nvPr/>
        </p:nvGrpSpPr>
        <p:grpSpPr>
          <a:xfrm>
            <a:off x="4882379" y="1729163"/>
            <a:ext cx="2628931" cy="545043"/>
            <a:chOff x="3498432" y="1479786"/>
            <a:chExt cx="3906133" cy="809839"/>
          </a:xfrm>
        </p:grpSpPr>
        <p:sp>
          <p:nvSpPr>
            <p:cNvPr id="56" name="Rectangle 55">
              <a:extLst>
                <a:ext uri="{FF2B5EF4-FFF2-40B4-BE49-F238E27FC236}">
                  <a16:creationId xmlns:a16="http://schemas.microsoft.com/office/drawing/2014/main" id="{F49E4B70-6491-C76E-6DB9-DECD484434FC}"/>
                </a:ext>
              </a:extLst>
            </p:cNvPr>
            <p:cNvSpPr/>
            <p:nvPr/>
          </p:nvSpPr>
          <p:spPr>
            <a:xfrm>
              <a:off x="3498432" y="1479786"/>
              <a:ext cx="3906133" cy="8098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EC025BBB-9AFF-F17C-E369-9BE8976882A7}"/>
                </a:ext>
              </a:extLst>
            </p:cNvPr>
            <p:cNvSpPr txBox="1"/>
            <p:nvPr/>
          </p:nvSpPr>
          <p:spPr>
            <a:xfrm>
              <a:off x="3498432" y="1479786"/>
              <a:ext cx="3906133" cy="8098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marL="85725" marR="0" lvl="1" indent="0" algn="l" defTabSz="685800" rtl="0" eaLnBrk="1" fontAlgn="auto" latinLnBrk="0" hangingPunct="1">
                <a:lnSpc>
                  <a:spcPct val="90000"/>
                </a:lnSpc>
                <a:spcBef>
                  <a:spcPct val="0"/>
                </a:spcBef>
                <a:spcAft>
                  <a:spcPts val="0"/>
                </a:spcAft>
                <a:buClr>
                  <a:srgbClr val="000000"/>
                </a:buClr>
                <a:buSzPts val="1800"/>
                <a:buFontTx/>
                <a:buNone/>
                <a:tabLst/>
                <a:defRPr/>
              </a:pPr>
              <a:r>
                <a:rPr kumimoji="0" lang="en-GB" sz="900" b="0" i="0" u="none" strike="noStrike" kern="0" cap="none" spc="0" normalizeH="0" baseline="0" noProof="0">
                  <a:ln>
                    <a:noFill/>
                  </a:ln>
                  <a:solidFill>
                    <a:srgbClr val="ADD6DD"/>
                  </a:solidFill>
                  <a:effectLst/>
                  <a:uLnTx/>
                  <a:uFillTx/>
                  <a:latin typeface="Arial" panose="020B0604020202020204" pitchFamily="34" charset="0"/>
                  <a:ea typeface="Calibri"/>
                  <a:cs typeface="Arial" panose="020B0604020202020204" pitchFamily="34" charset="0"/>
                </a:rPr>
                <a:t>Environmentally friendly technologies used in larger ports to be shared and adapted for smaller-scale operations</a:t>
              </a:r>
            </a:p>
          </p:txBody>
        </p:sp>
      </p:grpSp>
      <p:sp>
        <p:nvSpPr>
          <p:cNvPr id="43" name="Arrow: Bent-Up 42">
            <a:extLst>
              <a:ext uri="{FF2B5EF4-FFF2-40B4-BE49-F238E27FC236}">
                <a16:creationId xmlns:a16="http://schemas.microsoft.com/office/drawing/2014/main" id="{57492945-1C84-8349-61BD-AEE1FAF7E88F}"/>
              </a:ext>
            </a:extLst>
          </p:cNvPr>
          <p:cNvSpPr/>
          <p:nvPr/>
        </p:nvSpPr>
        <p:spPr>
          <a:xfrm rot="5400000">
            <a:off x="5186104" y="3069816"/>
            <a:ext cx="572294" cy="651538"/>
          </a:xfrm>
          <a:prstGeom prst="bentUpArrow">
            <a:avLst>
              <a:gd name="adj1" fmla="val 32840"/>
              <a:gd name="adj2" fmla="val 25000"/>
              <a:gd name="adj3" fmla="val 35780"/>
            </a:avLst>
          </a:prstGeom>
          <a:solidFill>
            <a:srgbClr val="1C717A"/>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45" name="Group 44">
            <a:extLst>
              <a:ext uri="{FF2B5EF4-FFF2-40B4-BE49-F238E27FC236}">
                <a16:creationId xmlns:a16="http://schemas.microsoft.com/office/drawing/2014/main" id="{B64D449B-7538-0339-CC44-A0F5E9C236A9}"/>
              </a:ext>
            </a:extLst>
          </p:cNvPr>
          <p:cNvGrpSpPr/>
          <p:nvPr/>
        </p:nvGrpSpPr>
        <p:grpSpPr>
          <a:xfrm>
            <a:off x="5825887" y="2529468"/>
            <a:ext cx="2540526" cy="553537"/>
            <a:chOff x="5332633" y="2580204"/>
            <a:chExt cx="3774779" cy="822459"/>
          </a:xfrm>
        </p:grpSpPr>
        <p:sp>
          <p:nvSpPr>
            <p:cNvPr id="52" name="Rectangle 51">
              <a:extLst>
                <a:ext uri="{FF2B5EF4-FFF2-40B4-BE49-F238E27FC236}">
                  <a16:creationId xmlns:a16="http://schemas.microsoft.com/office/drawing/2014/main" id="{41167C4C-036E-5031-AAE3-98C85068B65D}"/>
                </a:ext>
              </a:extLst>
            </p:cNvPr>
            <p:cNvSpPr/>
            <p:nvPr/>
          </p:nvSpPr>
          <p:spPr>
            <a:xfrm>
              <a:off x="5571975" y="2580204"/>
              <a:ext cx="3535437" cy="8098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C8032C4C-1B15-23DC-5615-93A5A83B135D}"/>
                </a:ext>
              </a:extLst>
            </p:cNvPr>
            <p:cNvSpPr txBox="1"/>
            <p:nvPr/>
          </p:nvSpPr>
          <p:spPr>
            <a:xfrm>
              <a:off x="5332633" y="2592824"/>
              <a:ext cx="3535437" cy="8098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marL="85725" marR="0" lvl="1" indent="0" algn="l" defTabSz="685800" rtl="0" eaLnBrk="1" fontAlgn="auto" latinLnBrk="0" hangingPunct="1">
                <a:lnSpc>
                  <a:spcPct val="90000"/>
                </a:lnSpc>
                <a:spcBef>
                  <a:spcPct val="0"/>
                </a:spcBef>
                <a:spcAft>
                  <a:spcPts val="0"/>
                </a:spcAft>
                <a:buClr>
                  <a:srgbClr val="000000"/>
                </a:buClr>
                <a:buSzPts val="1800"/>
                <a:buFontTx/>
                <a:buNone/>
                <a:tabLst/>
                <a:defRPr/>
              </a:pPr>
              <a:r>
                <a:rPr kumimoji="0" lang="en-GB" sz="900" b="0" i="0" u="none" strike="noStrike" kern="0" cap="none" spc="0" normalizeH="0" baseline="0" noProof="0">
                  <a:ln>
                    <a:noFill/>
                  </a:ln>
                  <a:solidFill>
                    <a:srgbClr val="ADD6DD"/>
                  </a:solidFill>
                  <a:effectLst/>
                  <a:uLnTx/>
                  <a:uFillTx/>
                  <a:latin typeface="Arial" panose="020B0604020202020204" pitchFamily="34" charset="0"/>
                  <a:ea typeface="Calibri"/>
                  <a:cs typeface="Arial" panose="020B0604020202020204" pitchFamily="34" charset="0"/>
                </a:rPr>
                <a:t>Capacity building programmes for small ports to better understand and implement green practices</a:t>
              </a:r>
            </a:p>
          </p:txBody>
        </p:sp>
      </p:grpSp>
      <p:grpSp>
        <p:nvGrpSpPr>
          <p:cNvPr id="47" name="Group 46">
            <a:extLst>
              <a:ext uri="{FF2B5EF4-FFF2-40B4-BE49-F238E27FC236}">
                <a16:creationId xmlns:a16="http://schemas.microsoft.com/office/drawing/2014/main" id="{D706F3FD-08B7-4C8C-6B5A-0117CF0AE0E3}"/>
              </a:ext>
            </a:extLst>
          </p:cNvPr>
          <p:cNvGrpSpPr/>
          <p:nvPr/>
        </p:nvGrpSpPr>
        <p:grpSpPr>
          <a:xfrm>
            <a:off x="6792338" y="3265041"/>
            <a:ext cx="1807917" cy="545043"/>
            <a:chOff x="6959015" y="3749700"/>
            <a:chExt cx="2686249" cy="809839"/>
          </a:xfrm>
        </p:grpSpPr>
        <p:sp>
          <p:nvSpPr>
            <p:cNvPr id="48" name="Rectangle 47">
              <a:extLst>
                <a:ext uri="{FF2B5EF4-FFF2-40B4-BE49-F238E27FC236}">
                  <a16:creationId xmlns:a16="http://schemas.microsoft.com/office/drawing/2014/main" id="{EDA245F4-112A-1F16-230E-15A56C8E9C6A}"/>
                </a:ext>
              </a:extLst>
            </p:cNvPr>
            <p:cNvSpPr/>
            <p:nvPr/>
          </p:nvSpPr>
          <p:spPr>
            <a:xfrm>
              <a:off x="6959015" y="3749700"/>
              <a:ext cx="2686249" cy="8098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E7B8D7C9-CF71-BC23-60EF-40801EA5FD34}"/>
                </a:ext>
              </a:extLst>
            </p:cNvPr>
            <p:cNvSpPr txBox="1"/>
            <p:nvPr/>
          </p:nvSpPr>
          <p:spPr>
            <a:xfrm>
              <a:off x="6959015" y="3749700"/>
              <a:ext cx="2686249" cy="8098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marL="85725" marR="0" lvl="1" indent="0" algn="l" defTabSz="685800" rtl="0" eaLnBrk="1" fontAlgn="auto" latinLnBrk="0" hangingPunct="1">
                <a:lnSpc>
                  <a:spcPct val="90000"/>
                </a:lnSpc>
                <a:spcBef>
                  <a:spcPct val="0"/>
                </a:spcBef>
                <a:spcAft>
                  <a:spcPts val="0"/>
                </a:spcAft>
                <a:buClr>
                  <a:srgbClr val="000000"/>
                </a:buClr>
                <a:buSzPts val="1800"/>
                <a:buFontTx/>
                <a:buNone/>
                <a:tabLst/>
                <a:defRPr/>
              </a:pPr>
              <a:r>
                <a:rPr kumimoji="0" lang="en-GB" sz="900" b="0" i="0" u="none" strike="noStrike" kern="0" cap="none" spc="0" normalizeH="0" baseline="0" noProof="0">
                  <a:ln>
                    <a:noFill/>
                  </a:ln>
                  <a:solidFill>
                    <a:srgbClr val="ADD6DD"/>
                  </a:solidFill>
                  <a:effectLst/>
                  <a:uLnTx/>
                  <a:uFillTx/>
                  <a:latin typeface="Arial" panose="020B0604020202020204" pitchFamily="34" charset="0"/>
                  <a:ea typeface="Calibri"/>
                  <a:cs typeface="Arial" panose="020B0604020202020204" pitchFamily="34" charset="0"/>
                </a:rPr>
                <a:t>Financial constraints limit the ability of ports, especially smaller ones, to invest in expensive green technologies</a:t>
              </a:r>
            </a:p>
          </p:txBody>
        </p:sp>
      </p:grpSp>
      <p:sp>
        <p:nvSpPr>
          <p:cNvPr id="64" name="Rectangle 63">
            <a:extLst>
              <a:ext uri="{FF2B5EF4-FFF2-40B4-BE49-F238E27FC236}">
                <a16:creationId xmlns:a16="http://schemas.microsoft.com/office/drawing/2014/main" id="{DC57D92A-E7E9-DCC1-531A-42920D0FD597}"/>
              </a:ext>
            </a:extLst>
          </p:cNvPr>
          <p:cNvSpPr/>
          <p:nvPr/>
        </p:nvSpPr>
        <p:spPr>
          <a:xfrm>
            <a:off x="2942550" y="895958"/>
            <a:ext cx="946241" cy="674354"/>
          </a:xfrm>
          <a:prstGeom prst="rect">
            <a:avLst/>
          </a:prstGeom>
          <a:solidFill>
            <a:srgbClr val="00B9D8"/>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Scale and Complexity</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Rectangle 64">
            <a:extLst>
              <a:ext uri="{FF2B5EF4-FFF2-40B4-BE49-F238E27FC236}">
                <a16:creationId xmlns:a16="http://schemas.microsoft.com/office/drawing/2014/main" id="{36FB21F1-9B13-8CF4-ED99-6E9265CFA55E}"/>
              </a:ext>
            </a:extLst>
          </p:cNvPr>
          <p:cNvSpPr/>
          <p:nvPr/>
        </p:nvSpPr>
        <p:spPr>
          <a:xfrm>
            <a:off x="3894913" y="1659162"/>
            <a:ext cx="946241" cy="674354"/>
          </a:xfrm>
          <a:prstGeom prst="rect">
            <a:avLst/>
          </a:prstGeom>
          <a:solidFill>
            <a:srgbClr val="E74112"/>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Technology Transfer</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FC3FBF4D-55C8-6BDE-57C4-954BD8679DDA}"/>
              </a:ext>
            </a:extLst>
          </p:cNvPr>
          <p:cNvSpPr/>
          <p:nvPr/>
        </p:nvSpPr>
        <p:spPr>
          <a:xfrm>
            <a:off x="4861971" y="2457541"/>
            <a:ext cx="946241" cy="674354"/>
          </a:xfrm>
          <a:prstGeom prst="rect">
            <a:avLst/>
          </a:prstGeom>
          <a:solidFill>
            <a:srgbClr val="60C946"/>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Capacity Building</a:t>
            </a:r>
            <a:endParaRPr kumimoji="0" lang="en-GB"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9D3CA2A6-CCA7-5D52-B326-4F42B9E0E0AB}"/>
              </a:ext>
            </a:extLst>
          </p:cNvPr>
          <p:cNvSpPr/>
          <p:nvPr/>
        </p:nvSpPr>
        <p:spPr>
          <a:xfrm>
            <a:off x="5824213" y="3231642"/>
            <a:ext cx="946241" cy="674354"/>
          </a:xfrm>
          <a:prstGeom prst="rect">
            <a:avLst/>
          </a:prstGeom>
          <a:solidFill>
            <a:srgbClr val="F3A088"/>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Financial considerations</a:t>
            </a:r>
          </a:p>
        </p:txBody>
      </p:sp>
      <p:pic>
        <p:nvPicPr>
          <p:cNvPr id="69" name="Graphic 68" descr="Lightbulb with solid fill">
            <a:extLst>
              <a:ext uri="{FF2B5EF4-FFF2-40B4-BE49-F238E27FC236}">
                <a16:creationId xmlns:a16="http://schemas.microsoft.com/office/drawing/2014/main" id="{EE1F3DDB-7077-9CB2-CF59-F40568A98F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0518" y="4164330"/>
            <a:ext cx="380837" cy="380837"/>
          </a:xfrm>
          <a:prstGeom prst="rect">
            <a:avLst/>
          </a:prstGeom>
        </p:spPr>
      </p:pic>
      <p:grpSp>
        <p:nvGrpSpPr>
          <p:cNvPr id="2" name="Group 1">
            <a:extLst>
              <a:ext uri="{FF2B5EF4-FFF2-40B4-BE49-F238E27FC236}">
                <a16:creationId xmlns:a16="http://schemas.microsoft.com/office/drawing/2014/main" id="{8352DD23-96A2-A660-AA20-95E27C9E1516}"/>
              </a:ext>
            </a:extLst>
          </p:cNvPr>
          <p:cNvGrpSpPr/>
          <p:nvPr/>
        </p:nvGrpSpPr>
        <p:grpSpPr>
          <a:xfrm>
            <a:off x="140016" y="4529603"/>
            <a:ext cx="1817680" cy="475335"/>
            <a:chOff x="148588" y="6034192"/>
            <a:chExt cx="2423573" cy="633779"/>
          </a:xfrm>
        </p:grpSpPr>
        <p:sp>
          <p:nvSpPr>
            <p:cNvPr id="3" name="Google Shape;99;p2">
              <a:extLst>
                <a:ext uri="{FF2B5EF4-FFF2-40B4-BE49-F238E27FC236}">
                  <a16:creationId xmlns:a16="http://schemas.microsoft.com/office/drawing/2014/main" id="{3B07C217-B3B1-6E26-A41E-2BCDCFB3F6CD}"/>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panose="020B0604020202020204" pitchFamily="34" charset="0"/>
                  <a:ea typeface="Source Sans Pro SemiBold"/>
                  <a:cs typeface="Arial" panose="020B0604020202020204" pitchFamily="34" charset="0"/>
                  <a:sym typeface="Source Sans Pro SemiBold"/>
                </a:rPr>
                <a:t>Greening of European Sea Ports</a:t>
              </a:r>
            </a:p>
          </p:txBody>
        </p:sp>
        <p:pic>
          <p:nvPicPr>
            <p:cNvPr id="4" name="Picture 3" descr="A blue rectangular sign with yellow stars and a blue square with white text&#10;&#10;Description automatically generated">
              <a:extLst>
                <a:ext uri="{FF2B5EF4-FFF2-40B4-BE49-F238E27FC236}">
                  <a16:creationId xmlns:a16="http://schemas.microsoft.com/office/drawing/2014/main" id="{3BA26ACC-E3D4-1127-D054-553F99483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6" name="Title 3">
            <a:extLst>
              <a:ext uri="{FF2B5EF4-FFF2-40B4-BE49-F238E27FC236}">
                <a16:creationId xmlns:a16="http://schemas.microsoft.com/office/drawing/2014/main" id="{36F36ACB-3365-BAC8-1FF2-F8AF23D71835}"/>
              </a:ext>
            </a:extLst>
          </p:cNvPr>
          <p:cNvSpPr txBox="1">
            <a:spLocks/>
          </p:cNvSpPr>
          <p:nvPr/>
        </p:nvSpPr>
        <p:spPr>
          <a:xfrm>
            <a:off x="336083" y="288660"/>
            <a:ext cx="2249970" cy="128260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Factors affecting the greening capacity of ports</a:t>
            </a:r>
          </a:p>
        </p:txBody>
      </p:sp>
    </p:spTree>
    <p:extLst>
      <p:ext uri="{BB962C8B-B14F-4D97-AF65-F5344CB8AC3E}">
        <p14:creationId xmlns:p14="http://schemas.microsoft.com/office/powerpoint/2010/main" val="168809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811831693_3_122"/>
          <p:cNvSpPr txBox="1">
            <a:spLocks noGrp="1"/>
          </p:cNvSpPr>
          <p:nvPr>
            <p:ph type="title"/>
          </p:nvPr>
        </p:nvSpPr>
        <p:spPr>
          <a:xfrm>
            <a:off x="1554480" y="2074613"/>
            <a:ext cx="6035040" cy="994275"/>
          </a:xfrm>
          <a:prstGeom prst="rect">
            <a:avLst/>
          </a:prstGeom>
          <a:noFill/>
          <a:ln>
            <a:noFill/>
          </a:ln>
        </p:spPr>
        <p:txBody>
          <a:bodyPr spcFirstLastPara="1" vert="horz" wrap="square" lIns="68569" tIns="34275" rIns="68569" bIns="34275" rtlCol="0" anchor="ctr" anchorCtr="0">
            <a:normAutofit fontScale="90000"/>
          </a:bodyPr>
          <a:lstStyle/>
          <a:p>
            <a:pPr algn="ctr">
              <a:lnSpc>
                <a:spcPct val="100000"/>
              </a:lnSpc>
              <a:buClr>
                <a:srgbClr val="000000"/>
              </a:buClr>
              <a:defRPr/>
            </a:pPr>
            <a:r>
              <a:rPr lang="en-US" sz="3075">
                <a:solidFill>
                  <a:schemeClr val="bg1"/>
                </a:solidFill>
                <a:ea typeface="Source Sans Pro SemiBold"/>
                <a:cs typeface="Source Sans Pro SemiBold"/>
                <a:sym typeface="Source Sans Pro SemiBold"/>
              </a:rPr>
              <a:t>Roadmap for Greening of Small and Medium Size Ports</a:t>
            </a:r>
            <a:endParaRPr sz="3075">
              <a:solidFill>
                <a:schemeClr val="bg1"/>
              </a:solidFill>
              <a:ea typeface="Source Sans Pro SemiBold"/>
              <a:cs typeface="Source Sans Pro SemiBold"/>
              <a:sym typeface="Source Sans Pro SemiBold"/>
            </a:endParaRPr>
          </a:p>
        </p:txBody>
      </p:sp>
      <p:grpSp>
        <p:nvGrpSpPr>
          <p:cNvPr id="4" name="Group 3">
            <a:extLst>
              <a:ext uri="{FF2B5EF4-FFF2-40B4-BE49-F238E27FC236}">
                <a16:creationId xmlns:a16="http://schemas.microsoft.com/office/drawing/2014/main" id="{D35B40C2-F3BB-206D-F91D-B9B688FB543D}"/>
              </a:ext>
            </a:extLst>
          </p:cNvPr>
          <p:cNvGrpSpPr/>
          <p:nvPr/>
        </p:nvGrpSpPr>
        <p:grpSpPr>
          <a:xfrm>
            <a:off x="140016" y="4529603"/>
            <a:ext cx="1817680" cy="475335"/>
            <a:chOff x="148588" y="6034192"/>
            <a:chExt cx="2423573" cy="633779"/>
          </a:xfrm>
        </p:grpSpPr>
        <p:sp>
          <p:nvSpPr>
            <p:cNvPr id="5" name="Google Shape;99;p2">
              <a:extLst>
                <a:ext uri="{FF2B5EF4-FFF2-40B4-BE49-F238E27FC236}">
                  <a16:creationId xmlns:a16="http://schemas.microsoft.com/office/drawing/2014/main" id="{1A69AB84-4F0B-4801-C661-26D5973B6E6A}"/>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6" name="Picture 5" descr="A blue rectangular sign with yellow stars and a blue square with white text&#10;&#10;Description automatically generated">
              <a:extLst>
                <a:ext uri="{FF2B5EF4-FFF2-40B4-BE49-F238E27FC236}">
                  <a16:creationId xmlns:a16="http://schemas.microsoft.com/office/drawing/2014/main" id="{D186C66B-5D2F-0239-1C64-B99E25E7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Tree>
    <p:extLst>
      <p:ext uri="{BB962C8B-B14F-4D97-AF65-F5344CB8AC3E}">
        <p14:creationId xmlns:p14="http://schemas.microsoft.com/office/powerpoint/2010/main" val="309556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2" name="Group 1">
            <a:extLst>
              <a:ext uri="{FF2B5EF4-FFF2-40B4-BE49-F238E27FC236}">
                <a16:creationId xmlns:a16="http://schemas.microsoft.com/office/drawing/2014/main" id="{8352DD23-96A2-A660-AA20-95E27C9E1516}"/>
              </a:ext>
            </a:extLst>
          </p:cNvPr>
          <p:cNvGrpSpPr/>
          <p:nvPr/>
        </p:nvGrpSpPr>
        <p:grpSpPr>
          <a:xfrm>
            <a:off x="140016" y="4529603"/>
            <a:ext cx="1817680" cy="475335"/>
            <a:chOff x="148588" y="6034192"/>
            <a:chExt cx="2423573" cy="633779"/>
          </a:xfrm>
        </p:grpSpPr>
        <p:sp>
          <p:nvSpPr>
            <p:cNvPr id="3" name="Google Shape;99;p2">
              <a:extLst>
                <a:ext uri="{FF2B5EF4-FFF2-40B4-BE49-F238E27FC236}">
                  <a16:creationId xmlns:a16="http://schemas.microsoft.com/office/drawing/2014/main" id="{3B07C217-B3B1-6E26-A41E-2BCDCFB3F6CD}"/>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panose="020B0604020202020204" pitchFamily="34" charset="0"/>
                  <a:ea typeface="Source Sans Pro SemiBold"/>
                  <a:cs typeface="Arial" panose="020B0604020202020204" pitchFamily="34" charset="0"/>
                  <a:sym typeface="Source Sans Pro SemiBold"/>
                </a:rPr>
                <a:t>Greening of European Sea Ports</a:t>
              </a:r>
            </a:p>
          </p:txBody>
        </p:sp>
        <p:pic>
          <p:nvPicPr>
            <p:cNvPr id="4" name="Picture 3" descr="A blue rectangular sign with yellow stars and a blue square with white text&#10;&#10;Description automatically generated">
              <a:extLst>
                <a:ext uri="{FF2B5EF4-FFF2-40B4-BE49-F238E27FC236}">
                  <a16:creationId xmlns:a16="http://schemas.microsoft.com/office/drawing/2014/main" id="{3BA26ACC-E3D4-1127-D054-553F99483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6" name="Title 3">
            <a:extLst>
              <a:ext uri="{FF2B5EF4-FFF2-40B4-BE49-F238E27FC236}">
                <a16:creationId xmlns:a16="http://schemas.microsoft.com/office/drawing/2014/main" id="{36F36ACB-3365-BAC8-1FF2-F8AF23D71835}"/>
              </a:ext>
            </a:extLst>
          </p:cNvPr>
          <p:cNvSpPr txBox="1">
            <a:spLocks/>
          </p:cNvSpPr>
          <p:nvPr/>
        </p:nvSpPr>
        <p:spPr>
          <a:xfrm>
            <a:off x="336083" y="288660"/>
            <a:ext cx="2249970" cy="87720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Roadmap – Main areas of intervention</a:t>
            </a:r>
          </a:p>
        </p:txBody>
      </p:sp>
      <p:grpSp>
        <p:nvGrpSpPr>
          <p:cNvPr id="12" name="Group 11">
            <a:extLst>
              <a:ext uri="{FF2B5EF4-FFF2-40B4-BE49-F238E27FC236}">
                <a16:creationId xmlns:a16="http://schemas.microsoft.com/office/drawing/2014/main" id="{170E31EF-DD17-8042-1C98-0240B72E07A3}"/>
              </a:ext>
            </a:extLst>
          </p:cNvPr>
          <p:cNvGrpSpPr/>
          <p:nvPr/>
        </p:nvGrpSpPr>
        <p:grpSpPr>
          <a:xfrm>
            <a:off x="3310933" y="2513756"/>
            <a:ext cx="2518524" cy="496332"/>
            <a:chOff x="1935321" y="2112740"/>
            <a:chExt cx="5066179" cy="1408441"/>
          </a:xfrm>
          <a:noFill/>
        </p:grpSpPr>
        <p:sp>
          <p:nvSpPr>
            <p:cNvPr id="13" name="Rectangle 12">
              <a:extLst>
                <a:ext uri="{FF2B5EF4-FFF2-40B4-BE49-F238E27FC236}">
                  <a16:creationId xmlns:a16="http://schemas.microsoft.com/office/drawing/2014/main" id="{F787453B-CDA2-4AD8-38ED-E6DF095E552A}"/>
                </a:ext>
              </a:extLst>
            </p:cNvPr>
            <p:cNvSpPr/>
            <p:nvPr/>
          </p:nvSpPr>
          <p:spPr>
            <a:xfrm>
              <a:off x="1935321" y="2132912"/>
              <a:ext cx="5066179" cy="1388267"/>
            </a:xfrm>
            <a:prstGeom prst="rect">
              <a:avLst/>
            </a:prstGeom>
            <a:grpFill/>
            <a:ln w="19050" cap="flat" cmpd="sng" algn="ctr">
              <a:solidFill>
                <a:srgbClr val="00B9D8"/>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0B9D8"/>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F0B95B7-FD97-3BE0-67C3-41CD8619AB38}"/>
                </a:ext>
              </a:extLst>
            </p:cNvPr>
            <p:cNvSpPr txBox="1"/>
            <p:nvPr/>
          </p:nvSpPr>
          <p:spPr>
            <a:xfrm>
              <a:off x="1935321" y="2112740"/>
              <a:ext cx="5066179" cy="1408441"/>
            </a:xfrm>
            <a:prstGeom prst="rect">
              <a:avLst/>
            </a:prstGeom>
            <a:grpFill/>
            <a:ln>
              <a:solidFill>
                <a:srgbClr val="00B9D8"/>
              </a:solidFill>
            </a:ln>
            <a:effectLst/>
          </p:spPr>
          <p:txBody>
            <a:bodyPr spcFirstLastPara="0" vert="horz" wrap="square" lIns="705241"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ts val="0"/>
                </a:spcAft>
                <a:buClrTx/>
                <a:buSzTx/>
                <a:buFontTx/>
                <a:buNone/>
                <a:tabLst/>
                <a:defRPr/>
              </a:pPr>
              <a:r>
                <a:rPr kumimoji="0" lang="en-GB" sz="1200" b="1" i="0" u="none" strike="noStrike" kern="0" cap="none" spc="0" normalizeH="0" baseline="0" noProof="0">
                  <a:ln>
                    <a:noFill/>
                  </a:ln>
                  <a:solidFill>
                    <a:srgbClr val="00B9D8"/>
                  </a:solidFill>
                  <a:effectLst/>
                  <a:uLnTx/>
                  <a:uFillTx/>
                  <a:latin typeface="Abadi MT Condensed Extra Bold" panose="020B0306030101010103" pitchFamily="34" charset="77"/>
                  <a:ea typeface="+mn-ea"/>
                  <a:cs typeface="+mn-cs"/>
                </a:rPr>
                <a:t>Measure Assessment </a:t>
              </a:r>
              <a:br>
                <a:rPr kumimoji="0" lang="en-GB" sz="1200" b="1" i="0" u="none" strike="noStrike" kern="0" cap="none" spc="0" normalizeH="0" baseline="0" noProof="0">
                  <a:ln>
                    <a:noFill/>
                  </a:ln>
                  <a:solidFill>
                    <a:srgbClr val="00B9D8"/>
                  </a:solidFill>
                  <a:effectLst/>
                  <a:uLnTx/>
                  <a:uFillTx/>
                  <a:latin typeface="Abadi MT Condensed Extra Bold" panose="020B0306030101010103" pitchFamily="34" charset="77"/>
                  <a:ea typeface="+mn-ea"/>
                  <a:cs typeface="+mn-cs"/>
                </a:rPr>
              </a:br>
              <a:r>
                <a:rPr kumimoji="0" lang="en-GB" sz="1200" b="1" i="0" u="none" strike="noStrike" kern="0" cap="none" spc="0" normalizeH="0" baseline="0" noProof="0">
                  <a:ln>
                    <a:noFill/>
                  </a:ln>
                  <a:solidFill>
                    <a:srgbClr val="00B9D8"/>
                  </a:solidFill>
                  <a:effectLst/>
                  <a:uLnTx/>
                  <a:uFillTx/>
                  <a:latin typeface="Abadi MT Condensed Extra Bold" panose="020B0306030101010103" pitchFamily="34" charset="77"/>
                  <a:ea typeface="+mn-ea"/>
                  <a:cs typeface="+mn-cs"/>
                </a:rPr>
                <a:t>and Prioritisation</a:t>
              </a:r>
            </a:p>
          </p:txBody>
        </p:sp>
      </p:grpSp>
      <p:sp>
        <p:nvSpPr>
          <p:cNvPr id="15" name="Rectangle 14">
            <a:extLst>
              <a:ext uri="{FF2B5EF4-FFF2-40B4-BE49-F238E27FC236}">
                <a16:creationId xmlns:a16="http://schemas.microsoft.com/office/drawing/2014/main" id="{A94CAEB4-A736-5518-3CEE-9C4A1C5217E8}"/>
              </a:ext>
            </a:extLst>
          </p:cNvPr>
          <p:cNvSpPr/>
          <p:nvPr/>
        </p:nvSpPr>
        <p:spPr>
          <a:xfrm>
            <a:off x="3192608" y="2433766"/>
            <a:ext cx="621201" cy="644738"/>
          </a:xfrm>
          <a:prstGeom prst="rect">
            <a:avLst/>
          </a:prstGeom>
          <a:solidFill>
            <a:srgbClr val="00B9D8"/>
          </a:solidFill>
          <a:ln w="12700" cap="flat" cmpd="sng" algn="ctr">
            <a:solidFill>
              <a:srgbClr val="00B9D8"/>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20" name="Graphic 19" descr="Research">
            <a:extLst>
              <a:ext uri="{FF2B5EF4-FFF2-40B4-BE49-F238E27FC236}">
                <a16:creationId xmlns:a16="http://schemas.microsoft.com/office/drawing/2014/main" id="{78E933FB-9FAC-8D00-0F43-234CEBDB33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9719" y="2534025"/>
            <a:ext cx="444306" cy="444306"/>
          </a:xfrm>
          <a:prstGeom prst="rect">
            <a:avLst/>
          </a:prstGeom>
        </p:spPr>
      </p:pic>
      <p:grpSp>
        <p:nvGrpSpPr>
          <p:cNvPr id="5" name="Group 4">
            <a:extLst>
              <a:ext uri="{FF2B5EF4-FFF2-40B4-BE49-F238E27FC236}">
                <a16:creationId xmlns:a16="http://schemas.microsoft.com/office/drawing/2014/main" id="{9F17DDCD-2BEC-D7CD-FEED-3EAB7B158AD2}"/>
              </a:ext>
            </a:extLst>
          </p:cNvPr>
          <p:cNvGrpSpPr/>
          <p:nvPr/>
        </p:nvGrpSpPr>
        <p:grpSpPr>
          <a:xfrm>
            <a:off x="3310933" y="3494077"/>
            <a:ext cx="2518524" cy="489223"/>
            <a:chOff x="1935321" y="3748517"/>
            <a:chExt cx="5066179" cy="1388268"/>
          </a:xfrm>
          <a:noFill/>
        </p:grpSpPr>
        <p:sp>
          <p:nvSpPr>
            <p:cNvPr id="7" name="Rectangle 6">
              <a:extLst>
                <a:ext uri="{FF2B5EF4-FFF2-40B4-BE49-F238E27FC236}">
                  <a16:creationId xmlns:a16="http://schemas.microsoft.com/office/drawing/2014/main" id="{5AC6C907-2591-CFAC-D042-5DC135E6673E}"/>
                </a:ext>
              </a:extLst>
            </p:cNvPr>
            <p:cNvSpPr/>
            <p:nvPr/>
          </p:nvSpPr>
          <p:spPr>
            <a:xfrm>
              <a:off x="1935321" y="3748517"/>
              <a:ext cx="5066179" cy="1388268"/>
            </a:xfrm>
            <a:prstGeom prst="rect">
              <a:avLst/>
            </a:prstGeom>
            <a:grpFill/>
            <a:ln w="19050" cap="flat" cmpd="sng" algn="ctr">
              <a:solidFill>
                <a:srgbClr val="60C946"/>
              </a:solidFill>
              <a:prstDash val="solid"/>
              <a:miter lim="800000"/>
            </a:ln>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60C94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B8B6CED-3874-F10B-0F4A-E74AB4ABBA3D}"/>
                </a:ext>
              </a:extLst>
            </p:cNvPr>
            <p:cNvSpPr txBox="1"/>
            <p:nvPr/>
          </p:nvSpPr>
          <p:spPr>
            <a:xfrm>
              <a:off x="1935321" y="3748517"/>
              <a:ext cx="5066179" cy="1388268"/>
            </a:xfrm>
            <a:prstGeom prst="rect">
              <a:avLst/>
            </a:prstGeom>
            <a:grpFill/>
            <a:ln>
              <a:solidFill>
                <a:srgbClr val="60C946"/>
              </a:solidFill>
            </a:ln>
            <a:effectLst/>
          </p:spPr>
          <p:txBody>
            <a:bodyPr spcFirstLastPara="0" vert="horz" wrap="square" lIns="705241"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ts val="0"/>
                </a:spcAft>
                <a:buClrTx/>
                <a:buSzTx/>
                <a:buFontTx/>
                <a:buNone/>
                <a:tabLst/>
                <a:defRPr/>
              </a:pPr>
              <a:r>
                <a:rPr kumimoji="0" lang="en-GB" sz="1200" b="1" i="0" u="none" strike="noStrike" kern="0" cap="none" spc="0" normalizeH="0" baseline="0" noProof="0">
                  <a:ln>
                    <a:noFill/>
                  </a:ln>
                  <a:solidFill>
                    <a:srgbClr val="60C946"/>
                  </a:solidFill>
                  <a:effectLst/>
                  <a:uLnTx/>
                  <a:uFillTx/>
                  <a:latin typeface="Abadi MT Condensed Extra Bold" panose="020B0306030101010103" pitchFamily="34" charset="77"/>
                  <a:ea typeface="+mn-ea"/>
                  <a:cs typeface="+mn-cs"/>
                </a:rPr>
                <a:t>Monitoring and Reporting</a:t>
              </a:r>
            </a:p>
          </p:txBody>
        </p:sp>
      </p:grpSp>
      <p:sp>
        <p:nvSpPr>
          <p:cNvPr id="10" name="Rectangle 9">
            <a:extLst>
              <a:ext uri="{FF2B5EF4-FFF2-40B4-BE49-F238E27FC236}">
                <a16:creationId xmlns:a16="http://schemas.microsoft.com/office/drawing/2014/main" id="{1771B4CA-2981-6578-700A-78DA4055F4FC}"/>
              </a:ext>
            </a:extLst>
          </p:cNvPr>
          <p:cNvSpPr/>
          <p:nvPr/>
        </p:nvSpPr>
        <p:spPr>
          <a:xfrm>
            <a:off x="3192608" y="3414086"/>
            <a:ext cx="621201" cy="637638"/>
          </a:xfrm>
          <a:prstGeom prst="rect">
            <a:avLst/>
          </a:prstGeom>
          <a:solidFill>
            <a:srgbClr val="60C946"/>
          </a:solidFill>
          <a:ln w="12700" cap="flat" cmpd="sng" algn="ctr">
            <a:solidFill>
              <a:srgbClr val="60C946"/>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60C946"/>
              </a:solidFill>
              <a:effectLst/>
              <a:uLnTx/>
              <a:uFillTx/>
              <a:latin typeface="Calibri" panose="020F0502020204030204"/>
              <a:ea typeface="+mn-ea"/>
              <a:cs typeface="+mn-cs"/>
            </a:endParaRPr>
          </a:p>
        </p:txBody>
      </p:sp>
      <p:pic>
        <p:nvPicPr>
          <p:cNvPr id="21" name="Graphic 20" descr="Presentation with pie chart">
            <a:extLst>
              <a:ext uri="{FF2B5EF4-FFF2-40B4-BE49-F238E27FC236}">
                <a16:creationId xmlns:a16="http://schemas.microsoft.com/office/drawing/2014/main" id="{18EC2962-A456-8964-B701-18237FD535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75896" y="3497898"/>
            <a:ext cx="448130" cy="448130"/>
          </a:xfrm>
          <a:prstGeom prst="rect">
            <a:avLst/>
          </a:prstGeom>
        </p:spPr>
      </p:pic>
      <p:sp>
        <p:nvSpPr>
          <p:cNvPr id="18" name="Rectangle 17">
            <a:extLst>
              <a:ext uri="{FF2B5EF4-FFF2-40B4-BE49-F238E27FC236}">
                <a16:creationId xmlns:a16="http://schemas.microsoft.com/office/drawing/2014/main" id="{7A70D863-3CE1-2BC3-19BA-8D6E4F7EE953}"/>
              </a:ext>
            </a:extLst>
          </p:cNvPr>
          <p:cNvSpPr/>
          <p:nvPr/>
        </p:nvSpPr>
        <p:spPr>
          <a:xfrm>
            <a:off x="3192607" y="1447114"/>
            <a:ext cx="627902" cy="651158"/>
          </a:xfrm>
          <a:prstGeom prst="rect">
            <a:avLst/>
          </a:prstGeom>
          <a:solidFill>
            <a:srgbClr val="E74112"/>
          </a:solidFill>
          <a:ln w="12700" cap="flat" cmpd="sng" algn="ctr">
            <a:solidFill>
              <a:srgbClr val="E74112"/>
            </a:solidFill>
            <a:prstDash val="solid"/>
            <a:miter lim="800000"/>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hueOff val="0"/>
                  <a:satOff val="0"/>
                  <a:lumOff val="0"/>
                  <a:alphaOff val="0"/>
                </a:srgbClr>
              </a:solidFill>
              <a:effectLst/>
              <a:uLnTx/>
              <a:uFillTx/>
              <a:latin typeface="Calibri" panose="020F0502020204030204"/>
              <a:ea typeface="+mn-ea"/>
              <a:cs typeface="+mn-cs"/>
            </a:endParaRPr>
          </a:p>
        </p:txBody>
      </p:sp>
      <p:pic>
        <p:nvPicPr>
          <p:cNvPr id="19" name="Graphic 18" descr="Bullseye">
            <a:extLst>
              <a:ext uri="{FF2B5EF4-FFF2-40B4-BE49-F238E27FC236}">
                <a16:creationId xmlns:a16="http://schemas.microsoft.com/office/drawing/2014/main" id="{0963EE7A-3392-F349-88A8-6CEA0AB714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0435" y="1581719"/>
            <a:ext cx="405935" cy="402667"/>
          </a:xfrm>
          <a:prstGeom prst="rect">
            <a:avLst/>
          </a:prstGeom>
        </p:spPr>
      </p:pic>
      <p:sp>
        <p:nvSpPr>
          <p:cNvPr id="22" name="TextBox 21">
            <a:extLst>
              <a:ext uri="{FF2B5EF4-FFF2-40B4-BE49-F238E27FC236}">
                <a16:creationId xmlns:a16="http://schemas.microsoft.com/office/drawing/2014/main" id="{A837EE2D-238C-4E8B-2D9E-BE164AFF623F}"/>
              </a:ext>
            </a:extLst>
          </p:cNvPr>
          <p:cNvSpPr txBox="1"/>
          <p:nvPr/>
        </p:nvSpPr>
        <p:spPr>
          <a:xfrm>
            <a:off x="3290340" y="1533526"/>
            <a:ext cx="2538961" cy="496331"/>
          </a:xfrm>
          <a:prstGeom prst="rect">
            <a:avLst/>
          </a:prstGeom>
          <a:noFill/>
          <a:ln w="19050">
            <a:solidFill>
              <a:srgbClr val="E74112"/>
            </a:solidFill>
          </a:ln>
          <a:effectLst/>
        </p:spPr>
        <p:txBody>
          <a:bodyPr spcFirstLastPara="0" vert="horz" wrap="square" lIns="705241"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ts val="0"/>
              </a:spcAft>
              <a:buClrTx/>
              <a:buSzTx/>
              <a:buFontTx/>
              <a:buNone/>
              <a:tabLst/>
              <a:defRPr/>
            </a:pPr>
            <a:br>
              <a:rPr kumimoji="0" lang="en-GB" sz="1200" b="1" i="0" u="none" strike="noStrike" kern="0" cap="none" spc="0" normalizeH="0" baseline="0" noProof="0">
                <a:ln>
                  <a:noFill/>
                </a:ln>
                <a:solidFill>
                  <a:srgbClr val="E74112"/>
                </a:solidFill>
                <a:effectLst/>
                <a:uLnTx/>
                <a:uFillTx/>
                <a:latin typeface="Abadi MT Condensed Extra Bold" panose="020B0306030101010103" pitchFamily="34" charset="77"/>
                <a:ea typeface="+mn-ea"/>
                <a:cs typeface="+mn-cs"/>
              </a:rPr>
            </a:br>
            <a:r>
              <a:rPr kumimoji="0" lang="en-GB" sz="1200" b="1" i="0" u="none" strike="noStrike" kern="0" cap="none" spc="0" normalizeH="0" baseline="0" noProof="0">
                <a:ln>
                  <a:noFill/>
                </a:ln>
                <a:solidFill>
                  <a:srgbClr val="E74112"/>
                </a:solidFill>
                <a:effectLst/>
                <a:uLnTx/>
                <a:uFillTx/>
                <a:latin typeface="Abadi MT Condensed Extra Bold" panose="020B0306030101010103" pitchFamily="34" charset="77"/>
                <a:ea typeface="+mn-ea"/>
                <a:cs typeface="+mn-cs"/>
              </a:rPr>
              <a:t>Policy and Target Setting</a:t>
            </a:r>
            <a:endParaRPr kumimoji="0" lang="en-GB" sz="1200" b="0" i="0" u="none" strike="noStrike" kern="0" cap="none" spc="0" normalizeH="0" baseline="0" noProof="0">
              <a:ln>
                <a:noFill/>
              </a:ln>
              <a:solidFill>
                <a:srgbClr val="E74112"/>
              </a:solidFill>
              <a:effectLst/>
              <a:uLnTx/>
              <a:uFillTx/>
              <a:latin typeface="Calibri" panose="020F0502020204030204"/>
              <a:ea typeface="+mn-ea"/>
              <a:cs typeface="+mn-cs"/>
            </a:endParaRPr>
          </a:p>
          <a:p>
            <a:pPr marL="0" marR="0" lvl="0" indent="0" algn="l" defTabSz="800100" rtl="0" eaLnBrk="1" fontAlgn="auto" latinLnBrk="0" hangingPunct="1">
              <a:lnSpc>
                <a:spcPct val="90000"/>
              </a:lnSpc>
              <a:spcBef>
                <a:spcPct val="0"/>
              </a:spcBef>
              <a:spcAft>
                <a:spcPct val="35000"/>
              </a:spcAft>
              <a:buClrTx/>
              <a:buSzTx/>
              <a:buFontTx/>
              <a:buNone/>
              <a:tabLst/>
              <a:defRPr/>
            </a:pPr>
            <a:endParaRPr kumimoji="0" lang="en-GB" sz="1200" b="0" i="0" u="none" strike="noStrike" kern="0" cap="none" spc="0" normalizeH="0" baseline="0" noProof="0">
              <a:ln>
                <a:noFill/>
              </a:ln>
              <a:solidFill>
                <a:srgbClr val="E7411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259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grpSp>
        <p:nvGrpSpPr>
          <p:cNvPr id="2" name="Group 1">
            <a:extLst>
              <a:ext uri="{FF2B5EF4-FFF2-40B4-BE49-F238E27FC236}">
                <a16:creationId xmlns:a16="http://schemas.microsoft.com/office/drawing/2014/main" id="{8352DD23-96A2-A660-AA20-95E27C9E1516}"/>
              </a:ext>
            </a:extLst>
          </p:cNvPr>
          <p:cNvGrpSpPr/>
          <p:nvPr/>
        </p:nvGrpSpPr>
        <p:grpSpPr>
          <a:xfrm>
            <a:off x="140016" y="4529603"/>
            <a:ext cx="1817680" cy="475335"/>
            <a:chOff x="148588" y="6034192"/>
            <a:chExt cx="2423573" cy="633779"/>
          </a:xfrm>
        </p:grpSpPr>
        <p:sp>
          <p:nvSpPr>
            <p:cNvPr id="3" name="Google Shape;99;p2">
              <a:extLst>
                <a:ext uri="{FF2B5EF4-FFF2-40B4-BE49-F238E27FC236}">
                  <a16:creationId xmlns:a16="http://schemas.microsoft.com/office/drawing/2014/main" id="{3B07C217-B3B1-6E26-A41E-2BCDCFB3F6CD}"/>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panose="020B0604020202020204" pitchFamily="34" charset="0"/>
                  <a:ea typeface="Source Sans Pro SemiBold"/>
                  <a:cs typeface="Arial" panose="020B0604020202020204" pitchFamily="34" charset="0"/>
                  <a:sym typeface="Source Sans Pro SemiBold"/>
                </a:rPr>
                <a:t>Greening of European Sea Ports</a:t>
              </a:r>
            </a:p>
          </p:txBody>
        </p:sp>
        <p:pic>
          <p:nvPicPr>
            <p:cNvPr id="4" name="Picture 3" descr="A blue rectangular sign with yellow stars and a blue square with white text&#10;&#10;Description automatically generated">
              <a:extLst>
                <a:ext uri="{FF2B5EF4-FFF2-40B4-BE49-F238E27FC236}">
                  <a16:creationId xmlns:a16="http://schemas.microsoft.com/office/drawing/2014/main" id="{3BA26ACC-E3D4-1127-D054-553F99483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6" name="Title 3">
            <a:extLst>
              <a:ext uri="{FF2B5EF4-FFF2-40B4-BE49-F238E27FC236}">
                <a16:creationId xmlns:a16="http://schemas.microsoft.com/office/drawing/2014/main" id="{36F36ACB-3365-BAC8-1FF2-F8AF23D71835}"/>
              </a:ext>
            </a:extLst>
          </p:cNvPr>
          <p:cNvSpPr txBox="1">
            <a:spLocks/>
          </p:cNvSpPr>
          <p:nvPr/>
        </p:nvSpPr>
        <p:spPr>
          <a:xfrm>
            <a:off x="336082" y="288660"/>
            <a:ext cx="2719538" cy="4753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Roadmap – Key steps</a:t>
            </a:r>
          </a:p>
        </p:txBody>
      </p:sp>
      <p:pic>
        <p:nvPicPr>
          <p:cNvPr id="25" name="Picture 24">
            <a:extLst>
              <a:ext uri="{FF2B5EF4-FFF2-40B4-BE49-F238E27FC236}">
                <a16:creationId xmlns:a16="http://schemas.microsoft.com/office/drawing/2014/main" id="{E16DDDA7-2956-DF6D-EFD2-6DD2A90ABFF9}"/>
              </a:ext>
            </a:extLst>
          </p:cNvPr>
          <p:cNvPicPr>
            <a:picLocks noChangeAspect="1"/>
          </p:cNvPicPr>
          <p:nvPr/>
        </p:nvPicPr>
        <p:blipFill>
          <a:blip r:embed="rId4">
            <a:clrChange>
              <a:clrFrom>
                <a:srgbClr val="305A60"/>
              </a:clrFrom>
              <a:clrTo>
                <a:srgbClr val="305A60">
                  <a:alpha val="0"/>
                </a:srgbClr>
              </a:clrTo>
            </a:clrChange>
          </a:blip>
          <a:stretch>
            <a:fillRect/>
          </a:stretch>
        </p:blipFill>
        <p:spPr>
          <a:xfrm>
            <a:off x="191132" y="2126417"/>
            <a:ext cx="2185308" cy="753555"/>
          </a:xfrm>
          <a:prstGeom prst="rect">
            <a:avLst/>
          </a:prstGeom>
        </p:spPr>
      </p:pic>
      <p:pic>
        <p:nvPicPr>
          <p:cNvPr id="29" name="Picture 28">
            <a:extLst>
              <a:ext uri="{FF2B5EF4-FFF2-40B4-BE49-F238E27FC236}">
                <a16:creationId xmlns:a16="http://schemas.microsoft.com/office/drawing/2014/main" id="{80531521-B659-AA3E-EA39-12A597E4DE59}"/>
              </a:ext>
            </a:extLst>
          </p:cNvPr>
          <p:cNvPicPr>
            <a:picLocks noChangeAspect="1"/>
          </p:cNvPicPr>
          <p:nvPr/>
        </p:nvPicPr>
        <p:blipFill>
          <a:blip r:embed="rId5">
            <a:clrChange>
              <a:clrFrom>
                <a:srgbClr val="305A60"/>
              </a:clrFrom>
              <a:clrTo>
                <a:srgbClr val="305A60">
                  <a:alpha val="0"/>
                </a:srgbClr>
              </a:clrTo>
            </a:clrChange>
          </a:blip>
          <a:stretch>
            <a:fillRect/>
          </a:stretch>
        </p:blipFill>
        <p:spPr>
          <a:xfrm>
            <a:off x="343271" y="1230618"/>
            <a:ext cx="1597210" cy="674878"/>
          </a:xfrm>
          <a:prstGeom prst="rect">
            <a:avLst/>
          </a:prstGeom>
        </p:spPr>
      </p:pic>
      <p:pic>
        <p:nvPicPr>
          <p:cNvPr id="31" name="Picture 30">
            <a:extLst>
              <a:ext uri="{FF2B5EF4-FFF2-40B4-BE49-F238E27FC236}">
                <a16:creationId xmlns:a16="http://schemas.microsoft.com/office/drawing/2014/main" id="{6FE12CBF-A8B6-FC16-CD82-06AD7CAFC43A}"/>
              </a:ext>
            </a:extLst>
          </p:cNvPr>
          <p:cNvPicPr>
            <a:picLocks noChangeAspect="1"/>
          </p:cNvPicPr>
          <p:nvPr/>
        </p:nvPicPr>
        <p:blipFill>
          <a:blip r:embed="rId6">
            <a:clrChange>
              <a:clrFrom>
                <a:srgbClr val="305A60"/>
              </a:clrFrom>
              <a:clrTo>
                <a:srgbClr val="305A60">
                  <a:alpha val="0"/>
                </a:srgbClr>
              </a:clrTo>
            </a:clrChange>
          </a:blip>
          <a:stretch>
            <a:fillRect/>
          </a:stretch>
        </p:blipFill>
        <p:spPr>
          <a:xfrm>
            <a:off x="3463765" y="1240259"/>
            <a:ext cx="2111402" cy="665237"/>
          </a:xfrm>
          <a:prstGeom prst="rect">
            <a:avLst/>
          </a:prstGeom>
        </p:spPr>
      </p:pic>
      <p:pic>
        <p:nvPicPr>
          <p:cNvPr id="35" name="Picture 34">
            <a:extLst>
              <a:ext uri="{FF2B5EF4-FFF2-40B4-BE49-F238E27FC236}">
                <a16:creationId xmlns:a16="http://schemas.microsoft.com/office/drawing/2014/main" id="{979ED0CB-0358-3774-DADA-581358A39F16}"/>
              </a:ext>
            </a:extLst>
          </p:cNvPr>
          <p:cNvPicPr>
            <a:picLocks noChangeAspect="1"/>
          </p:cNvPicPr>
          <p:nvPr/>
        </p:nvPicPr>
        <p:blipFill>
          <a:blip r:embed="rId7"/>
          <a:stretch>
            <a:fillRect/>
          </a:stretch>
        </p:blipFill>
        <p:spPr>
          <a:xfrm>
            <a:off x="2542389" y="2752528"/>
            <a:ext cx="1904219" cy="597402"/>
          </a:xfrm>
          <a:prstGeom prst="rect">
            <a:avLst/>
          </a:prstGeom>
        </p:spPr>
      </p:pic>
      <p:pic>
        <p:nvPicPr>
          <p:cNvPr id="37" name="Picture 36">
            <a:extLst>
              <a:ext uri="{FF2B5EF4-FFF2-40B4-BE49-F238E27FC236}">
                <a16:creationId xmlns:a16="http://schemas.microsoft.com/office/drawing/2014/main" id="{14DE0CF5-B2BE-B7EA-549F-A4E2101D0015}"/>
              </a:ext>
            </a:extLst>
          </p:cNvPr>
          <p:cNvPicPr>
            <a:picLocks noChangeAspect="1"/>
          </p:cNvPicPr>
          <p:nvPr/>
        </p:nvPicPr>
        <p:blipFill>
          <a:blip r:embed="rId8"/>
          <a:stretch>
            <a:fillRect/>
          </a:stretch>
        </p:blipFill>
        <p:spPr>
          <a:xfrm>
            <a:off x="2600517" y="3394924"/>
            <a:ext cx="1880599" cy="622688"/>
          </a:xfrm>
          <a:prstGeom prst="rect">
            <a:avLst/>
          </a:prstGeom>
        </p:spPr>
      </p:pic>
      <p:pic>
        <p:nvPicPr>
          <p:cNvPr id="39" name="Picture 38">
            <a:extLst>
              <a:ext uri="{FF2B5EF4-FFF2-40B4-BE49-F238E27FC236}">
                <a16:creationId xmlns:a16="http://schemas.microsoft.com/office/drawing/2014/main" id="{6976509D-9B2C-AD85-09CD-790ED330D7EE}"/>
              </a:ext>
            </a:extLst>
          </p:cNvPr>
          <p:cNvPicPr>
            <a:picLocks noChangeAspect="1"/>
          </p:cNvPicPr>
          <p:nvPr/>
        </p:nvPicPr>
        <p:blipFill>
          <a:blip r:embed="rId9"/>
          <a:stretch>
            <a:fillRect/>
          </a:stretch>
        </p:blipFill>
        <p:spPr>
          <a:xfrm>
            <a:off x="2681788" y="3993742"/>
            <a:ext cx="1753607" cy="648709"/>
          </a:xfrm>
          <a:prstGeom prst="rect">
            <a:avLst/>
          </a:prstGeom>
        </p:spPr>
      </p:pic>
      <p:pic>
        <p:nvPicPr>
          <p:cNvPr id="41" name="Picture 40">
            <a:extLst>
              <a:ext uri="{FF2B5EF4-FFF2-40B4-BE49-F238E27FC236}">
                <a16:creationId xmlns:a16="http://schemas.microsoft.com/office/drawing/2014/main" id="{FB2C44D2-B3B9-FFA9-460C-D93C9827C739}"/>
              </a:ext>
            </a:extLst>
          </p:cNvPr>
          <p:cNvPicPr>
            <a:picLocks noChangeAspect="1"/>
          </p:cNvPicPr>
          <p:nvPr/>
        </p:nvPicPr>
        <p:blipFill rotWithShape="1">
          <a:blip r:embed="rId10"/>
          <a:srcRect t="29170"/>
          <a:stretch/>
        </p:blipFill>
        <p:spPr>
          <a:xfrm>
            <a:off x="4398019" y="2273051"/>
            <a:ext cx="2125889" cy="456472"/>
          </a:xfrm>
          <a:prstGeom prst="rect">
            <a:avLst/>
          </a:prstGeom>
        </p:spPr>
      </p:pic>
      <p:pic>
        <p:nvPicPr>
          <p:cNvPr id="43" name="Picture 42">
            <a:extLst>
              <a:ext uri="{FF2B5EF4-FFF2-40B4-BE49-F238E27FC236}">
                <a16:creationId xmlns:a16="http://schemas.microsoft.com/office/drawing/2014/main" id="{98327C41-768F-9EE1-A1CB-D92EF48D77BA}"/>
              </a:ext>
            </a:extLst>
          </p:cNvPr>
          <p:cNvPicPr>
            <a:picLocks noChangeAspect="1"/>
          </p:cNvPicPr>
          <p:nvPr/>
        </p:nvPicPr>
        <p:blipFill>
          <a:blip r:embed="rId11"/>
          <a:stretch>
            <a:fillRect/>
          </a:stretch>
        </p:blipFill>
        <p:spPr>
          <a:xfrm>
            <a:off x="4490689" y="2790735"/>
            <a:ext cx="1984361" cy="560980"/>
          </a:xfrm>
          <a:prstGeom prst="rect">
            <a:avLst/>
          </a:prstGeom>
        </p:spPr>
      </p:pic>
      <p:pic>
        <p:nvPicPr>
          <p:cNvPr id="45" name="Picture 44">
            <a:extLst>
              <a:ext uri="{FF2B5EF4-FFF2-40B4-BE49-F238E27FC236}">
                <a16:creationId xmlns:a16="http://schemas.microsoft.com/office/drawing/2014/main" id="{239C68EA-4C1F-47E5-C4BE-73F61D8BD10D}"/>
              </a:ext>
            </a:extLst>
          </p:cNvPr>
          <p:cNvPicPr>
            <a:picLocks noChangeAspect="1"/>
          </p:cNvPicPr>
          <p:nvPr/>
        </p:nvPicPr>
        <p:blipFill>
          <a:blip r:embed="rId12"/>
          <a:stretch>
            <a:fillRect/>
          </a:stretch>
        </p:blipFill>
        <p:spPr>
          <a:xfrm>
            <a:off x="4465633" y="3389381"/>
            <a:ext cx="1761848" cy="574787"/>
          </a:xfrm>
          <a:prstGeom prst="rect">
            <a:avLst/>
          </a:prstGeom>
        </p:spPr>
      </p:pic>
      <p:pic>
        <p:nvPicPr>
          <p:cNvPr id="47" name="Picture 46">
            <a:extLst>
              <a:ext uri="{FF2B5EF4-FFF2-40B4-BE49-F238E27FC236}">
                <a16:creationId xmlns:a16="http://schemas.microsoft.com/office/drawing/2014/main" id="{5C562029-27A4-22BB-3133-4B0F271719D4}"/>
              </a:ext>
            </a:extLst>
          </p:cNvPr>
          <p:cNvPicPr>
            <a:picLocks noChangeAspect="1"/>
          </p:cNvPicPr>
          <p:nvPr/>
        </p:nvPicPr>
        <p:blipFill>
          <a:blip r:embed="rId13">
            <a:clrChange>
              <a:clrFrom>
                <a:srgbClr val="305A60"/>
              </a:clrFrom>
              <a:clrTo>
                <a:srgbClr val="305A60">
                  <a:alpha val="0"/>
                </a:srgbClr>
              </a:clrTo>
            </a:clrChange>
          </a:blip>
          <a:stretch>
            <a:fillRect/>
          </a:stretch>
        </p:blipFill>
        <p:spPr>
          <a:xfrm>
            <a:off x="6874632" y="1243489"/>
            <a:ext cx="1693621" cy="713442"/>
          </a:xfrm>
          <a:prstGeom prst="rect">
            <a:avLst/>
          </a:prstGeom>
        </p:spPr>
      </p:pic>
      <p:pic>
        <p:nvPicPr>
          <p:cNvPr id="49" name="Picture 48">
            <a:extLst>
              <a:ext uri="{FF2B5EF4-FFF2-40B4-BE49-F238E27FC236}">
                <a16:creationId xmlns:a16="http://schemas.microsoft.com/office/drawing/2014/main" id="{37CEF56A-B22D-3DE1-E9BB-FAA66DD5536E}"/>
              </a:ext>
            </a:extLst>
          </p:cNvPr>
          <p:cNvPicPr>
            <a:picLocks noChangeAspect="1"/>
          </p:cNvPicPr>
          <p:nvPr/>
        </p:nvPicPr>
        <p:blipFill>
          <a:blip r:embed="rId14">
            <a:clrChange>
              <a:clrFrom>
                <a:srgbClr val="305A60"/>
              </a:clrFrom>
              <a:clrTo>
                <a:srgbClr val="305A60">
                  <a:alpha val="0"/>
                </a:srgbClr>
              </a:clrTo>
            </a:clrChange>
          </a:blip>
          <a:stretch>
            <a:fillRect/>
          </a:stretch>
        </p:blipFill>
        <p:spPr>
          <a:xfrm>
            <a:off x="6874632" y="2126417"/>
            <a:ext cx="1986056" cy="715317"/>
          </a:xfrm>
          <a:prstGeom prst="rect">
            <a:avLst/>
          </a:prstGeom>
        </p:spPr>
      </p:pic>
      <p:grpSp>
        <p:nvGrpSpPr>
          <p:cNvPr id="56" name="Group 55">
            <a:extLst>
              <a:ext uri="{FF2B5EF4-FFF2-40B4-BE49-F238E27FC236}">
                <a16:creationId xmlns:a16="http://schemas.microsoft.com/office/drawing/2014/main" id="{FEF40E2B-7CB0-9B02-2374-43866A97524E}"/>
              </a:ext>
            </a:extLst>
          </p:cNvPr>
          <p:cNvGrpSpPr/>
          <p:nvPr/>
        </p:nvGrpSpPr>
        <p:grpSpPr>
          <a:xfrm>
            <a:off x="6825772" y="2821699"/>
            <a:ext cx="1986056" cy="571360"/>
            <a:chOff x="9168080" y="2469067"/>
            <a:chExt cx="2648074" cy="761813"/>
          </a:xfrm>
        </p:grpSpPr>
        <p:pic>
          <p:nvPicPr>
            <p:cNvPr id="51" name="Picture 50">
              <a:extLst>
                <a:ext uri="{FF2B5EF4-FFF2-40B4-BE49-F238E27FC236}">
                  <a16:creationId xmlns:a16="http://schemas.microsoft.com/office/drawing/2014/main" id="{BA4CBAB2-A710-26A1-9BFC-D4C24604055D}"/>
                </a:ext>
              </a:extLst>
            </p:cNvPr>
            <p:cNvPicPr>
              <a:picLocks noChangeAspect="1"/>
            </p:cNvPicPr>
            <p:nvPr/>
          </p:nvPicPr>
          <p:blipFill>
            <a:blip r:embed="rId15"/>
            <a:stretch>
              <a:fillRect/>
            </a:stretch>
          </p:blipFill>
          <p:spPr>
            <a:xfrm>
              <a:off x="9168080" y="2469067"/>
              <a:ext cx="2648074" cy="704275"/>
            </a:xfrm>
            <a:prstGeom prst="rect">
              <a:avLst/>
            </a:prstGeom>
          </p:spPr>
        </p:pic>
        <p:pic>
          <p:nvPicPr>
            <p:cNvPr id="55" name="Picture 54">
              <a:extLst>
                <a:ext uri="{FF2B5EF4-FFF2-40B4-BE49-F238E27FC236}">
                  <a16:creationId xmlns:a16="http://schemas.microsoft.com/office/drawing/2014/main" id="{6687302F-8ABA-50A8-12E9-B7BDF77F162F}"/>
                </a:ext>
              </a:extLst>
            </p:cNvPr>
            <p:cNvPicPr>
              <a:picLocks noChangeAspect="1"/>
            </p:cNvPicPr>
            <p:nvPr/>
          </p:nvPicPr>
          <p:blipFill rotWithShape="1">
            <a:blip r:embed="rId15"/>
            <a:srcRect l="29018" r="3573"/>
            <a:stretch/>
          </p:blipFill>
          <p:spPr>
            <a:xfrm>
              <a:off x="9936480" y="2526605"/>
              <a:ext cx="1785036" cy="704275"/>
            </a:xfrm>
            <a:prstGeom prst="rect">
              <a:avLst/>
            </a:prstGeom>
          </p:spPr>
        </p:pic>
      </p:grpSp>
      <p:grpSp>
        <p:nvGrpSpPr>
          <p:cNvPr id="58" name="Group 57">
            <a:extLst>
              <a:ext uri="{FF2B5EF4-FFF2-40B4-BE49-F238E27FC236}">
                <a16:creationId xmlns:a16="http://schemas.microsoft.com/office/drawing/2014/main" id="{B536EAD4-0BCF-59E5-F82C-AA61EAF9A38E}"/>
              </a:ext>
            </a:extLst>
          </p:cNvPr>
          <p:cNvGrpSpPr/>
          <p:nvPr/>
        </p:nvGrpSpPr>
        <p:grpSpPr>
          <a:xfrm>
            <a:off x="243628" y="2697259"/>
            <a:ext cx="1904573" cy="751852"/>
            <a:chOff x="220664" y="3144929"/>
            <a:chExt cx="2539431" cy="1002469"/>
          </a:xfrm>
        </p:grpSpPr>
        <p:pic>
          <p:nvPicPr>
            <p:cNvPr id="27" name="Picture 26">
              <a:extLst>
                <a:ext uri="{FF2B5EF4-FFF2-40B4-BE49-F238E27FC236}">
                  <a16:creationId xmlns:a16="http://schemas.microsoft.com/office/drawing/2014/main" id="{3C4A0A6F-B68D-E710-8BB8-9A49A803C774}"/>
                </a:ext>
              </a:extLst>
            </p:cNvPr>
            <p:cNvPicPr>
              <a:picLocks noChangeAspect="1"/>
            </p:cNvPicPr>
            <p:nvPr/>
          </p:nvPicPr>
          <p:blipFill rotWithShape="1">
            <a:blip r:embed="rId16">
              <a:clrChange>
                <a:clrFrom>
                  <a:srgbClr val="305A60"/>
                </a:clrFrom>
                <a:clrTo>
                  <a:srgbClr val="305A60">
                    <a:alpha val="0"/>
                  </a:srgbClr>
                </a:clrTo>
              </a:clrChange>
            </a:blip>
            <a:srcRect r="64936" b="8612"/>
            <a:stretch/>
          </p:blipFill>
          <p:spPr>
            <a:xfrm>
              <a:off x="220664" y="3144929"/>
              <a:ext cx="898114" cy="1002469"/>
            </a:xfrm>
            <a:prstGeom prst="rect">
              <a:avLst/>
            </a:prstGeom>
          </p:spPr>
        </p:pic>
        <p:pic>
          <p:nvPicPr>
            <p:cNvPr id="57" name="Picture 56">
              <a:extLst>
                <a:ext uri="{FF2B5EF4-FFF2-40B4-BE49-F238E27FC236}">
                  <a16:creationId xmlns:a16="http://schemas.microsoft.com/office/drawing/2014/main" id="{0687D7A0-B915-8BD3-9491-5BB40EF17063}"/>
                </a:ext>
              </a:extLst>
            </p:cNvPr>
            <p:cNvPicPr>
              <a:picLocks noChangeAspect="1"/>
            </p:cNvPicPr>
            <p:nvPr/>
          </p:nvPicPr>
          <p:blipFill rotWithShape="1">
            <a:blip r:embed="rId16">
              <a:clrChange>
                <a:clrFrom>
                  <a:srgbClr val="305A60"/>
                </a:clrFrom>
                <a:clrTo>
                  <a:srgbClr val="305A60">
                    <a:alpha val="0"/>
                  </a:srgbClr>
                </a:clrTo>
              </a:clrChange>
            </a:blip>
            <a:srcRect l="35173" t="-1" b="39502"/>
            <a:stretch/>
          </p:blipFill>
          <p:spPr>
            <a:xfrm>
              <a:off x="1099615" y="3279888"/>
              <a:ext cx="1660480" cy="663639"/>
            </a:xfrm>
            <a:prstGeom prst="rect">
              <a:avLst/>
            </a:prstGeom>
          </p:spPr>
        </p:pic>
      </p:grpSp>
      <p:grpSp>
        <p:nvGrpSpPr>
          <p:cNvPr id="61" name="Group 60">
            <a:extLst>
              <a:ext uri="{FF2B5EF4-FFF2-40B4-BE49-F238E27FC236}">
                <a16:creationId xmlns:a16="http://schemas.microsoft.com/office/drawing/2014/main" id="{F0AC0A7C-965A-328B-901C-E428821C490C}"/>
              </a:ext>
            </a:extLst>
          </p:cNvPr>
          <p:cNvGrpSpPr/>
          <p:nvPr/>
        </p:nvGrpSpPr>
        <p:grpSpPr>
          <a:xfrm>
            <a:off x="2673116" y="2156281"/>
            <a:ext cx="1655052" cy="637510"/>
            <a:chOff x="3634200" y="2456697"/>
            <a:chExt cx="2206736" cy="850013"/>
          </a:xfrm>
        </p:grpSpPr>
        <p:pic>
          <p:nvPicPr>
            <p:cNvPr id="33" name="Picture 32">
              <a:extLst>
                <a:ext uri="{FF2B5EF4-FFF2-40B4-BE49-F238E27FC236}">
                  <a16:creationId xmlns:a16="http://schemas.microsoft.com/office/drawing/2014/main" id="{90E63223-1C5E-18B5-7253-4D2994E6483F}"/>
                </a:ext>
              </a:extLst>
            </p:cNvPr>
            <p:cNvPicPr>
              <a:picLocks noChangeAspect="1"/>
            </p:cNvPicPr>
            <p:nvPr/>
          </p:nvPicPr>
          <p:blipFill>
            <a:blip r:embed="rId17"/>
            <a:stretch>
              <a:fillRect/>
            </a:stretch>
          </p:blipFill>
          <p:spPr>
            <a:xfrm>
              <a:off x="3634200" y="2456697"/>
              <a:ext cx="2206736" cy="787721"/>
            </a:xfrm>
            <a:prstGeom prst="rect">
              <a:avLst/>
            </a:prstGeom>
          </p:spPr>
        </p:pic>
        <p:pic>
          <p:nvPicPr>
            <p:cNvPr id="60" name="Picture 59">
              <a:extLst>
                <a:ext uri="{FF2B5EF4-FFF2-40B4-BE49-F238E27FC236}">
                  <a16:creationId xmlns:a16="http://schemas.microsoft.com/office/drawing/2014/main" id="{D7D9CD92-A199-5E8F-8522-D25955178E5A}"/>
                </a:ext>
              </a:extLst>
            </p:cNvPr>
            <p:cNvPicPr>
              <a:picLocks noChangeAspect="1"/>
            </p:cNvPicPr>
            <p:nvPr/>
          </p:nvPicPr>
          <p:blipFill rotWithShape="1">
            <a:blip r:embed="rId17"/>
            <a:srcRect l="31847"/>
            <a:stretch/>
          </p:blipFill>
          <p:spPr>
            <a:xfrm>
              <a:off x="4333443" y="2518989"/>
              <a:ext cx="1503956" cy="787721"/>
            </a:xfrm>
            <a:prstGeom prst="rect">
              <a:avLst/>
            </a:prstGeom>
          </p:spPr>
        </p:pic>
      </p:grpSp>
    </p:spTree>
    <p:extLst>
      <p:ext uri="{BB962C8B-B14F-4D97-AF65-F5344CB8AC3E}">
        <p14:creationId xmlns:p14="http://schemas.microsoft.com/office/powerpoint/2010/main" val="3045159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A641A557-A8C6-2EC2-BEBD-9DB82943A87D}"/>
              </a:ext>
            </a:extLst>
          </p:cNvPr>
          <p:cNvSpPr txBox="1">
            <a:spLocks noGrp="1" noRot="1" noMove="1" noResize="1" noEditPoints="1" noAdjustHandles="1" noChangeArrowheads="1" noChangeShapeType="1"/>
          </p:cNvSpPr>
          <p:nvPr/>
        </p:nvSpPr>
        <p:spPr>
          <a:xfrm>
            <a:off x="336083" y="288660"/>
            <a:ext cx="1143624" cy="47533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sym typeface="Calibri"/>
              </a:rPr>
              <a:t>Roadmap</a:t>
            </a:r>
          </a:p>
        </p:txBody>
      </p:sp>
      <p:grpSp>
        <p:nvGrpSpPr>
          <p:cNvPr id="23" name="Group 22">
            <a:extLst>
              <a:ext uri="{FF2B5EF4-FFF2-40B4-BE49-F238E27FC236}">
                <a16:creationId xmlns:a16="http://schemas.microsoft.com/office/drawing/2014/main" id="{3EF15688-F2E7-4F4D-17EC-9B8F98F3C289}"/>
              </a:ext>
            </a:extLst>
          </p:cNvPr>
          <p:cNvGrpSpPr>
            <a:grpSpLocks noGrp="1" noUngrp="1" noRot="1" noChangeAspect="1" noMove="1" noResize="1"/>
          </p:cNvGrpSpPr>
          <p:nvPr/>
        </p:nvGrpSpPr>
        <p:grpSpPr>
          <a:xfrm>
            <a:off x="350230" y="97005"/>
            <a:ext cx="7926899" cy="4946799"/>
            <a:chOff x="606507" y="547914"/>
            <a:chExt cx="9087868" cy="5671303"/>
          </a:xfrm>
        </p:grpSpPr>
        <p:sp>
          <p:nvSpPr>
            <p:cNvPr id="20" name="Rectangle 19">
              <a:extLst>
                <a:ext uri="{FF2B5EF4-FFF2-40B4-BE49-F238E27FC236}">
                  <a16:creationId xmlns:a16="http://schemas.microsoft.com/office/drawing/2014/main" id="{A93FF235-3214-7272-D163-C7B4ECEEB744}"/>
                </a:ext>
              </a:extLst>
            </p:cNvPr>
            <p:cNvSpPr>
              <a:spLocks noGrp="1" noRot="1" noMove="1" noResize="1" noEditPoints="1" noAdjustHandles="1" noChangeArrowheads="1" noChangeShapeType="1"/>
            </p:cNvSpPr>
            <p:nvPr/>
          </p:nvSpPr>
          <p:spPr>
            <a:xfrm>
              <a:off x="7612493" y="5384778"/>
              <a:ext cx="383888" cy="660275"/>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5D67E577-CA02-478D-2A48-E8F9FCF87850}"/>
                </a:ext>
              </a:extLst>
            </p:cNvPr>
            <p:cNvPicPr>
              <a:picLocks noGrp="1" noRot="1" noChangeAspect="1" noMove="1" noResize="1" noEditPoints="1" noAdjustHandles="1" noChangeArrowheads="1" noChangeShapeType="1" noCrop="1"/>
            </p:cNvPicPr>
            <p:nvPr/>
          </p:nvPicPr>
          <p:blipFill rotWithShape="1">
            <a:blip r:embed="rId2"/>
            <a:srcRect r="15050" b="-3193"/>
            <a:stretch/>
          </p:blipFill>
          <p:spPr>
            <a:xfrm flipV="1">
              <a:off x="5246190" y="5121025"/>
              <a:ext cx="2636863" cy="1006488"/>
            </a:xfrm>
            <a:prstGeom prst="rect">
              <a:avLst/>
            </a:prstGeom>
          </p:spPr>
        </p:pic>
        <p:grpSp>
          <p:nvGrpSpPr>
            <p:cNvPr id="8" name="Group 7">
              <a:extLst>
                <a:ext uri="{FF2B5EF4-FFF2-40B4-BE49-F238E27FC236}">
                  <a16:creationId xmlns:a16="http://schemas.microsoft.com/office/drawing/2014/main" id="{31635C65-79AC-4F1D-97E4-11EB98C0B106}"/>
                </a:ext>
              </a:extLst>
            </p:cNvPr>
            <p:cNvGrpSpPr>
              <a:grpSpLocks noGrp="1" noUngrp="1" noRot="1" noMove="1" noResize="1"/>
            </p:cNvGrpSpPr>
            <p:nvPr/>
          </p:nvGrpSpPr>
          <p:grpSpPr>
            <a:xfrm>
              <a:off x="5115954" y="1155988"/>
              <a:ext cx="2636862" cy="1397362"/>
              <a:chOff x="5381737" y="4091724"/>
              <a:chExt cx="2636862" cy="1397362"/>
            </a:xfrm>
          </p:grpSpPr>
          <p:pic>
            <p:nvPicPr>
              <p:cNvPr id="58" name="Picture 57">
                <a:extLst>
                  <a:ext uri="{FF2B5EF4-FFF2-40B4-BE49-F238E27FC236}">
                    <a16:creationId xmlns:a16="http://schemas.microsoft.com/office/drawing/2014/main" id="{92267E16-8E00-B7AD-9795-C4E03D536CB3}"/>
                  </a:ext>
                </a:extLst>
              </p:cNvPr>
              <p:cNvPicPr>
                <a:picLocks noGrp="1" noRot="1" noChangeAspect="1" noMove="1" noResize="1" noEditPoints="1" noAdjustHandles="1" noChangeArrowheads="1" noChangeShapeType="1" noCrop="1"/>
              </p:cNvPicPr>
              <p:nvPr/>
            </p:nvPicPr>
            <p:blipFill rotWithShape="1">
              <a:blip r:embed="rId3"/>
              <a:srcRect t="4365" b="54272"/>
              <a:stretch/>
            </p:blipFill>
            <p:spPr>
              <a:xfrm>
                <a:off x="5381737" y="4205175"/>
                <a:ext cx="2636862" cy="1283911"/>
              </a:xfrm>
              <a:prstGeom prst="rect">
                <a:avLst/>
              </a:prstGeom>
            </p:spPr>
          </p:pic>
          <p:sp>
            <p:nvSpPr>
              <p:cNvPr id="6" name="Rectangle 5">
                <a:extLst>
                  <a:ext uri="{FF2B5EF4-FFF2-40B4-BE49-F238E27FC236}">
                    <a16:creationId xmlns:a16="http://schemas.microsoft.com/office/drawing/2014/main" id="{D88D321A-2131-6623-CBE8-3FC63D31D5E6}"/>
                  </a:ext>
                </a:extLst>
              </p:cNvPr>
              <p:cNvSpPr>
                <a:spLocks noGrp="1" noRot="1" noMove="1" noResize="1" noEditPoints="1" noAdjustHandles="1" noChangeArrowheads="1" noChangeShapeType="1"/>
              </p:cNvSpPr>
              <p:nvPr/>
            </p:nvSpPr>
            <p:spPr>
              <a:xfrm>
                <a:off x="5682929" y="4091724"/>
                <a:ext cx="302126" cy="318541"/>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225F08DC-049F-59D0-B9EE-7D4CB7640F09}"/>
                  </a:ext>
                </a:extLst>
              </p:cNvPr>
              <p:cNvSpPr>
                <a:spLocks noGrp="1" noRot="1" noMove="1" noResize="1" noEditPoints="1" noAdjustHandles="1" noChangeArrowheads="1" noChangeShapeType="1"/>
              </p:cNvSpPr>
              <p:nvPr/>
            </p:nvSpPr>
            <p:spPr>
              <a:xfrm>
                <a:off x="5656195" y="4796927"/>
                <a:ext cx="302126" cy="692159"/>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grpSp>
        <p:pic>
          <p:nvPicPr>
            <p:cNvPr id="38" name="Picture 37">
              <a:extLst>
                <a:ext uri="{FF2B5EF4-FFF2-40B4-BE49-F238E27FC236}">
                  <a16:creationId xmlns:a16="http://schemas.microsoft.com/office/drawing/2014/main" id="{BC76A839-B908-BF0D-F3F4-27F427CD5D0D}"/>
                </a:ext>
              </a:extLst>
            </p:cNvPr>
            <p:cNvPicPr>
              <a:picLocks noGrp="1" noRot="1" noChangeAspect="1" noMove="1" noResize="1" noEditPoints="1" noAdjustHandles="1" noChangeArrowheads="1" noChangeShapeType="1" noCrop="1"/>
            </p:cNvPicPr>
            <p:nvPr/>
          </p:nvPicPr>
          <p:blipFill rotWithShape="1">
            <a:blip r:embed="rId4"/>
            <a:srcRect t="50392" b="1"/>
            <a:stretch/>
          </p:blipFill>
          <p:spPr>
            <a:xfrm>
              <a:off x="932615" y="5733827"/>
              <a:ext cx="2476014" cy="307285"/>
            </a:xfrm>
            <a:prstGeom prst="rect">
              <a:avLst/>
            </a:prstGeom>
          </p:spPr>
        </p:pic>
        <p:pic>
          <p:nvPicPr>
            <p:cNvPr id="71" name="Picture 70">
              <a:extLst>
                <a:ext uri="{FF2B5EF4-FFF2-40B4-BE49-F238E27FC236}">
                  <a16:creationId xmlns:a16="http://schemas.microsoft.com/office/drawing/2014/main" id="{3BBA26D2-2F3C-5292-418A-9DEDF7B2AFE4}"/>
                </a:ext>
              </a:extLst>
            </p:cNvPr>
            <p:cNvPicPr>
              <a:picLocks noGrp="1" noRot="1" noChangeAspect="1" noMove="1" noResize="1" noEditPoints="1" noAdjustHandles="1" noChangeArrowheads="1" noChangeShapeType="1" noCrop="1"/>
            </p:cNvPicPr>
            <p:nvPr/>
          </p:nvPicPr>
          <p:blipFill rotWithShape="1">
            <a:blip r:embed="rId5"/>
            <a:srcRect t="8558"/>
            <a:stretch/>
          </p:blipFill>
          <p:spPr>
            <a:xfrm>
              <a:off x="7573517" y="1006729"/>
              <a:ext cx="2057828" cy="1571432"/>
            </a:xfrm>
            <a:prstGeom prst="rect">
              <a:avLst/>
            </a:prstGeom>
          </p:spPr>
        </p:pic>
        <p:pic>
          <p:nvPicPr>
            <p:cNvPr id="65" name="Picture 64">
              <a:extLst>
                <a:ext uri="{FF2B5EF4-FFF2-40B4-BE49-F238E27FC236}">
                  <a16:creationId xmlns:a16="http://schemas.microsoft.com/office/drawing/2014/main" id="{F810EE90-8F0F-6D73-461A-47072A7C0465}"/>
                </a:ext>
              </a:extLst>
            </p:cNvPr>
            <p:cNvPicPr>
              <a:picLocks noGrp="1" noRot="1" noChangeAspect="1" noMove="1" noResize="1" noEditPoints="1" noAdjustHandles="1" noChangeArrowheads="1" noChangeShapeType="1" noCrop="1"/>
            </p:cNvPicPr>
            <p:nvPr/>
          </p:nvPicPr>
          <p:blipFill rotWithShape="1">
            <a:blip r:embed="rId6"/>
            <a:srcRect t="76936" r="42424" b="-1100"/>
            <a:stretch/>
          </p:blipFill>
          <p:spPr>
            <a:xfrm>
              <a:off x="7652065" y="4156145"/>
              <a:ext cx="1221969" cy="580225"/>
            </a:xfrm>
            <a:prstGeom prst="rect">
              <a:avLst/>
            </a:prstGeom>
          </p:spPr>
        </p:pic>
        <p:grpSp>
          <p:nvGrpSpPr>
            <p:cNvPr id="55" name="Group 54">
              <a:extLst>
                <a:ext uri="{FF2B5EF4-FFF2-40B4-BE49-F238E27FC236}">
                  <a16:creationId xmlns:a16="http://schemas.microsoft.com/office/drawing/2014/main" id="{11504B78-0920-25E4-170A-F616CCA07B59}"/>
                </a:ext>
              </a:extLst>
            </p:cNvPr>
            <p:cNvGrpSpPr>
              <a:grpSpLocks noGrp="1" noUngrp="1" noRot="1" noMove="1" noResize="1"/>
            </p:cNvGrpSpPr>
            <p:nvPr/>
          </p:nvGrpSpPr>
          <p:grpSpPr>
            <a:xfrm>
              <a:off x="2945005" y="1176479"/>
              <a:ext cx="2347287" cy="975349"/>
              <a:chOff x="4744729" y="1520082"/>
              <a:chExt cx="1866637" cy="775628"/>
            </a:xfrm>
          </p:grpSpPr>
          <p:pic>
            <p:nvPicPr>
              <p:cNvPr id="53" name="Picture 52">
                <a:extLst>
                  <a:ext uri="{FF2B5EF4-FFF2-40B4-BE49-F238E27FC236}">
                    <a16:creationId xmlns:a16="http://schemas.microsoft.com/office/drawing/2014/main" id="{B8D07758-0A4D-EF5D-9480-80AC4A7E2321}"/>
                  </a:ext>
                </a:extLst>
              </p:cNvPr>
              <p:cNvPicPr>
                <a:picLocks noGrp="1" noRot="1" noChangeAspect="1" noMove="1" noResize="1" noEditPoints="1" noAdjustHandles="1" noChangeArrowheads="1" noChangeShapeType="1" noCrop="1"/>
              </p:cNvPicPr>
              <p:nvPr/>
            </p:nvPicPr>
            <p:blipFill rotWithShape="1">
              <a:blip r:embed="rId2"/>
              <a:srcRect r="24379"/>
              <a:stretch/>
            </p:blipFill>
            <p:spPr>
              <a:xfrm>
                <a:off x="4744729" y="1520082"/>
                <a:ext cx="1866637" cy="775628"/>
              </a:xfrm>
              <a:prstGeom prst="rect">
                <a:avLst/>
              </a:prstGeom>
            </p:spPr>
          </p:pic>
          <p:sp>
            <p:nvSpPr>
              <p:cNvPr id="54" name="Rectangle 53">
                <a:extLst>
                  <a:ext uri="{FF2B5EF4-FFF2-40B4-BE49-F238E27FC236}">
                    <a16:creationId xmlns:a16="http://schemas.microsoft.com/office/drawing/2014/main" id="{EFF8682C-6074-F79C-35CD-E9BFC8EA1860}"/>
                  </a:ext>
                </a:extLst>
              </p:cNvPr>
              <p:cNvSpPr>
                <a:spLocks noGrp="1" noRot="1" noMove="1" noResize="1" noEditPoints="1" noAdjustHandles="1" noChangeArrowheads="1" noChangeShapeType="1"/>
              </p:cNvSpPr>
              <p:nvPr/>
            </p:nvSpPr>
            <p:spPr>
              <a:xfrm>
                <a:off x="5884291" y="1944364"/>
                <a:ext cx="642633" cy="351346"/>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B70E8083-372A-75EA-35EC-B724F9589BFF}"/>
                </a:ext>
              </a:extLst>
            </p:cNvPr>
            <p:cNvGrpSpPr>
              <a:grpSpLocks noGrp="1" noUngrp="1" noRot="1" noMove="1" noResize="1"/>
            </p:cNvGrpSpPr>
            <p:nvPr/>
          </p:nvGrpSpPr>
          <p:grpSpPr>
            <a:xfrm>
              <a:off x="3097457" y="2220270"/>
              <a:ext cx="2320300" cy="2419510"/>
              <a:chOff x="2546161" y="4130385"/>
              <a:chExt cx="1845177" cy="1924070"/>
            </a:xfrm>
          </p:grpSpPr>
          <p:pic>
            <p:nvPicPr>
              <p:cNvPr id="42" name="Picture 41">
                <a:extLst>
                  <a:ext uri="{FF2B5EF4-FFF2-40B4-BE49-F238E27FC236}">
                    <a16:creationId xmlns:a16="http://schemas.microsoft.com/office/drawing/2014/main" id="{930F669F-A83D-DDDB-1B1C-41AD71B14430}"/>
                  </a:ext>
                </a:extLst>
              </p:cNvPr>
              <p:cNvPicPr>
                <a:picLocks noGrp="1" noRot="1" noChangeAspect="1" noMove="1" noResize="1" noEditPoints="1" noAdjustHandles="1" noChangeArrowheads="1" noChangeShapeType="1" noCrop="1"/>
              </p:cNvPicPr>
              <p:nvPr/>
            </p:nvPicPr>
            <p:blipFill rotWithShape="1">
              <a:blip r:embed="rId7"/>
              <a:srcRect t="10063"/>
              <a:stretch/>
            </p:blipFill>
            <p:spPr>
              <a:xfrm>
                <a:off x="2546161" y="4714124"/>
                <a:ext cx="1845177" cy="1149166"/>
              </a:xfrm>
              <a:prstGeom prst="rect">
                <a:avLst/>
              </a:prstGeom>
            </p:spPr>
          </p:pic>
          <p:sp>
            <p:nvSpPr>
              <p:cNvPr id="44" name="Rectangle 43">
                <a:extLst>
                  <a:ext uri="{FF2B5EF4-FFF2-40B4-BE49-F238E27FC236}">
                    <a16:creationId xmlns:a16="http://schemas.microsoft.com/office/drawing/2014/main" id="{D2A1CECF-F664-1C52-80AE-F55521AD510E}"/>
                  </a:ext>
                </a:extLst>
              </p:cNvPr>
              <p:cNvSpPr>
                <a:spLocks noGrp="1" noRot="1" noMove="1" noResize="1" noEditPoints="1" noAdjustHandles="1" noChangeArrowheads="1" noChangeShapeType="1"/>
              </p:cNvSpPr>
              <p:nvPr/>
            </p:nvSpPr>
            <p:spPr>
              <a:xfrm>
                <a:off x="2584852" y="5398591"/>
                <a:ext cx="242711" cy="655864"/>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6A0B9F99-0A32-AE0C-D960-D237E1FF96AA}"/>
                  </a:ext>
                </a:extLst>
              </p:cNvPr>
              <p:cNvSpPr>
                <a:spLocks noGrp="1" noRot="1" noMove="1" noResize="1" noEditPoints="1" noAdjustHandles="1" noChangeArrowheads="1" noChangeShapeType="1"/>
              </p:cNvSpPr>
              <p:nvPr/>
            </p:nvSpPr>
            <p:spPr>
              <a:xfrm>
                <a:off x="3190913" y="4130385"/>
                <a:ext cx="242711" cy="54428"/>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FABD1DF5-FA9A-786B-BCA4-2FF4E51DAEEA}"/>
                </a:ext>
              </a:extLst>
            </p:cNvPr>
            <p:cNvGrpSpPr>
              <a:grpSpLocks noGrp="1" noUngrp="1" noRot="1" noMove="1" noResize="1"/>
            </p:cNvGrpSpPr>
            <p:nvPr/>
          </p:nvGrpSpPr>
          <p:grpSpPr>
            <a:xfrm>
              <a:off x="644810" y="1411994"/>
              <a:ext cx="2203332" cy="4080797"/>
              <a:chOff x="269314" y="1012460"/>
              <a:chExt cx="1752155" cy="3245178"/>
            </a:xfrm>
          </p:grpSpPr>
          <p:pic>
            <p:nvPicPr>
              <p:cNvPr id="32" name="Picture 31">
                <a:extLst>
                  <a:ext uri="{FF2B5EF4-FFF2-40B4-BE49-F238E27FC236}">
                    <a16:creationId xmlns:a16="http://schemas.microsoft.com/office/drawing/2014/main" id="{D009AF74-FA18-8AB6-3A69-D9BA4D51485E}"/>
                  </a:ext>
                </a:extLst>
              </p:cNvPr>
              <p:cNvPicPr>
                <a:picLocks noGrp="1" noRot="1" noChangeAspect="1" noMove="1" noResize="1" noEditPoints="1" noAdjustHandles="1" noChangeArrowheads="1" noChangeShapeType="1" noCrop="1"/>
              </p:cNvPicPr>
              <p:nvPr/>
            </p:nvPicPr>
            <p:blipFill>
              <a:blip r:embed="rId8"/>
              <a:stretch>
                <a:fillRect/>
              </a:stretch>
            </p:blipFill>
            <p:spPr>
              <a:xfrm>
                <a:off x="269314" y="2789389"/>
                <a:ext cx="1690051" cy="1468249"/>
              </a:xfrm>
              <a:prstGeom prst="rect">
                <a:avLst/>
              </a:prstGeom>
            </p:spPr>
          </p:pic>
          <p:pic>
            <p:nvPicPr>
              <p:cNvPr id="30" name="Picture 29">
                <a:extLst>
                  <a:ext uri="{FF2B5EF4-FFF2-40B4-BE49-F238E27FC236}">
                    <a16:creationId xmlns:a16="http://schemas.microsoft.com/office/drawing/2014/main" id="{D28F81CE-5373-BB3F-4E5A-BE75CD3AE825}"/>
                  </a:ext>
                </a:extLst>
              </p:cNvPr>
              <p:cNvPicPr>
                <a:picLocks noGrp="1" noRot="1" noChangeAspect="1" noMove="1" noResize="1" noEditPoints="1" noAdjustHandles="1" noChangeArrowheads="1" noChangeShapeType="1" noCrop="1"/>
              </p:cNvPicPr>
              <p:nvPr/>
            </p:nvPicPr>
            <p:blipFill>
              <a:blip r:embed="rId9"/>
              <a:stretch>
                <a:fillRect/>
              </a:stretch>
            </p:blipFill>
            <p:spPr>
              <a:xfrm>
                <a:off x="276988" y="1012460"/>
                <a:ext cx="1744481" cy="1966284"/>
              </a:xfrm>
              <a:prstGeom prst="rect">
                <a:avLst/>
              </a:prstGeom>
            </p:spPr>
          </p:pic>
        </p:grpSp>
        <p:pic>
          <p:nvPicPr>
            <p:cNvPr id="35" name="Picture 34">
              <a:extLst>
                <a:ext uri="{FF2B5EF4-FFF2-40B4-BE49-F238E27FC236}">
                  <a16:creationId xmlns:a16="http://schemas.microsoft.com/office/drawing/2014/main" id="{D3F054B3-3AD9-1438-88CD-D217BF18ECA0}"/>
                </a:ext>
              </a:extLst>
            </p:cNvPr>
            <p:cNvPicPr>
              <a:picLocks noGrp="1" noRot="1" noChangeAspect="1" noMove="1" noResize="1" noEditPoints="1" noAdjustHandles="1" noChangeArrowheads="1" noChangeShapeType="1" noCrop="1"/>
            </p:cNvPicPr>
            <p:nvPr/>
          </p:nvPicPr>
          <p:blipFill rotWithShape="1">
            <a:blip r:embed="rId10"/>
            <a:srcRect r="11811" b="74978"/>
            <a:stretch/>
          </p:blipFill>
          <p:spPr>
            <a:xfrm>
              <a:off x="606507" y="5596684"/>
              <a:ext cx="2053793" cy="622533"/>
            </a:xfrm>
            <a:prstGeom prst="rect">
              <a:avLst/>
            </a:prstGeom>
          </p:spPr>
        </p:pic>
        <p:pic>
          <p:nvPicPr>
            <p:cNvPr id="43" name="Picture 42">
              <a:extLst>
                <a:ext uri="{FF2B5EF4-FFF2-40B4-BE49-F238E27FC236}">
                  <a16:creationId xmlns:a16="http://schemas.microsoft.com/office/drawing/2014/main" id="{68D69B93-1049-5429-D72E-FAF8EB5CF816}"/>
                </a:ext>
              </a:extLst>
            </p:cNvPr>
            <p:cNvPicPr>
              <a:picLocks noGrp="1" noRot="1" noChangeAspect="1" noMove="1" noResize="1" noEditPoints="1" noAdjustHandles="1" noChangeArrowheads="1" noChangeShapeType="1" noCrop="1"/>
            </p:cNvPicPr>
            <p:nvPr/>
          </p:nvPicPr>
          <p:blipFill rotWithShape="1">
            <a:blip r:embed="rId11"/>
            <a:srcRect t="2210" b="84608"/>
            <a:stretch/>
          </p:blipFill>
          <p:spPr>
            <a:xfrm>
              <a:off x="3021919" y="3544654"/>
              <a:ext cx="403829" cy="282850"/>
            </a:xfrm>
            <a:prstGeom prst="rect">
              <a:avLst/>
            </a:prstGeom>
          </p:spPr>
        </p:pic>
        <p:pic>
          <p:nvPicPr>
            <p:cNvPr id="48" name="Picture 47">
              <a:extLst>
                <a:ext uri="{FF2B5EF4-FFF2-40B4-BE49-F238E27FC236}">
                  <a16:creationId xmlns:a16="http://schemas.microsoft.com/office/drawing/2014/main" id="{3C7D3314-8304-AB02-CB05-E1A32A36979B}"/>
                </a:ext>
              </a:extLst>
            </p:cNvPr>
            <p:cNvPicPr>
              <a:picLocks noGrp="1" noRot="1" noChangeAspect="1" noMove="1" noResize="1" noEditPoints="1" noAdjustHandles="1" noChangeArrowheads="1" noChangeShapeType="1" noCrop="1"/>
            </p:cNvPicPr>
            <p:nvPr/>
          </p:nvPicPr>
          <p:blipFill rotWithShape="1">
            <a:blip r:embed="rId3"/>
            <a:srcRect l="9167" t="53445" r="11367"/>
            <a:stretch/>
          </p:blipFill>
          <p:spPr>
            <a:xfrm>
              <a:off x="3097460" y="1088531"/>
              <a:ext cx="2148730" cy="1481838"/>
            </a:xfrm>
            <a:prstGeom prst="rect">
              <a:avLst/>
            </a:prstGeom>
          </p:spPr>
        </p:pic>
        <p:pic>
          <p:nvPicPr>
            <p:cNvPr id="49" name="Picture 48">
              <a:extLst>
                <a:ext uri="{FF2B5EF4-FFF2-40B4-BE49-F238E27FC236}">
                  <a16:creationId xmlns:a16="http://schemas.microsoft.com/office/drawing/2014/main" id="{E7C16071-475D-3981-4EAE-E2CAFF677476}"/>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a:off x="3048508" y="2595242"/>
              <a:ext cx="328531" cy="354295"/>
            </a:xfrm>
            <a:prstGeom prst="rect">
              <a:avLst/>
            </a:prstGeom>
          </p:spPr>
        </p:pic>
        <p:pic>
          <p:nvPicPr>
            <p:cNvPr id="56" name="Picture 55">
              <a:extLst>
                <a:ext uri="{FF2B5EF4-FFF2-40B4-BE49-F238E27FC236}">
                  <a16:creationId xmlns:a16="http://schemas.microsoft.com/office/drawing/2014/main" id="{3BEB4D67-53B2-412E-D722-E5C557CEBBD9}"/>
                </a:ext>
              </a:extLst>
            </p:cNvPr>
            <p:cNvPicPr>
              <a:picLocks noGrp="1" noRot="1" noChangeAspect="1" noMove="1" noResize="1" noEditPoints="1" noAdjustHandles="1" noChangeArrowheads="1" noChangeShapeType="1" noCrop="1"/>
            </p:cNvPicPr>
            <p:nvPr/>
          </p:nvPicPr>
          <p:blipFill rotWithShape="1">
            <a:blip r:embed="rId2"/>
            <a:srcRect r="58061"/>
            <a:stretch/>
          </p:blipFill>
          <p:spPr>
            <a:xfrm>
              <a:off x="2971621" y="547914"/>
              <a:ext cx="1301773" cy="975349"/>
            </a:xfrm>
            <a:prstGeom prst="rect">
              <a:avLst/>
            </a:prstGeom>
          </p:spPr>
        </p:pic>
        <p:pic>
          <p:nvPicPr>
            <p:cNvPr id="62" name="Picture 61">
              <a:extLst>
                <a:ext uri="{FF2B5EF4-FFF2-40B4-BE49-F238E27FC236}">
                  <a16:creationId xmlns:a16="http://schemas.microsoft.com/office/drawing/2014/main" id="{B6C4F90D-0702-4B03-EE39-EEEAB2F34383}"/>
                </a:ext>
              </a:extLst>
            </p:cNvPr>
            <p:cNvPicPr>
              <a:picLocks noGrp="1" noRot="1" noChangeAspect="1" noMove="1" noResize="1" noEditPoints="1" noAdjustHandles="1" noChangeArrowheads="1" noChangeShapeType="1" noCrop="1"/>
            </p:cNvPicPr>
            <p:nvPr/>
          </p:nvPicPr>
          <p:blipFill rotWithShape="1">
            <a:blip r:embed="rId12"/>
            <a:srcRect l="5166" t="31580" r="82785" b="39223"/>
            <a:stretch/>
          </p:blipFill>
          <p:spPr>
            <a:xfrm rot="10800000">
              <a:off x="5427396" y="2237055"/>
              <a:ext cx="265142" cy="649467"/>
            </a:xfrm>
            <a:prstGeom prst="rect">
              <a:avLst/>
            </a:prstGeom>
          </p:spPr>
        </p:pic>
        <p:pic>
          <p:nvPicPr>
            <p:cNvPr id="68" name="Picture 67">
              <a:extLst>
                <a:ext uri="{FF2B5EF4-FFF2-40B4-BE49-F238E27FC236}">
                  <a16:creationId xmlns:a16="http://schemas.microsoft.com/office/drawing/2014/main" id="{9C7983BF-5CCA-8C53-91C9-26A5F144AD19}"/>
                </a:ext>
              </a:extLst>
            </p:cNvPr>
            <p:cNvPicPr>
              <a:picLocks noGrp="1" noRot="1" noChangeAspect="1" noMove="1" noResize="1" noEditPoints="1" noAdjustHandles="1" noChangeArrowheads="1" noChangeShapeType="1" noCrop="1"/>
            </p:cNvPicPr>
            <p:nvPr/>
          </p:nvPicPr>
          <p:blipFill rotWithShape="1">
            <a:blip r:embed="rId13"/>
            <a:srcRect t="3706" b="17707"/>
            <a:stretch/>
          </p:blipFill>
          <p:spPr>
            <a:xfrm>
              <a:off x="7658362" y="2711505"/>
              <a:ext cx="2036013" cy="1311948"/>
            </a:xfrm>
            <a:prstGeom prst="rect">
              <a:avLst/>
            </a:prstGeom>
          </p:spPr>
        </p:pic>
        <p:pic>
          <p:nvPicPr>
            <p:cNvPr id="69" name="Picture 68">
              <a:extLst>
                <a:ext uri="{FF2B5EF4-FFF2-40B4-BE49-F238E27FC236}">
                  <a16:creationId xmlns:a16="http://schemas.microsoft.com/office/drawing/2014/main" id="{06DC8D14-ACFF-737E-4071-F5E066E4E6C2}"/>
                </a:ext>
              </a:extLst>
            </p:cNvPr>
            <p:cNvPicPr>
              <a:picLocks noGrp="1" noRot="1" noChangeAspect="1" noMove="1" noResize="1" noEditPoints="1" noAdjustHandles="1" noChangeArrowheads="1" noChangeShapeType="1" noCrop="1"/>
            </p:cNvPicPr>
            <p:nvPr/>
          </p:nvPicPr>
          <p:blipFill rotWithShape="1">
            <a:blip r:embed="rId13"/>
            <a:srcRect l="4144" t="33212" r="86362" b="1"/>
            <a:stretch/>
          </p:blipFill>
          <p:spPr>
            <a:xfrm rot="10800000">
              <a:off x="7783862" y="1510634"/>
              <a:ext cx="193309" cy="1258411"/>
            </a:xfrm>
            <a:prstGeom prst="rect">
              <a:avLst/>
            </a:prstGeom>
          </p:spPr>
        </p:pic>
        <p:pic>
          <p:nvPicPr>
            <p:cNvPr id="2" name="Picture 1">
              <a:extLst>
                <a:ext uri="{FF2B5EF4-FFF2-40B4-BE49-F238E27FC236}">
                  <a16:creationId xmlns:a16="http://schemas.microsoft.com/office/drawing/2014/main" id="{B6FAC176-B9FA-17A9-832F-A7F2B3CB2670}"/>
                </a:ext>
              </a:extLst>
            </p:cNvPr>
            <p:cNvPicPr>
              <a:picLocks noGrp="1" noRot="1" noChangeAspect="1" noMove="1" noResize="1" noEditPoints="1" noAdjustHandles="1" noChangeArrowheads="1" noChangeShapeType="1" noCrop="1"/>
            </p:cNvPicPr>
            <p:nvPr/>
          </p:nvPicPr>
          <p:blipFill rotWithShape="1">
            <a:blip r:embed="rId10"/>
            <a:srcRect l="21554" t="24160" b="14651"/>
            <a:stretch/>
          </p:blipFill>
          <p:spPr>
            <a:xfrm>
              <a:off x="3467628" y="4420450"/>
              <a:ext cx="1826905" cy="1522382"/>
            </a:xfrm>
            <a:prstGeom prst="rect">
              <a:avLst/>
            </a:prstGeom>
          </p:spPr>
        </p:pic>
        <p:pic>
          <p:nvPicPr>
            <p:cNvPr id="3" name="Picture 2">
              <a:extLst>
                <a:ext uri="{FF2B5EF4-FFF2-40B4-BE49-F238E27FC236}">
                  <a16:creationId xmlns:a16="http://schemas.microsoft.com/office/drawing/2014/main" id="{5701460C-7CDD-67C1-AD8E-3389C0567991}"/>
                </a:ext>
              </a:extLst>
            </p:cNvPr>
            <p:cNvPicPr>
              <a:picLocks noGrp="1" noRot="1" noChangeAspect="1" noMove="1" noResize="1" noEditPoints="1" noAdjustHandles="1" noChangeArrowheads="1" noChangeShapeType="1" noCrop="1"/>
            </p:cNvPicPr>
            <p:nvPr/>
          </p:nvPicPr>
          <p:blipFill rotWithShape="1">
            <a:blip r:embed="rId10"/>
            <a:srcRect t="24160" r="78017" b="26318"/>
            <a:stretch/>
          </p:blipFill>
          <p:spPr>
            <a:xfrm>
              <a:off x="2962008" y="4387077"/>
              <a:ext cx="511946" cy="1232090"/>
            </a:xfrm>
            <a:prstGeom prst="rect">
              <a:avLst/>
            </a:prstGeom>
          </p:spPr>
        </p:pic>
        <p:pic>
          <p:nvPicPr>
            <p:cNvPr id="4" name="Picture 3">
              <a:extLst>
                <a:ext uri="{FF2B5EF4-FFF2-40B4-BE49-F238E27FC236}">
                  <a16:creationId xmlns:a16="http://schemas.microsoft.com/office/drawing/2014/main" id="{D48308AF-8846-963E-0DFE-E5FDF2108673}"/>
                </a:ext>
              </a:extLst>
            </p:cNvPr>
            <p:cNvPicPr>
              <a:picLocks noGrp="1" noRot="1" noChangeAspect="1" noMove="1" noResize="1" noEditPoints="1" noAdjustHandles="1" noChangeArrowheads="1" noChangeShapeType="1" noCrop="1"/>
            </p:cNvPicPr>
            <p:nvPr/>
          </p:nvPicPr>
          <p:blipFill rotWithShape="1">
            <a:blip r:embed="rId10"/>
            <a:srcRect t="61692" r="78017" b="26318"/>
            <a:stretch/>
          </p:blipFill>
          <p:spPr>
            <a:xfrm>
              <a:off x="2967861" y="4112645"/>
              <a:ext cx="511946" cy="298302"/>
            </a:xfrm>
            <a:prstGeom prst="rect">
              <a:avLst/>
            </a:prstGeom>
          </p:spPr>
        </p:pic>
        <p:pic>
          <p:nvPicPr>
            <p:cNvPr id="5" name="Picture 4">
              <a:extLst>
                <a:ext uri="{FF2B5EF4-FFF2-40B4-BE49-F238E27FC236}">
                  <a16:creationId xmlns:a16="http://schemas.microsoft.com/office/drawing/2014/main" id="{969EEC9A-2B6A-3517-4DAF-5AE977235CE2}"/>
                </a:ext>
              </a:extLst>
            </p:cNvPr>
            <p:cNvPicPr>
              <a:picLocks noGrp="1" noRot="1" noChangeAspect="1" noMove="1" noResize="1" noEditPoints="1" noAdjustHandles="1" noChangeArrowheads="1" noChangeShapeType="1" noCrop="1"/>
            </p:cNvPicPr>
            <p:nvPr/>
          </p:nvPicPr>
          <p:blipFill rotWithShape="1">
            <a:blip r:embed="rId11"/>
            <a:srcRect t="2210" b="84608"/>
            <a:stretch/>
          </p:blipFill>
          <p:spPr>
            <a:xfrm>
              <a:off x="3015686" y="5011640"/>
              <a:ext cx="403829" cy="282850"/>
            </a:xfrm>
            <a:prstGeom prst="rect">
              <a:avLst/>
            </a:prstGeom>
          </p:spPr>
        </p:pic>
        <p:sp>
          <p:nvSpPr>
            <p:cNvPr id="10" name="Rectangle 9">
              <a:extLst>
                <a:ext uri="{FF2B5EF4-FFF2-40B4-BE49-F238E27FC236}">
                  <a16:creationId xmlns:a16="http://schemas.microsoft.com/office/drawing/2014/main" id="{8125A021-ACE5-05FE-1791-06DC4FAB06E4}"/>
                </a:ext>
              </a:extLst>
            </p:cNvPr>
            <p:cNvSpPr>
              <a:spLocks noGrp="1" noRot="1" noMove="1" noResize="1" noEditPoints="1" noAdjustHandles="1" noChangeArrowheads="1" noChangeShapeType="1"/>
            </p:cNvSpPr>
            <p:nvPr/>
          </p:nvSpPr>
          <p:spPr>
            <a:xfrm>
              <a:off x="5434051" y="4017415"/>
              <a:ext cx="309155" cy="1980882"/>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7430F7BA-D2AC-44E5-012F-D70011846E96}"/>
                </a:ext>
              </a:extLst>
            </p:cNvPr>
            <p:cNvPicPr>
              <a:picLocks noGrp="1" noRot="1" noChangeAspect="1" noMove="1" noResize="1" noEditPoints="1" noAdjustHandles="1" noChangeArrowheads="1" noChangeShapeType="1" noCrop="1"/>
            </p:cNvPicPr>
            <p:nvPr/>
          </p:nvPicPr>
          <p:blipFill rotWithShape="1">
            <a:blip r:embed="rId12"/>
            <a:srcRect l="4596" t="31580" r="82785" b="15293"/>
            <a:stretch/>
          </p:blipFill>
          <p:spPr>
            <a:xfrm rot="10800000">
              <a:off x="5417146" y="3871167"/>
              <a:ext cx="277679" cy="1181814"/>
            </a:xfrm>
            <a:prstGeom prst="rect">
              <a:avLst/>
            </a:prstGeom>
          </p:spPr>
        </p:pic>
        <p:sp>
          <p:nvSpPr>
            <p:cNvPr id="19" name="Rectangle 18">
              <a:extLst>
                <a:ext uri="{FF2B5EF4-FFF2-40B4-BE49-F238E27FC236}">
                  <a16:creationId xmlns:a16="http://schemas.microsoft.com/office/drawing/2014/main" id="{4919FA7D-316A-FA87-6779-DC639F8398AC}"/>
                </a:ext>
              </a:extLst>
            </p:cNvPr>
            <p:cNvSpPr>
              <a:spLocks noGrp="1" noRot="1" noMove="1" noResize="1" noEditPoints="1" noAdjustHandles="1" noChangeArrowheads="1" noChangeShapeType="1"/>
            </p:cNvSpPr>
            <p:nvPr/>
          </p:nvSpPr>
          <p:spPr>
            <a:xfrm>
              <a:off x="6850793" y="5031877"/>
              <a:ext cx="608257" cy="489557"/>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2A1CF325-5EA0-4D85-7188-3F0470492A7E}"/>
                </a:ext>
              </a:extLst>
            </p:cNvPr>
            <p:cNvSpPr>
              <a:spLocks noGrp="1" noRot="1" noMove="1" noResize="1" noEditPoints="1" noAdjustHandles="1" noChangeArrowheads="1" noChangeShapeType="1"/>
            </p:cNvSpPr>
            <p:nvPr/>
          </p:nvSpPr>
          <p:spPr>
            <a:xfrm>
              <a:off x="7725322" y="953501"/>
              <a:ext cx="345360" cy="200788"/>
            </a:xfrm>
            <a:prstGeom prst="rect">
              <a:avLst/>
            </a:prstGeom>
            <a:solidFill>
              <a:srgbClr val="305A60"/>
            </a:solidFill>
            <a:ln>
              <a:solidFill>
                <a:srgbClr val="305A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pic>
          <p:nvPicPr>
            <p:cNvPr id="89" name="Picture 88">
              <a:extLst>
                <a:ext uri="{FF2B5EF4-FFF2-40B4-BE49-F238E27FC236}">
                  <a16:creationId xmlns:a16="http://schemas.microsoft.com/office/drawing/2014/main" id="{EA6FA429-2B40-0362-0A60-CA6B628C3C24}"/>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rot="5400000">
              <a:off x="4269050" y="645985"/>
              <a:ext cx="328531" cy="354295"/>
            </a:xfrm>
            <a:prstGeom prst="rect">
              <a:avLst/>
            </a:prstGeom>
          </p:spPr>
        </p:pic>
        <p:pic>
          <p:nvPicPr>
            <p:cNvPr id="94" name="Picture 93">
              <a:extLst>
                <a:ext uri="{FF2B5EF4-FFF2-40B4-BE49-F238E27FC236}">
                  <a16:creationId xmlns:a16="http://schemas.microsoft.com/office/drawing/2014/main" id="{1AB661C3-CAA8-67EA-B9DD-5F99A44DA3A0}"/>
                </a:ext>
              </a:extLst>
            </p:cNvPr>
            <p:cNvPicPr>
              <a:picLocks noGrp="1" noRot="1" noChangeAspect="1" noMove="1" noResize="1" noEditPoints="1" noAdjustHandles="1" noChangeArrowheads="1" noChangeShapeType="1" noCrop="1"/>
            </p:cNvPicPr>
            <p:nvPr/>
          </p:nvPicPr>
          <p:blipFill rotWithShape="1">
            <a:blip r:embed="rId12"/>
            <a:srcRect l="5166" t="31580" r="82785" b="39223"/>
            <a:stretch/>
          </p:blipFill>
          <p:spPr>
            <a:xfrm rot="10800000">
              <a:off x="5427396" y="846530"/>
              <a:ext cx="265142" cy="649467"/>
            </a:xfrm>
            <a:prstGeom prst="rect">
              <a:avLst/>
            </a:prstGeom>
          </p:spPr>
        </p:pic>
        <p:pic>
          <p:nvPicPr>
            <p:cNvPr id="95" name="Picture 94">
              <a:extLst>
                <a:ext uri="{FF2B5EF4-FFF2-40B4-BE49-F238E27FC236}">
                  <a16:creationId xmlns:a16="http://schemas.microsoft.com/office/drawing/2014/main" id="{EA5D14D6-AECE-3345-A31A-702D0628392C}"/>
                </a:ext>
              </a:extLst>
            </p:cNvPr>
            <p:cNvPicPr>
              <a:picLocks noGrp="1" noRot="1" noChangeAspect="1" noMove="1" noResize="1" noEditPoints="1" noAdjustHandles="1" noChangeArrowheads="1" noChangeShapeType="1" noCrop="1"/>
            </p:cNvPicPr>
            <p:nvPr/>
          </p:nvPicPr>
          <p:blipFill rotWithShape="1">
            <a:blip r:embed="rId10"/>
            <a:srcRect t="61692" r="78017" b="26318"/>
            <a:stretch/>
          </p:blipFill>
          <p:spPr>
            <a:xfrm>
              <a:off x="2967785" y="3828454"/>
              <a:ext cx="511946" cy="298302"/>
            </a:xfrm>
            <a:prstGeom prst="rect">
              <a:avLst/>
            </a:prstGeom>
          </p:spPr>
        </p:pic>
        <p:pic>
          <p:nvPicPr>
            <p:cNvPr id="100" name="Picture 99">
              <a:extLst>
                <a:ext uri="{FF2B5EF4-FFF2-40B4-BE49-F238E27FC236}">
                  <a16:creationId xmlns:a16="http://schemas.microsoft.com/office/drawing/2014/main" id="{71C55B00-F741-3FCB-E79A-FD6A8C2DA71A}"/>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rot="10800000">
              <a:off x="5513988" y="1899471"/>
              <a:ext cx="328531" cy="354295"/>
            </a:xfrm>
            <a:prstGeom prst="rect">
              <a:avLst/>
            </a:prstGeom>
          </p:spPr>
        </p:pic>
        <p:pic>
          <p:nvPicPr>
            <p:cNvPr id="108" name="Picture 107">
              <a:extLst>
                <a:ext uri="{FF2B5EF4-FFF2-40B4-BE49-F238E27FC236}">
                  <a16:creationId xmlns:a16="http://schemas.microsoft.com/office/drawing/2014/main" id="{21C1688C-1FF2-5909-CD5E-33DAB5B8C480}"/>
                </a:ext>
              </a:extLst>
            </p:cNvPr>
            <p:cNvPicPr>
              <a:picLocks noGrp="1" noRot="1" noChangeAspect="1" noMove="1" noResize="1" noEditPoints="1" noAdjustHandles="1" noChangeArrowheads="1" noChangeShapeType="1" noCrop="1"/>
            </p:cNvPicPr>
            <p:nvPr/>
          </p:nvPicPr>
          <p:blipFill rotWithShape="1">
            <a:blip r:embed="rId12"/>
            <a:srcRect l="5166" t="31580" r="82785" b="39223"/>
            <a:stretch/>
          </p:blipFill>
          <p:spPr>
            <a:xfrm rot="10800000">
              <a:off x="5404417" y="3755659"/>
              <a:ext cx="265142" cy="649467"/>
            </a:xfrm>
            <a:prstGeom prst="rect">
              <a:avLst/>
            </a:prstGeom>
          </p:spPr>
        </p:pic>
        <p:pic>
          <p:nvPicPr>
            <p:cNvPr id="124" name="Picture 123">
              <a:extLst>
                <a:ext uri="{FF2B5EF4-FFF2-40B4-BE49-F238E27FC236}">
                  <a16:creationId xmlns:a16="http://schemas.microsoft.com/office/drawing/2014/main" id="{AFD897E6-C2EB-DF86-507C-0F289F443C7A}"/>
                </a:ext>
              </a:extLst>
            </p:cNvPr>
            <p:cNvPicPr>
              <a:picLocks noGrp="1" noRot="1" noChangeAspect="1" noMove="1" noResize="1" noEditPoints="1" noAdjustHandles="1" noChangeArrowheads="1" noChangeShapeType="1" noCrop="1"/>
            </p:cNvPicPr>
            <p:nvPr/>
          </p:nvPicPr>
          <p:blipFill rotWithShape="1">
            <a:blip r:embed="rId4"/>
            <a:srcRect t="50392" b="1"/>
            <a:stretch/>
          </p:blipFill>
          <p:spPr>
            <a:xfrm>
              <a:off x="5373543" y="5831127"/>
              <a:ext cx="2631881" cy="307285"/>
            </a:xfrm>
            <a:prstGeom prst="rect">
              <a:avLst/>
            </a:prstGeom>
          </p:spPr>
        </p:pic>
        <p:pic>
          <p:nvPicPr>
            <p:cNvPr id="132" name="Picture 131">
              <a:extLst>
                <a:ext uri="{FF2B5EF4-FFF2-40B4-BE49-F238E27FC236}">
                  <a16:creationId xmlns:a16="http://schemas.microsoft.com/office/drawing/2014/main" id="{E179941B-0C6E-792A-0921-C863722D072F}"/>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a:off x="5317715" y="5421626"/>
              <a:ext cx="328531" cy="354295"/>
            </a:xfrm>
            <a:prstGeom prst="rect">
              <a:avLst/>
            </a:prstGeom>
          </p:spPr>
        </p:pic>
      </p:grpSp>
      <p:pic>
        <p:nvPicPr>
          <p:cNvPr id="52" name="Picture 51" descr="A blue background with white text&#10;&#10;Description automatically generated">
            <a:extLst>
              <a:ext uri="{FF2B5EF4-FFF2-40B4-BE49-F238E27FC236}">
                <a16:creationId xmlns:a16="http://schemas.microsoft.com/office/drawing/2014/main" id="{E321E9AE-2C13-DA85-C1F7-7D06635AA20C}"/>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2833669" y="4021633"/>
            <a:ext cx="1755263" cy="1004710"/>
          </a:xfrm>
          <a:prstGeom prst="rect">
            <a:avLst/>
          </a:prstGeom>
        </p:spPr>
      </p:pic>
      <p:pic>
        <p:nvPicPr>
          <p:cNvPr id="80" name="Picture 79" descr="A person running up a staircase&#10;&#10;Description automatically generated">
            <a:extLst>
              <a:ext uri="{FF2B5EF4-FFF2-40B4-BE49-F238E27FC236}">
                <a16:creationId xmlns:a16="http://schemas.microsoft.com/office/drawing/2014/main" id="{9BD26E4A-DEA0-D077-7149-8A0C32FC8214}"/>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764738" y="1326734"/>
            <a:ext cx="1801250" cy="3048904"/>
          </a:xfrm>
          <a:prstGeom prst="rect">
            <a:avLst/>
          </a:prstGeom>
        </p:spPr>
      </p:pic>
      <p:pic>
        <p:nvPicPr>
          <p:cNvPr id="82" name="Picture 81" descr="A blue background with white text&#10;&#10;Description automatically generated">
            <a:extLst>
              <a:ext uri="{FF2B5EF4-FFF2-40B4-BE49-F238E27FC236}">
                <a16:creationId xmlns:a16="http://schemas.microsoft.com/office/drawing/2014/main" id="{20D380B8-BD6A-5420-333D-A40558A87B1B}"/>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2775155" y="2654494"/>
            <a:ext cx="1774746" cy="921503"/>
          </a:xfrm>
          <a:prstGeom prst="rect">
            <a:avLst/>
          </a:prstGeom>
        </p:spPr>
      </p:pic>
      <p:pic>
        <p:nvPicPr>
          <p:cNvPr id="84" name="Picture 83" descr="A blue and white text&#10;&#10;Description automatically generated with medium confidence">
            <a:extLst>
              <a:ext uri="{FF2B5EF4-FFF2-40B4-BE49-F238E27FC236}">
                <a16:creationId xmlns:a16="http://schemas.microsoft.com/office/drawing/2014/main" id="{3CDE0369-E7C1-15A4-0A60-4757272B034C}"/>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2794383" y="1270538"/>
            <a:ext cx="1838739" cy="1043094"/>
          </a:xfrm>
          <a:prstGeom prst="rect">
            <a:avLst/>
          </a:prstGeom>
        </p:spPr>
      </p:pic>
      <p:sp>
        <p:nvSpPr>
          <p:cNvPr id="85" name="TextBox 84">
            <a:extLst>
              <a:ext uri="{FF2B5EF4-FFF2-40B4-BE49-F238E27FC236}">
                <a16:creationId xmlns:a16="http://schemas.microsoft.com/office/drawing/2014/main" id="{43C4C2E2-4D30-F7CE-8E79-0AC8A3F2471F}"/>
              </a:ext>
            </a:extLst>
          </p:cNvPr>
          <p:cNvSpPr txBox="1">
            <a:spLocks noGrp="1" noRot="1" noMove="1" noResize="1" noEditPoints="1" noAdjustHandles="1" noChangeArrowheads="1" noChangeShapeType="1"/>
          </p:cNvSpPr>
          <p:nvPr/>
        </p:nvSpPr>
        <p:spPr>
          <a:xfrm>
            <a:off x="2617139" y="2139913"/>
            <a:ext cx="172948" cy="300082"/>
          </a:xfrm>
          <a:prstGeom prst="rect">
            <a:avLst/>
          </a:prstGeom>
          <a:solidFill>
            <a:srgbClr val="295A6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a:ln>
                <a:noFill/>
              </a:ln>
              <a:solidFill>
                <a:srgbClr val="000000"/>
              </a:solidFill>
              <a:effectLst/>
              <a:uLnTx/>
              <a:uFillTx/>
              <a:latin typeface="Arial"/>
              <a:ea typeface="+mn-ea"/>
              <a:cs typeface="+mn-cs"/>
            </a:endParaRPr>
          </a:p>
        </p:txBody>
      </p:sp>
      <p:pic>
        <p:nvPicPr>
          <p:cNvPr id="90" name="Picture 89">
            <a:extLst>
              <a:ext uri="{FF2B5EF4-FFF2-40B4-BE49-F238E27FC236}">
                <a16:creationId xmlns:a16="http://schemas.microsoft.com/office/drawing/2014/main" id="{2D670AB8-0E96-36B4-0E2E-3EDBAD31C7E1}"/>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rot="5400000">
            <a:off x="3829654" y="182549"/>
            <a:ext cx="286562" cy="309034"/>
          </a:xfrm>
          <a:prstGeom prst="rect">
            <a:avLst/>
          </a:prstGeom>
        </p:spPr>
      </p:pic>
      <p:pic>
        <p:nvPicPr>
          <p:cNvPr id="91" name="Picture 90">
            <a:extLst>
              <a:ext uri="{FF2B5EF4-FFF2-40B4-BE49-F238E27FC236}">
                <a16:creationId xmlns:a16="http://schemas.microsoft.com/office/drawing/2014/main" id="{C50ACA4A-FE32-65F7-64CA-1BAB056EC9A1}"/>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rot="5400000">
            <a:off x="4102613" y="182547"/>
            <a:ext cx="286562" cy="309034"/>
          </a:xfrm>
          <a:prstGeom prst="rect">
            <a:avLst/>
          </a:prstGeom>
        </p:spPr>
      </p:pic>
      <p:pic>
        <p:nvPicPr>
          <p:cNvPr id="93" name="Picture 92">
            <a:extLst>
              <a:ext uri="{FF2B5EF4-FFF2-40B4-BE49-F238E27FC236}">
                <a16:creationId xmlns:a16="http://schemas.microsoft.com/office/drawing/2014/main" id="{6989A555-BF52-023C-5C75-F485CEE2EFF3}"/>
              </a:ext>
            </a:extLst>
          </p:cNvPr>
          <p:cNvPicPr>
            <a:picLocks noGrp="1" noRot="1" noChangeAspect="1" noMove="1" noResize="1" noEditPoints="1" noAdjustHandles="1" noChangeArrowheads="1" noChangeShapeType="1" noCrop="1"/>
          </p:cNvPicPr>
          <p:nvPr/>
        </p:nvPicPr>
        <p:blipFill rotWithShape="1">
          <a:blip r:embed="rId3"/>
          <a:srcRect l="7221" t="88586" r="80319"/>
          <a:stretch/>
        </p:blipFill>
        <p:spPr>
          <a:xfrm rot="5400000">
            <a:off x="4369517" y="182547"/>
            <a:ext cx="286562" cy="309034"/>
          </a:xfrm>
          <a:prstGeom prst="rect">
            <a:avLst/>
          </a:prstGeom>
        </p:spPr>
      </p:pic>
      <p:pic>
        <p:nvPicPr>
          <p:cNvPr id="97" name="Picture 96" descr="A blue arrow pointing to a blue background&#10;&#10;Description automatically generated">
            <a:extLst>
              <a:ext uri="{FF2B5EF4-FFF2-40B4-BE49-F238E27FC236}">
                <a16:creationId xmlns:a16="http://schemas.microsoft.com/office/drawing/2014/main" id="{2552BC7C-703A-4ED4-9F1C-0E7F8114E775}"/>
              </a:ext>
            </a:extLst>
          </p:cNvPr>
          <p:cNvPicPr>
            <a:picLocks noGrp="1" noRot="1" noChangeAspect="1" noMove="1" noResize="1" noEditPoints="1" noAdjustHandles="1" noChangeArrowheads="1" noChangeShapeType="1" noCrop="1"/>
          </p:cNvPicPr>
          <p:nvPr/>
        </p:nvPicPr>
        <p:blipFill>
          <a:blip r:embed="rId18">
            <a:extLst>
              <a:ext uri="{28A0092B-C50C-407E-A947-70E740481C1C}">
                <a14:useLocalDpi xmlns:a14="http://schemas.microsoft.com/office/drawing/2010/main" val="0"/>
              </a:ext>
            </a:extLst>
          </a:blip>
          <a:stretch>
            <a:fillRect/>
          </a:stretch>
        </p:blipFill>
        <p:spPr>
          <a:xfrm>
            <a:off x="4390933" y="313452"/>
            <a:ext cx="457998" cy="605212"/>
          </a:xfrm>
          <a:prstGeom prst="rect">
            <a:avLst/>
          </a:prstGeom>
        </p:spPr>
      </p:pic>
      <p:pic>
        <p:nvPicPr>
          <p:cNvPr id="99" name="Picture 98" descr="A blue and white poster with text and people&#10;&#10;Description automatically generated">
            <a:extLst>
              <a:ext uri="{FF2B5EF4-FFF2-40B4-BE49-F238E27FC236}">
                <a16:creationId xmlns:a16="http://schemas.microsoft.com/office/drawing/2014/main" id="{9ADAE46B-ED16-E076-0C72-2BC5484AA091}"/>
              </a:ext>
            </a:extLst>
          </p:cNvPr>
          <p:cNvPicPr>
            <a:picLocks noGrp="1" noRot="1" noChangeAspect="1" noMove="1" noResize="1" noEditPoints="1" noAdjustHandles="1" noChangeArrowheads="1" noChangeShapeType="1" noCrop="1"/>
          </p:cNvPicPr>
          <p:nvPr/>
        </p:nvPicPr>
        <p:blipFill>
          <a:blip r:embed="rId19">
            <a:extLst>
              <a:ext uri="{28A0092B-C50C-407E-A947-70E740481C1C}">
                <a14:useLocalDpi xmlns:a14="http://schemas.microsoft.com/office/drawing/2010/main" val="0"/>
              </a:ext>
            </a:extLst>
          </a:blip>
          <a:stretch>
            <a:fillRect/>
          </a:stretch>
        </p:blipFill>
        <p:spPr>
          <a:xfrm>
            <a:off x="4806075" y="683493"/>
            <a:ext cx="1759601" cy="1633368"/>
          </a:xfrm>
          <a:prstGeom prst="rect">
            <a:avLst/>
          </a:prstGeom>
        </p:spPr>
      </p:pic>
      <p:pic>
        <p:nvPicPr>
          <p:cNvPr id="106" name="Picture 105" descr="A poster of a plan rollout&#10;&#10;Description automatically generated">
            <a:extLst>
              <a:ext uri="{FF2B5EF4-FFF2-40B4-BE49-F238E27FC236}">
                <a16:creationId xmlns:a16="http://schemas.microsoft.com/office/drawing/2014/main" id="{055EB50D-A9E3-FFFF-FF4E-4EC119E0A675}"/>
              </a:ext>
            </a:extLst>
          </p:cNvPr>
          <p:cNvPicPr>
            <a:picLocks noGrp="1" noRot="1" noChangeAspect="1" noMove="1" noResize="1" noEditPoints="1" noAdjustHandles="1" noChangeArrowheads="1" noChangeShapeType="1" noCrop="1"/>
          </p:cNvPicPr>
          <p:nvPr/>
        </p:nvPicPr>
        <p:blipFill>
          <a:blip r:embed="rId20">
            <a:extLst>
              <a:ext uri="{28A0092B-C50C-407E-A947-70E740481C1C}">
                <a14:useLocalDpi xmlns:a14="http://schemas.microsoft.com/office/drawing/2010/main" val="0"/>
              </a:ext>
            </a:extLst>
          </a:blip>
          <a:stretch>
            <a:fillRect/>
          </a:stretch>
        </p:blipFill>
        <p:spPr>
          <a:xfrm>
            <a:off x="4508281" y="2303005"/>
            <a:ext cx="2023883" cy="1526789"/>
          </a:xfrm>
          <a:prstGeom prst="rect">
            <a:avLst/>
          </a:prstGeom>
        </p:spPr>
      </p:pic>
      <p:sp>
        <p:nvSpPr>
          <p:cNvPr id="107" name="TextBox 106">
            <a:extLst>
              <a:ext uri="{FF2B5EF4-FFF2-40B4-BE49-F238E27FC236}">
                <a16:creationId xmlns:a16="http://schemas.microsoft.com/office/drawing/2014/main" id="{E832FDA8-9536-3D41-E904-E61441FAF144}"/>
              </a:ext>
            </a:extLst>
          </p:cNvPr>
          <p:cNvSpPr txBox="1">
            <a:spLocks noGrp="1" noRot="1" noMove="1" noResize="1" noEditPoints="1" noAdjustHandles="1" noChangeArrowheads="1" noChangeShapeType="1"/>
          </p:cNvSpPr>
          <p:nvPr/>
        </p:nvSpPr>
        <p:spPr>
          <a:xfrm>
            <a:off x="4574401" y="2254432"/>
            <a:ext cx="195071" cy="300082"/>
          </a:xfrm>
          <a:prstGeom prst="rect">
            <a:avLst/>
          </a:prstGeom>
          <a:solidFill>
            <a:srgbClr val="295A6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a:ln>
                <a:noFill/>
              </a:ln>
              <a:solidFill>
                <a:srgbClr val="000000"/>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9C41B7E3-828D-3DD0-C8E2-CD670BECB733}"/>
              </a:ext>
            </a:extLst>
          </p:cNvPr>
          <p:cNvSpPr txBox="1">
            <a:spLocks noGrp="1" noRot="1" noMove="1" noResize="1" noEditPoints="1" noAdjustHandles="1" noChangeArrowheads="1" noChangeShapeType="1"/>
          </p:cNvSpPr>
          <p:nvPr/>
        </p:nvSpPr>
        <p:spPr>
          <a:xfrm>
            <a:off x="4546312" y="3745677"/>
            <a:ext cx="234263" cy="300082"/>
          </a:xfrm>
          <a:prstGeom prst="rect">
            <a:avLst/>
          </a:prstGeom>
          <a:solidFill>
            <a:srgbClr val="295A6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a:ln>
                <a:noFill/>
              </a:ln>
              <a:solidFill>
                <a:srgbClr val="000000"/>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BED4B7A8-FA42-EA79-1347-E3A209236420}"/>
              </a:ext>
            </a:extLst>
          </p:cNvPr>
          <p:cNvSpPr txBox="1">
            <a:spLocks noGrp="1" noRot="1" noMove="1" noResize="1" noEditPoints="1" noAdjustHandles="1" noChangeArrowheads="1" noChangeShapeType="1"/>
          </p:cNvSpPr>
          <p:nvPr/>
        </p:nvSpPr>
        <p:spPr>
          <a:xfrm>
            <a:off x="4532218" y="2932587"/>
            <a:ext cx="275498" cy="300082"/>
          </a:xfrm>
          <a:prstGeom prst="rect">
            <a:avLst/>
          </a:prstGeom>
          <a:solidFill>
            <a:srgbClr val="295A6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a:ln>
                <a:noFill/>
              </a:ln>
              <a:solidFill>
                <a:srgbClr val="000000"/>
              </a:solidFill>
              <a:effectLst/>
              <a:uLnTx/>
              <a:uFillTx/>
              <a:latin typeface="Arial"/>
              <a:ea typeface="+mn-ea"/>
              <a:cs typeface="+mn-cs"/>
            </a:endParaRPr>
          </a:p>
        </p:txBody>
      </p:sp>
      <p:pic>
        <p:nvPicPr>
          <p:cNvPr id="112" name="Picture 111">
            <a:extLst>
              <a:ext uri="{FF2B5EF4-FFF2-40B4-BE49-F238E27FC236}">
                <a16:creationId xmlns:a16="http://schemas.microsoft.com/office/drawing/2014/main" id="{FB85B852-44B2-28C9-2980-82315E925B59}"/>
              </a:ext>
            </a:extLst>
          </p:cNvPr>
          <p:cNvPicPr>
            <a:picLocks noGrp="1" noRot="1" noChangeAspect="1" noMove="1" noResize="1" noEditPoints="1" noAdjustHandles="1" noChangeArrowheads="1" noChangeShapeType="1" noCrop="1"/>
          </p:cNvPicPr>
          <p:nvPr/>
        </p:nvPicPr>
        <p:blipFill>
          <a:blip r:embed="rId21"/>
          <a:stretch>
            <a:fillRect/>
          </a:stretch>
        </p:blipFill>
        <p:spPr>
          <a:xfrm>
            <a:off x="4449696" y="2918444"/>
            <a:ext cx="288061" cy="306350"/>
          </a:xfrm>
          <a:prstGeom prst="rect">
            <a:avLst/>
          </a:prstGeom>
        </p:spPr>
      </p:pic>
      <p:pic>
        <p:nvPicPr>
          <p:cNvPr id="113" name="Picture 112">
            <a:extLst>
              <a:ext uri="{FF2B5EF4-FFF2-40B4-BE49-F238E27FC236}">
                <a16:creationId xmlns:a16="http://schemas.microsoft.com/office/drawing/2014/main" id="{497784AA-1BC4-EA29-9B7B-67409C3F1245}"/>
              </a:ext>
            </a:extLst>
          </p:cNvPr>
          <p:cNvPicPr>
            <a:picLocks noGrp="1" noRot="1" noChangeAspect="1" noMove="1" noResize="1" noEditPoints="1" noAdjustHandles="1" noChangeArrowheads="1" noChangeShapeType="1" noCrop="1"/>
          </p:cNvPicPr>
          <p:nvPr/>
        </p:nvPicPr>
        <p:blipFill>
          <a:blip r:embed="rId22"/>
          <a:stretch>
            <a:fillRect/>
          </a:stretch>
        </p:blipFill>
        <p:spPr>
          <a:xfrm>
            <a:off x="4528155" y="3217953"/>
            <a:ext cx="233192" cy="566978"/>
          </a:xfrm>
          <a:prstGeom prst="rect">
            <a:avLst/>
          </a:prstGeom>
        </p:spPr>
      </p:pic>
      <p:pic>
        <p:nvPicPr>
          <p:cNvPr id="115" name="Picture 114" descr="A group of people standing on a calendar&#10;&#10;Description automatically generated">
            <a:extLst>
              <a:ext uri="{FF2B5EF4-FFF2-40B4-BE49-F238E27FC236}">
                <a16:creationId xmlns:a16="http://schemas.microsoft.com/office/drawing/2014/main" id="{2C04B779-C2DD-5302-ADF8-E65A21DE83D1}"/>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Lst>
          </a:blip>
          <a:stretch>
            <a:fillRect/>
          </a:stretch>
        </p:blipFill>
        <p:spPr>
          <a:xfrm>
            <a:off x="4829148" y="3815822"/>
            <a:ext cx="1565000" cy="1324082"/>
          </a:xfrm>
          <a:prstGeom prst="rect">
            <a:avLst/>
          </a:prstGeom>
        </p:spPr>
      </p:pic>
      <p:pic>
        <p:nvPicPr>
          <p:cNvPr id="117" name="Picture 116" descr="A blue circle with white number&#10;&#10;Description automatically generated">
            <a:extLst>
              <a:ext uri="{FF2B5EF4-FFF2-40B4-BE49-F238E27FC236}">
                <a16:creationId xmlns:a16="http://schemas.microsoft.com/office/drawing/2014/main" id="{216976BB-0F96-FDC0-CFBB-0B33409F0B2A}"/>
              </a:ext>
            </a:extLst>
          </p:cNvPr>
          <p:cNvPicPr>
            <a:picLocks noGrp="1" noRot="1" noChangeAspect="1" noMove="1" noResize="1" noEditPoints="1" noAdjustHandles="1" noChangeArrowheads="1" noChangeShapeType="1" noCrop="1"/>
          </p:cNvPicPr>
          <p:nvPr/>
        </p:nvPicPr>
        <p:blipFill>
          <a:blip r:embed="rId24">
            <a:extLst>
              <a:ext uri="{28A0092B-C50C-407E-A947-70E740481C1C}">
                <a14:useLocalDpi xmlns:a14="http://schemas.microsoft.com/office/drawing/2010/main" val="0"/>
              </a:ext>
            </a:extLst>
          </a:blip>
          <a:stretch>
            <a:fillRect/>
          </a:stretch>
        </p:blipFill>
        <p:spPr>
          <a:xfrm>
            <a:off x="4467472" y="3969754"/>
            <a:ext cx="370304" cy="383373"/>
          </a:xfrm>
          <a:prstGeom prst="rect">
            <a:avLst/>
          </a:prstGeom>
        </p:spPr>
      </p:pic>
      <p:sp>
        <p:nvSpPr>
          <p:cNvPr id="118" name="TextBox 117">
            <a:extLst>
              <a:ext uri="{FF2B5EF4-FFF2-40B4-BE49-F238E27FC236}">
                <a16:creationId xmlns:a16="http://schemas.microsoft.com/office/drawing/2014/main" id="{83BE2BCD-9FE2-D6FD-8BB0-63BE80FEF8F3}"/>
              </a:ext>
            </a:extLst>
          </p:cNvPr>
          <p:cNvSpPr txBox="1">
            <a:spLocks noGrp="1" noRot="1" noMove="1" noResize="1" noEditPoints="1" noAdjustHandles="1" noChangeArrowheads="1" noChangeShapeType="1"/>
          </p:cNvSpPr>
          <p:nvPr/>
        </p:nvSpPr>
        <p:spPr>
          <a:xfrm>
            <a:off x="4558681" y="3815399"/>
            <a:ext cx="232997" cy="300082"/>
          </a:xfrm>
          <a:prstGeom prst="rect">
            <a:avLst/>
          </a:prstGeom>
          <a:solidFill>
            <a:srgbClr val="295A6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a:ln>
                <a:noFill/>
              </a:ln>
              <a:solidFill>
                <a:srgbClr val="000000"/>
              </a:solidFill>
              <a:effectLst/>
              <a:uLnTx/>
              <a:uFillTx/>
              <a:latin typeface="Arial"/>
              <a:ea typeface="+mn-ea"/>
              <a:cs typeface="+mn-cs"/>
            </a:endParaRPr>
          </a:p>
        </p:txBody>
      </p:sp>
      <p:pic>
        <p:nvPicPr>
          <p:cNvPr id="122" name="Picture 121" descr="A blue and white text with people and a black background&#10;&#10;Description automatically generated with medium confidence">
            <a:extLst>
              <a:ext uri="{FF2B5EF4-FFF2-40B4-BE49-F238E27FC236}">
                <a16:creationId xmlns:a16="http://schemas.microsoft.com/office/drawing/2014/main" id="{B9A42814-97E7-2944-AB0B-101520B3C5E3}"/>
              </a:ext>
            </a:extLst>
          </p:cNvPr>
          <p:cNvPicPr>
            <a:picLocks noGrp="1" noRot="1" noChangeAspect="1" noMove="1" noResize="1" noEditPoints="1" noAdjustHandles="1" noChangeArrowheads="1" noChangeShapeType="1" noCrop="1"/>
          </p:cNvPicPr>
          <p:nvPr/>
        </p:nvPicPr>
        <p:blipFill>
          <a:blip r:embed="rId25">
            <a:extLst>
              <a:ext uri="{28A0092B-C50C-407E-A947-70E740481C1C}">
                <a14:useLocalDpi xmlns:a14="http://schemas.microsoft.com/office/drawing/2010/main" val="0"/>
              </a:ext>
            </a:extLst>
          </a:blip>
          <a:stretch>
            <a:fillRect/>
          </a:stretch>
        </p:blipFill>
        <p:spPr>
          <a:xfrm>
            <a:off x="6455528" y="3440662"/>
            <a:ext cx="2148217" cy="1561982"/>
          </a:xfrm>
          <a:prstGeom prst="rect">
            <a:avLst/>
          </a:prstGeom>
        </p:spPr>
      </p:pic>
      <p:sp>
        <p:nvSpPr>
          <p:cNvPr id="123" name="TextBox 122">
            <a:extLst>
              <a:ext uri="{FF2B5EF4-FFF2-40B4-BE49-F238E27FC236}">
                <a16:creationId xmlns:a16="http://schemas.microsoft.com/office/drawing/2014/main" id="{B19861A9-F922-8E58-C40D-1900C962EC85}"/>
              </a:ext>
            </a:extLst>
          </p:cNvPr>
          <p:cNvSpPr txBox="1">
            <a:spLocks noGrp="1" noRot="1" noMove="1" noResize="1" noEditPoints="1" noAdjustHandles="1" noChangeArrowheads="1" noChangeShapeType="1"/>
          </p:cNvSpPr>
          <p:nvPr/>
        </p:nvSpPr>
        <p:spPr>
          <a:xfrm>
            <a:off x="6495724" y="4161440"/>
            <a:ext cx="238949" cy="300082"/>
          </a:xfrm>
          <a:prstGeom prst="rect">
            <a:avLst/>
          </a:prstGeom>
          <a:solidFill>
            <a:srgbClr val="295A62"/>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BE" sz="1350" b="0" i="0" u="none" strike="noStrike" kern="1200" cap="none" spc="0" normalizeH="0" baseline="0" noProof="0">
              <a:ln>
                <a:noFill/>
              </a:ln>
              <a:solidFill>
                <a:srgbClr val="000000"/>
              </a:solidFill>
              <a:effectLst/>
              <a:uLnTx/>
              <a:uFillTx/>
              <a:latin typeface="Arial"/>
              <a:ea typeface="+mn-ea"/>
              <a:cs typeface="+mn-cs"/>
            </a:endParaRPr>
          </a:p>
        </p:txBody>
      </p:sp>
      <p:pic>
        <p:nvPicPr>
          <p:cNvPr id="127" name="Picture 126" descr="A blue and white dot&#10;&#10;Description automatically generated with medium confidence">
            <a:extLst>
              <a:ext uri="{FF2B5EF4-FFF2-40B4-BE49-F238E27FC236}">
                <a16:creationId xmlns:a16="http://schemas.microsoft.com/office/drawing/2014/main" id="{C29FADCA-772B-D0E9-94D5-7A1FCA93D525}"/>
              </a:ext>
            </a:extLst>
          </p:cNvPr>
          <p:cNvPicPr>
            <a:picLocks noGrp="1" noRot="1" noChangeAspect="1" noMove="1" noResize="1" noEditPoints="1" noAdjustHandles="1" noChangeArrowheads="1" noChangeShapeType="1" noCrop="1"/>
          </p:cNvPicPr>
          <p:nvPr/>
        </p:nvPicPr>
        <p:blipFill>
          <a:blip r:embed="rId26">
            <a:extLst>
              <a:ext uri="{28A0092B-C50C-407E-A947-70E740481C1C}">
                <a14:useLocalDpi xmlns:a14="http://schemas.microsoft.com/office/drawing/2010/main" val="0"/>
              </a:ext>
            </a:extLst>
          </a:blip>
          <a:stretch>
            <a:fillRect/>
          </a:stretch>
        </p:blipFill>
        <p:spPr>
          <a:xfrm>
            <a:off x="6562677" y="4112587"/>
            <a:ext cx="208253" cy="549032"/>
          </a:xfrm>
          <a:prstGeom prst="rect">
            <a:avLst/>
          </a:prstGeom>
        </p:spPr>
      </p:pic>
      <p:pic>
        <p:nvPicPr>
          <p:cNvPr id="131" name="Picture 130" descr="A black and white text with green text&#10;&#10;Description automatically generated with medium confidence">
            <a:extLst>
              <a:ext uri="{FF2B5EF4-FFF2-40B4-BE49-F238E27FC236}">
                <a16:creationId xmlns:a16="http://schemas.microsoft.com/office/drawing/2014/main" id="{AA40F042-9BB8-36E2-625F-9EF875032C63}"/>
              </a:ext>
            </a:extLst>
          </p:cNvPr>
          <p:cNvPicPr>
            <a:picLocks noGrp="1" noRot="1" noChangeAspect="1" noMove="1" noResize="1" noEditPoints="1" noAdjustHandles="1" noChangeArrowheads="1" noChangeShapeType="1" noCrop="1"/>
          </p:cNvPicPr>
          <p:nvPr/>
        </p:nvPicPr>
        <p:blipFill>
          <a:blip r:embed="rId27">
            <a:extLst>
              <a:ext uri="{28A0092B-C50C-407E-A947-70E740481C1C}">
                <a14:useLocalDpi xmlns:a14="http://schemas.microsoft.com/office/drawing/2010/main" val="0"/>
              </a:ext>
            </a:extLst>
          </a:blip>
          <a:stretch>
            <a:fillRect/>
          </a:stretch>
        </p:blipFill>
        <p:spPr>
          <a:xfrm>
            <a:off x="6804656" y="1904458"/>
            <a:ext cx="1678821" cy="1323139"/>
          </a:xfrm>
          <a:prstGeom prst="rect">
            <a:avLst/>
          </a:prstGeom>
        </p:spPr>
      </p:pic>
      <p:pic>
        <p:nvPicPr>
          <p:cNvPr id="135" name="Picture 134" descr="A person standing next to a computer monitor&#10;&#10;Description automatically generated">
            <a:extLst>
              <a:ext uri="{FF2B5EF4-FFF2-40B4-BE49-F238E27FC236}">
                <a16:creationId xmlns:a16="http://schemas.microsoft.com/office/drawing/2014/main" id="{1233692C-341F-402A-7B56-14B2E7097228}"/>
              </a:ext>
            </a:extLst>
          </p:cNvPr>
          <p:cNvPicPr>
            <a:picLocks noGrp="1" noRot="1" noChangeAspect="1" noMove="1" noResize="1" noEditPoints="1" noAdjustHandles="1" noChangeArrowheads="1" noChangeShapeType="1" noCrop="1"/>
          </p:cNvPicPr>
          <p:nvPr/>
        </p:nvPicPr>
        <p:blipFill>
          <a:blip r:embed="rId28">
            <a:extLst>
              <a:ext uri="{28A0092B-C50C-407E-A947-70E740481C1C}">
                <a14:useLocalDpi xmlns:a14="http://schemas.microsoft.com/office/drawing/2010/main" val="0"/>
              </a:ext>
            </a:extLst>
          </a:blip>
          <a:stretch>
            <a:fillRect/>
          </a:stretch>
        </p:blipFill>
        <p:spPr>
          <a:xfrm>
            <a:off x="6756557" y="411663"/>
            <a:ext cx="1594433" cy="1583612"/>
          </a:xfrm>
          <a:prstGeom prst="rect">
            <a:avLst/>
          </a:prstGeom>
        </p:spPr>
      </p:pic>
    </p:spTree>
    <p:extLst>
      <p:ext uri="{BB962C8B-B14F-4D97-AF65-F5344CB8AC3E}">
        <p14:creationId xmlns:p14="http://schemas.microsoft.com/office/powerpoint/2010/main" val="116446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2669-A7EB-FAA3-69F5-5E2FA1FF8D0A}"/>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C5A8E1AF-34CF-8D53-9120-44D33A7AB446}"/>
              </a:ext>
            </a:extLst>
          </p:cNvPr>
          <p:cNvSpPr>
            <a:spLocks noGrp="1"/>
          </p:cNvSpPr>
          <p:nvPr>
            <p:ph type="title"/>
          </p:nvPr>
        </p:nvSpPr>
        <p:spPr>
          <a:xfrm>
            <a:off x="897954" y="1705332"/>
            <a:ext cx="7348093" cy="618044"/>
          </a:xfrm>
        </p:spPr>
        <p:txBody>
          <a:bodyPr/>
          <a:lstStyle/>
          <a:p>
            <a:pPr algn="ctr"/>
            <a:r>
              <a:rPr lang="en-US" sz="4050"/>
              <a:t>Keynote speech</a:t>
            </a:r>
            <a:endParaRPr lang="en-GB" sz="4050"/>
          </a:p>
        </p:txBody>
      </p:sp>
      <p:sp>
        <p:nvSpPr>
          <p:cNvPr id="6" name="TextBox 5">
            <a:extLst>
              <a:ext uri="{FF2B5EF4-FFF2-40B4-BE49-F238E27FC236}">
                <a16:creationId xmlns:a16="http://schemas.microsoft.com/office/drawing/2014/main" id="{EB595082-AD14-420D-49BB-36BCA5251FDA}"/>
              </a:ext>
            </a:extLst>
          </p:cNvPr>
          <p:cNvSpPr txBox="1"/>
          <p:nvPr/>
        </p:nvSpPr>
        <p:spPr>
          <a:xfrm>
            <a:off x="1018603" y="2443298"/>
            <a:ext cx="7106794" cy="1754326"/>
          </a:xfrm>
          <a:prstGeom prst="rect">
            <a:avLst/>
          </a:prstGeom>
          <a:noFill/>
        </p:spPr>
        <p:txBody>
          <a:bodyPr wrap="square" rtlCol="0">
            <a:spAutoFit/>
          </a:bodyPr>
          <a:lstStyle/>
          <a:p>
            <a:pPr algn="ctr" defTabSz="914378"/>
            <a:r>
              <a:rPr lang="en-US" sz="2700" b="1" i="1">
                <a:solidFill>
                  <a:schemeClr val="accent3">
                    <a:lumMod val="50000"/>
                  </a:schemeClr>
                </a:solidFill>
                <a:latin typeface="Poppins" panose="00000500000000000000" pitchFamily="2" charset="0"/>
                <a:cs typeface="Poppins" panose="00000500000000000000" pitchFamily="2" charset="0"/>
              </a:rPr>
              <a:t>Vera Hofbauer</a:t>
            </a:r>
          </a:p>
          <a:p>
            <a:pPr algn="ctr" defTabSz="914378"/>
            <a:r>
              <a:rPr lang="en-US" sz="2700" i="1" noProof="0">
                <a:solidFill>
                  <a:schemeClr val="accent3">
                    <a:lumMod val="50000"/>
                  </a:schemeClr>
                </a:solidFill>
                <a:latin typeface="Poppins" panose="00000500000000000000" pitchFamily="2" charset="0"/>
                <a:cs typeface="Poppins" panose="00000500000000000000" pitchFamily="2" charset="0"/>
              </a:rPr>
              <a:t>Director General</a:t>
            </a:r>
          </a:p>
          <a:p>
            <a:pPr algn="ctr" defTabSz="914378"/>
            <a:r>
              <a:rPr lang="en-US" sz="2700" i="1" noProof="0">
                <a:solidFill>
                  <a:schemeClr val="accent3">
                    <a:lumMod val="50000"/>
                  </a:schemeClr>
                </a:solidFill>
                <a:latin typeface="Poppins" panose="00000500000000000000" pitchFamily="2" charset="0"/>
                <a:cs typeface="Poppins" panose="00000500000000000000" pitchFamily="2" charset="0"/>
              </a:rPr>
              <a:t>Austrian Federal Ministry of Innovation, Mobility, and Infrastructure</a:t>
            </a:r>
            <a:endParaRPr lang="de-DE" sz="2700" i="1" noProof="0">
              <a:solidFill>
                <a:schemeClr val="accent3">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81152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sp>
        <p:nvSpPr>
          <p:cNvPr id="5" name="TextBox 4">
            <a:extLst>
              <a:ext uri="{FF2B5EF4-FFF2-40B4-BE49-F238E27FC236}">
                <a16:creationId xmlns:a16="http://schemas.microsoft.com/office/drawing/2014/main" id="{315817DE-0DF8-9114-10F9-2FB61B018C16}"/>
              </a:ext>
            </a:extLst>
          </p:cNvPr>
          <p:cNvSpPr txBox="1"/>
          <p:nvPr/>
        </p:nvSpPr>
        <p:spPr>
          <a:xfrm>
            <a:off x="3348991" y="1226661"/>
            <a:ext cx="5400530" cy="3611245"/>
          </a:xfrm>
          <a:prstGeom prst="rect">
            <a:avLst/>
          </a:prstGeom>
          <a:noFill/>
        </p:spPr>
        <p:txBody>
          <a:bodyPr wrap="square">
            <a:spAutoFit/>
          </a:bodyPr>
          <a:lstStyle/>
          <a:p>
            <a:pPr marL="0" marR="0" lvl="0" indent="0" algn="just" defTabSz="685800" rtl="0" eaLnBrk="1" fontAlgn="auto" latinLnBrk="0" hangingPunct="1">
              <a:lnSpc>
                <a:spcPct val="100000"/>
              </a:lnSpc>
              <a:spcBef>
                <a:spcPts val="450"/>
              </a:spcBef>
              <a:spcAft>
                <a:spcPts val="450"/>
              </a:spcAft>
              <a:buClr>
                <a:srgbClr val="B42703"/>
              </a:buClr>
              <a:buSzTx/>
              <a:buFontTx/>
              <a:buNone/>
              <a:tabLst/>
              <a:defRPr/>
            </a:pPr>
            <a:r>
              <a:rPr kumimoji="0" lang="en-GB" sz="1800" b="1" i="0" u="none" strike="noStrike" kern="1200" cap="none" spc="0" normalizeH="0" baseline="0" noProof="0">
                <a:ln>
                  <a:noFill/>
                </a:ln>
                <a:solidFill>
                  <a:srgbClr val="00B9D8"/>
                </a:solidFill>
                <a:effectLst/>
                <a:uLnTx/>
                <a:uFillTx/>
                <a:latin typeface="Arial"/>
                <a:ea typeface="Times New Roman" panose="02020603050405020304" pitchFamily="18" charset="0"/>
                <a:cs typeface="Calibri" panose="020F0502020204030204" pitchFamily="34" charset="0"/>
              </a:rPr>
              <a:t>Biodiversity protection and restoration</a:t>
            </a:r>
          </a:p>
          <a:p>
            <a:pPr marL="0" marR="0" lvl="0" indent="0" algn="just" defTabSz="685800" rtl="0" eaLnBrk="1" fontAlgn="auto" latinLnBrk="0" hangingPunct="1">
              <a:lnSpc>
                <a:spcPct val="100000"/>
              </a:lnSpc>
              <a:spcBef>
                <a:spcPts val="450"/>
              </a:spcBef>
              <a:spcAft>
                <a:spcPts val="450"/>
              </a:spcAft>
              <a:buClr>
                <a:srgbClr val="B42703"/>
              </a:buClr>
              <a:buSzTx/>
              <a:buFontTx/>
              <a:buNone/>
              <a:tabLst/>
              <a:defRPr/>
            </a:pPr>
            <a:endParaRPr kumimoji="0" lang="en-US" sz="1800" b="0" i="0" u="none" strike="noStrike" kern="1200" cap="none" spc="0" normalizeH="0" baseline="0" noProof="0">
              <a:ln>
                <a:noFill/>
              </a:ln>
              <a:solidFill>
                <a:srgbClr val="4472C4">
                  <a:lumMod val="75000"/>
                </a:srgbClr>
              </a:solidFill>
              <a:effectLst/>
              <a:uLnTx/>
              <a:uFillTx/>
              <a:latin typeface="Arial"/>
              <a:ea typeface="+mn-ea"/>
              <a:cs typeface="Calibri" panose="020F0502020204030204" pitchFamily="34" charset="0"/>
            </a:endParaRPr>
          </a:p>
          <a:p>
            <a:pPr marL="0" marR="0" lvl="0" indent="0" algn="just" defTabSz="685800" rtl="0" eaLnBrk="1" fontAlgn="auto" latinLnBrk="0" hangingPunct="1">
              <a:lnSpc>
                <a:spcPct val="100000"/>
              </a:lnSpc>
              <a:spcBef>
                <a:spcPts val="450"/>
              </a:spcBef>
              <a:spcAft>
                <a:spcPts val="450"/>
              </a:spcAft>
              <a:buClr>
                <a:srgbClr val="B42703"/>
              </a:buClr>
              <a:buSzTx/>
              <a:buFontTx/>
              <a:buNone/>
              <a:tabLst/>
              <a:defRPr/>
            </a:pPr>
            <a:r>
              <a:rPr kumimoji="0" lang="en-GB" sz="1800" b="1" i="0" u="none" strike="noStrike" kern="1200" cap="none" spc="0" normalizeH="0" baseline="0" noProof="0">
                <a:ln>
                  <a:noFill/>
                </a:ln>
                <a:solidFill>
                  <a:srgbClr val="E74112"/>
                </a:solidFill>
                <a:effectLst/>
                <a:uLnTx/>
                <a:uFillTx/>
                <a:latin typeface="Arial"/>
                <a:ea typeface="+mn-ea"/>
                <a:cs typeface="Calibri" panose="020F0502020204030204" pitchFamily="34" charset="0"/>
              </a:rPr>
              <a:t>Alternative fuels</a:t>
            </a:r>
          </a:p>
          <a:p>
            <a:pPr marL="0" marR="0" lvl="0" indent="0" algn="just" defTabSz="685800" rtl="0" eaLnBrk="1" fontAlgn="auto" latinLnBrk="0" hangingPunct="1">
              <a:lnSpc>
                <a:spcPct val="100000"/>
              </a:lnSpc>
              <a:spcBef>
                <a:spcPts val="450"/>
              </a:spcBef>
              <a:spcAft>
                <a:spcPts val="450"/>
              </a:spcAft>
              <a:buClr>
                <a:srgbClr val="B42703"/>
              </a:buClr>
              <a:buSzTx/>
              <a:buFontTx/>
              <a:buNone/>
              <a:tabLst/>
              <a:defRPr/>
            </a:pPr>
            <a:endParaRPr kumimoji="0" lang="en-GB" sz="1800" b="1" i="0" u="none" strike="noStrike" kern="1200" cap="none" spc="0" normalizeH="0" baseline="0" noProof="0">
              <a:ln>
                <a:noFill/>
              </a:ln>
              <a:solidFill>
                <a:srgbClr val="E74112"/>
              </a:solidFill>
              <a:effectLst/>
              <a:uLnTx/>
              <a:uFillTx/>
              <a:latin typeface="Arial"/>
              <a:ea typeface="+mn-ea"/>
              <a:cs typeface="Calibri" panose="020F0502020204030204" pitchFamily="34" charset="0"/>
            </a:endParaRPr>
          </a:p>
          <a:p>
            <a:pPr marL="0" marR="0" lvl="0" indent="0" algn="just" defTabSz="685800" rtl="0" eaLnBrk="1" fontAlgn="auto" latinLnBrk="0" hangingPunct="1">
              <a:lnSpc>
                <a:spcPct val="100000"/>
              </a:lnSpc>
              <a:spcBef>
                <a:spcPts val="450"/>
              </a:spcBef>
              <a:spcAft>
                <a:spcPts val="450"/>
              </a:spcAft>
              <a:buClr>
                <a:srgbClr val="B42703"/>
              </a:buClr>
              <a:buSzTx/>
              <a:buFontTx/>
              <a:buNone/>
              <a:tabLst/>
              <a:defRPr/>
            </a:pPr>
            <a:r>
              <a:rPr kumimoji="0" lang="en-GB" sz="1800" b="1" i="0" u="none" strike="noStrike" kern="1200" cap="none" spc="0" normalizeH="0" baseline="0" noProof="0">
                <a:ln>
                  <a:noFill/>
                </a:ln>
                <a:solidFill>
                  <a:srgbClr val="60C946"/>
                </a:solidFill>
                <a:effectLst/>
                <a:uLnTx/>
                <a:uFillTx/>
                <a:latin typeface="Arial"/>
                <a:ea typeface="Calibri" panose="020F0502020204030204" pitchFamily="34" charset="0"/>
                <a:cs typeface="Calibri" panose="020F0502020204030204" pitchFamily="34" charset="0"/>
              </a:rPr>
              <a:t>Port electrification and energy management</a:t>
            </a:r>
          </a:p>
          <a:p>
            <a:pPr marL="0" marR="0" lvl="0" indent="0" algn="just" defTabSz="685800" rtl="0" eaLnBrk="1" fontAlgn="auto" latinLnBrk="0" hangingPunct="1">
              <a:lnSpc>
                <a:spcPct val="100000"/>
              </a:lnSpc>
              <a:spcBef>
                <a:spcPts val="450"/>
              </a:spcBef>
              <a:spcAft>
                <a:spcPts val="450"/>
              </a:spcAft>
              <a:buClr>
                <a:srgbClr val="B42703"/>
              </a:buClr>
              <a:buSzTx/>
              <a:buFontTx/>
              <a:buNone/>
              <a:tabLst/>
              <a:defRPr/>
            </a:pPr>
            <a:endParaRPr kumimoji="0" lang="en-GB" sz="1800" b="1" i="0" u="none" strike="noStrike" kern="1200" cap="none" spc="0" normalizeH="0" baseline="0" noProof="0">
              <a:ln>
                <a:noFill/>
              </a:ln>
              <a:solidFill>
                <a:srgbClr val="E74112"/>
              </a:solidFill>
              <a:effectLst/>
              <a:uLnTx/>
              <a:uFillTx/>
              <a:latin typeface="Arial"/>
              <a:ea typeface="+mn-ea"/>
              <a:cs typeface="Calibri" panose="020F0502020204030204" pitchFamily="34" charset="0"/>
            </a:endParaRPr>
          </a:p>
          <a:p>
            <a:pPr marL="0" marR="0" lvl="1" indent="0" algn="just" defTabSz="685800" rtl="0" eaLnBrk="1" fontAlgn="auto" latinLnBrk="0" hangingPunct="1">
              <a:lnSpc>
                <a:spcPct val="100000"/>
              </a:lnSpc>
              <a:spcBef>
                <a:spcPts val="450"/>
              </a:spcBef>
              <a:spcAft>
                <a:spcPts val="450"/>
              </a:spcAft>
              <a:buClr>
                <a:srgbClr val="B42703"/>
              </a:buClr>
              <a:buSzTx/>
              <a:buFontTx/>
              <a:buNone/>
              <a:tabLst/>
              <a:defRPr/>
            </a:pPr>
            <a:r>
              <a:rPr kumimoji="0" lang="en-GB" sz="1800" b="1" i="0" u="none" strike="noStrike" kern="1200" cap="none" spc="0" normalizeH="0" baseline="0" noProof="0">
                <a:ln>
                  <a:noFill/>
                </a:ln>
                <a:solidFill>
                  <a:srgbClr val="F3A088"/>
                </a:solidFill>
                <a:effectLst/>
                <a:uLnTx/>
                <a:uFillTx/>
                <a:latin typeface="Arial"/>
                <a:ea typeface="Calibri" panose="020F0502020204030204" pitchFamily="34" charset="0"/>
                <a:cs typeface="Calibri" panose="020F0502020204030204" pitchFamily="34" charset="0"/>
              </a:rPr>
              <a:t>Waste management</a:t>
            </a:r>
          </a:p>
          <a:p>
            <a:pPr marL="0" marR="0" lvl="1" indent="0" algn="just" defTabSz="685800" rtl="0" eaLnBrk="1" fontAlgn="auto" latinLnBrk="0" hangingPunct="1">
              <a:lnSpc>
                <a:spcPct val="100000"/>
              </a:lnSpc>
              <a:spcBef>
                <a:spcPts val="450"/>
              </a:spcBef>
              <a:spcAft>
                <a:spcPts val="450"/>
              </a:spcAft>
              <a:buClr>
                <a:srgbClr val="B42703"/>
              </a:buClr>
              <a:buSzTx/>
              <a:buFontTx/>
              <a:buNone/>
              <a:tabLst/>
              <a:defRPr/>
            </a:pPr>
            <a:endParaRPr kumimoji="0" lang="en-GB" sz="1800" b="1" i="0" u="none" strike="noStrike" kern="1200" cap="none" spc="0" normalizeH="0" baseline="0" noProof="0">
              <a:ln>
                <a:noFill/>
              </a:ln>
              <a:solidFill>
                <a:srgbClr val="ABF3FF"/>
              </a:solidFill>
              <a:effectLst/>
              <a:uLnTx/>
              <a:uFillTx/>
              <a:latin typeface="Arial"/>
              <a:ea typeface="Calibri" panose="020F0502020204030204" pitchFamily="34" charset="0"/>
              <a:cs typeface="Calibri" panose="020F0502020204030204" pitchFamily="34" charset="0"/>
            </a:endParaRPr>
          </a:p>
          <a:p>
            <a:pPr marL="0" marR="0" lvl="1" indent="0" algn="just" defTabSz="685800" rtl="0" eaLnBrk="1" fontAlgn="auto" latinLnBrk="0" hangingPunct="1">
              <a:lnSpc>
                <a:spcPct val="100000"/>
              </a:lnSpc>
              <a:spcBef>
                <a:spcPts val="450"/>
              </a:spcBef>
              <a:spcAft>
                <a:spcPts val="450"/>
              </a:spcAft>
              <a:buClr>
                <a:srgbClr val="B42703"/>
              </a:buClr>
              <a:buSzTx/>
              <a:buFontTx/>
              <a:buNone/>
              <a:tabLst/>
              <a:defRPr/>
            </a:pPr>
            <a:r>
              <a:rPr kumimoji="0" lang="en-GB" sz="1800" b="1" i="0" u="none" strike="noStrike" kern="1200" cap="none" spc="0" normalizeH="0" baseline="0" noProof="0">
                <a:ln>
                  <a:noFill/>
                </a:ln>
                <a:solidFill>
                  <a:srgbClr val="ABF3FF"/>
                </a:solidFill>
                <a:effectLst/>
                <a:uLnTx/>
                <a:uFillTx/>
                <a:latin typeface="Arial"/>
                <a:ea typeface="Calibri" panose="020F0502020204030204" pitchFamily="34" charset="0"/>
                <a:cs typeface="Calibri" panose="020F0502020204030204" pitchFamily="34" charset="0"/>
              </a:rPr>
              <a:t>Circular economy</a:t>
            </a:r>
          </a:p>
        </p:txBody>
      </p:sp>
      <p:grpSp>
        <p:nvGrpSpPr>
          <p:cNvPr id="3" name="Group 2">
            <a:extLst>
              <a:ext uri="{FF2B5EF4-FFF2-40B4-BE49-F238E27FC236}">
                <a16:creationId xmlns:a16="http://schemas.microsoft.com/office/drawing/2014/main" id="{3F862E7B-6D0E-4308-661A-4C1225D75ABE}"/>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31A1A52D-97BE-F79A-CFB2-5D2880E15FCE}"/>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CD34ACF8-4439-5A43-6221-5DBEAA7AB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4" name="Title 3">
            <a:extLst>
              <a:ext uri="{FF2B5EF4-FFF2-40B4-BE49-F238E27FC236}">
                <a16:creationId xmlns:a16="http://schemas.microsoft.com/office/drawing/2014/main" id="{174DE483-1A47-3A11-A5F0-5ECA0CCD43B8}"/>
              </a:ext>
            </a:extLst>
          </p:cNvPr>
          <p:cNvSpPr txBox="1">
            <a:spLocks/>
          </p:cNvSpPr>
          <p:nvPr/>
        </p:nvSpPr>
        <p:spPr>
          <a:xfrm>
            <a:off x="336082" y="288660"/>
            <a:ext cx="5870408" cy="4007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2400" b="0" i="0" u="none" strike="noStrike" kern="0" cap="none" spc="0" normalizeH="0" baseline="0" noProof="0">
                <a:ln>
                  <a:noFill/>
                </a:ln>
                <a:solidFill>
                  <a:srgbClr val="FFFFFF"/>
                </a:solidFill>
                <a:effectLst/>
                <a:uLnTx/>
                <a:uFillTx/>
                <a:latin typeface="Arial"/>
                <a:ea typeface="Calibri"/>
                <a:cs typeface="Calibri"/>
                <a:sym typeface="Calibri"/>
              </a:rPr>
              <a:t>Good Practice areas</a:t>
            </a:r>
          </a:p>
        </p:txBody>
      </p:sp>
    </p:spTree>
    <p:extLst>
      <p:ext uri="{BB962C8B-B14F-4D97-AF65-F5344CB8AC3E}">
        <p14:creationId xmlns:p14="http://schemas.microsoft.com/office/powerpoint/2010/main" val="22001991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811831693_3_122"/>
          <p:cNvSpPr txBox="1">
            <a:spLocks noGrp="1"/>
          </p:cNvSpPr>
          <p:nvPr>
            <p:ph type="title"/>
          </p:nvPr>
        </p:nvSpPr>
        <p:spPr>
          <a:xfrm>
            <a:off x="1554480" y="2074613"/>
            <a:ext cx="6035040" cy="994275"/>
          </a:xfrm>
          <a:prstGeom prst="rect">
            <a:avLst/>
          </a:prstGeom>
          <a:noFill/>
          <a:ln>
            <a:noFill/>
          </a:ln>
        </p:spPr>
        <p:txBody>
          <a:bodyPr spcFirstLastPara="1" wrap="square" lIns="68569" tIns="34275" rIns="68569" bIns="34275" anchor="ctr" anchorCtr="0">
            <a:normAutofit fontScale="90000"/>
          </a:bodyPr>
          <a:lstStyle/>
          <a:p>
            <a:pPr algn="ctr">
              <a:lnSpc>
                <a:spcPct val="100000"/>
              </a:lnSpc>
              <a:buClr>
                <a:srgbClr val="000000"/>
              </a:buClr>
              <a:defRPr/>
            </a:pPr>
            <a:r>
              <a:rPr lang="en-US" sz="3075">
                <a:solidFill>
                  <a:schemeClr val="bg1"/>
                </a:solidFill>
                <a:latin typeface="+mj-lt"/>
                <a:ea typeface="Source Sans Pro SemiBold"/>
                <a:cs typeface="Source Sans Pro SemiBold"/>
                <a:sym typeface="Source Sans Pro SemiBold"/>
              </a:rPr>
              <a:t>Port Electrification and Energy Management</a:t>
            </a:r>
            <a:br>
              <a:rPr lang="en-US" sz="3075">
                <a:solidFill>
                  <a:schemeClr val="bg1"/>
                </a:solidFill>
                <a:latin typeface="+mj-lt"/>
                <a:ea typeface="Source Sans Pro SemiBold"/>
                <a:cs typeface="Source Sans Pro SemiBold"/>
                <a:sym typeface="Source Sans Pro SemiBold"/>
              </a:rPr>
            </a:br>
            <a:r>
              <a:rPr lang="en-US" sz="2700">
                <a:solidFill>
                  <a:schemeClr val="bg1"/>
                </a:solidFill>
                <a:latin typeface="+mj-lt"/>
                <a:ea typeface="Source Sans Pro SemiBold"/>
                <a:cs typeface="Source Sans Pro SemiBold"/>
                <a:sym typeface="Source Sans Pro SemiBold"/>
              </a:rPr>
              <a:t>(Selected Good Practice Area Example)</a:t>
            </a:r>
            <a:endParaRPr sz="2700">
              <a:solidFill>
                <a:schemeClr val="bg1"/>
              </a:solidFill>
              <a:latin typeface="+mj-lt"/>
              <a:ea typeface="Source Sans Pro SemiBold"/>
              <a:cs typeface="Source Sans Pro SemiBold"/>
              <a:sym typeface="Source Sans Pro SemiBold"/>
            </a:endParaRPr>
          </a:p>
        </p:txBody>
      </p:sp>
      <p:grpSp>
        <p:nvGrpSpPr>
          <p:cNvPr id="4" name="Group 3">
            <a:extLst>
              <a:ext uri="{FF2B5EF4-FFF2-40B4-BE49-F238E27FC236}">
                <a16:creationId xmlns:a16="http://schemas.microsoft.com/office/drawing/2014/main" id="{D35B40C2-F3BB-206D-F91D-B9B688FB543D}"/>
              </a:ext>
            </a:extLst>
          </p:cNvPr>
          <p:cNvGrpSpPr/>
          <p:nvPr/>
        </p:nvGrpSpPr>
        <p:grpSpPr>
          <a:xfrm>
            <a:off x="140016" y="4529603"/>
            <a:ext cx="1817680" cy="475335"/>
            <a:chOff x="148588" y="6034192"/>
            <a:chExt cx="2423573" cy="633779"/>
          </a:xfrm>
        </p:grpSpPr>
        <p:sp>
          <p:nvSpPr>
            <p:cNvPr id="5" name="Google Shape;99;p2">
              <a:extLst>
                <a:ext uri="{FF2B5EF4-FFF2-40B4-BE49-F238E27FC236}">
                  <a16:creationId xmlns:a16="http://schemas.microsoft.com/office/drawing/2014/main" id="{1A69AB84-4F0B-4801-C661-26D5973B6E6A}"/>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305A60"/>
                  </a:solidFill>
                  <a:effectLst/>
                  <a:uLnTx/>
                  <a:uFillTx/>
                  <a:latin typeface="Arial"/>
                  <a:ea typeface="Source Sans Pro SemiBold"/>
                  <a:cs typeface="Source Sans Pro SemiBold"/>
                  <a:sym typeface="Source Sans Pro SemiBold"/>
                </a:rPr>
                <a:t>Greening of European Sea Ports</a:t>
              </a:r>
            </a:p>
          </p:txBody>
        </p:sp>
        <p:pic>
          <p:nvPicPr>
            <p:cNvPr id="6" name="Picture 5" descr="A blue rectangular sign with yellow stars and a blue square with white text&#10;&#10;Description automatically generated">
              <a:extLst>
                <a:ext uri="{FF2B5EF4-FFF2-40B4-BE49-F238E27FC236}">
                  <a16:creationId xmlns:a16="http://schemas.microsoft.com/office/drawing/2014/main" id="{D186C66B-5D2F-0239-1C64-B99E25E7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Tree>
    <p:extLst>
      <p:ext uri="{BB962C8B-B14F-4D97-AF65-F5344CB8AC3E}">
        <p14:creationId xmlns:p14="http://schemas.microsoft.com/office/powerpoint/2010/main" val="2404495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5" name="Group 4">
            <a:extLst>
              <a:ext uri="{FF2B5EF4-FFF2-40B4-BE49-F238E27FC236}">
                <a16:creationId xmlns:a16="http://schemas.microsoft.com/office/drawing/2014/main" id="{0F15F0D7-2835-0291-C606-B50FC12A9D61}"/>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242E4689-D515-78F0-69D0-408E9B818D41}"/>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58B3B950-1E52-1670-6BF0-5CB5D15B8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4" name="Title 3">
            <a:extLst>
              <a:ext uri="{FF2B5EF4-FFF2-40B4-BE49-F238E27FC236}">
                <a16:creationId xmlns:a16="http://schemas.microsoft.com/office/drawing/2014/main" id="{517A36FC-1346-13D2-F307-B714B4BB5B25}"/>
              </a:ext>
            </a:extLst>
          </p:cNvPr>
          <p:cNvSpPr txBox="1">
            <a:spLocks/>
          </p:cNvSpPr>
          <p:nvPr/>
        </p:nvSpPr>
        <p:spPr>
          <a:xfrm>
            <a:off x="336082" y="288660"/>
            <a:ext cx="5870408" cy="4007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Port electrification and energy management</a:t>
            </a:r>
          </a:p>
        </p:txBody>
      </p:sp>
      <p:sp>
        <p:nvSpPr>
          <p:cNvPr id="11" name="Oval 10">
            <a:extLst>
              <a:ext uri="{FF2B5EF4-FFF2-40B4-BE49-F238E27FC236}">
                <a16:creationId xmlns:a16="http://schemas.microsoft.com/office/drawing/2014/main" id="{E46EADA4-03C7-E1D4-9FD0-3BCF219B1D0A}"/>
              </a:ext>
            </a:extLst>
          </p:cNvPr>
          <p:cNvSpPr/>
          <p:nvPr/>
        </p:nvSpPr>
        <p:spPr>
          <a:xfrm>
            <a:off x="1399796" y="1728297"/>
            <a:ext cx="700708" cy="700708"/>
          </a:xfrm>
          <a:prstGeom prst="ellipse">
            <a:avLst/>
          </a:prstGeom>
          <a:solidFill>
            <a:srgbClr val="1C717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C42C8DB-62FB-14EC-73C5-3D32B680AE63}"/>
              </a:ext>
            </a:extLst>
          </p:cNvPr>
          <p:cNvGrpSpPr/>
          <p:nvPr/>
        </p:nvGrpSpPr>
        <p:grpSpPr>
          <a:xfrm>
            <a:off x="2250655" y="1728297"/>
            <a:ext cx="2467993" cy="700708"/>
            <a:chOff x="1823793" y="46429"/>
            <a:chExt cx="2202225" cy="934277"/>
          </a:xfrm>
        </p:grpSpPr>
        <p:sp>
          <p:nvSpPr>
            <p:cNvPr id="39" name="Rectangle 38">
              <a:extLst>
                <a:ext uri="{FF2B5EF4-FFF2-40B4-BE49-F238E27FC236}">
                  <a16:creationId xmlns:a16="http://schemas.microsoft.com/office/drawing/2014/main" id="{ADECE81D-20DD-353A-9D77-03BFA05E9246}"/>
                </a:ext>
              </a:extLst>
            </p:cNvPr>
            <p:cNvSpPr/>
            <p:nvPr/>
          </p:nvSpPr>
          <p:spPr>
            <a:xfrm>
              <a:off x="1823793" y="46429"/>
              <a:ext cx="2202225" cy="9342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40" name="TextBox 39">
              <a:extLst>
                <a:ext uri="{FF2B5EF4-FFF2-40B4-BE49-F238E27FC236}">
                  <a16:creationId xmlns:a16="http://schemas.microsoft.com/office/drawing/2014/main" id="{AAB22B00-3FE4-5A1C-F81B-7BEBECF9378E}"/>
                </a:ext>
              </a:extLst>
            </p:cNvPr>
            <p:cNvSpPr txBox="1"/>
            <p:nvPr/>
          </p:nvSpPr>
          <p:spPr>
            <a:xfrm>
              <a:off x="1823793" y="46429"/>
              <a:ext cx="2202225" cy="9342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ADD6DD"/>
                  </a:solidFill>
                  <a:effectLst/>
                  <a:uLnTx/>
                  <a:uFillTx/>
                  <a:latin typeface="Arial"/>
                  <a:ea typeface="+mn-ea"/>
                  <a:cs typeface="+mn-cs"/>
                </a:rPr>
                <a:t>Several good practice categories, including Shore Side Electricity – Onshore Power Supply, terminal equipment, supporting vessels and vehicles, energy efficiency, and renewable energy</a:t>
              </a:r>
            </a:p>
          </p:txBody>
        </p:sp>
      </p:grpSp>
      <p:sp>
        <p:nvSpPr>
          <p:cNvPr id="14" name="Oval 13">
            <a:extLst>
              <a:ext uri="{FF2B5EF4-FFF2-40B4-BE49-F238E27FC236}">
                <a16:creationId xmlns:a16="http://schemas.microsoft.com/office/drawing/2014/main" id="{9FA85FE0-106E-95B7-A254-196CA1020B38}"/>
              </a:ext>
            </a:extLst>
          </p:cNvPr>
          <p:cNvSpPr/>
          <p:nvPr/>
        </p:nvSpPr>
        <p:spPr>
          <a:xfrm>
            <a:off x="4868801" y="2988399"/>
            <a:ext cx="700708" cy="700708"/>
          </a:xfrm>
          <a:prstGeom prst="ellipse">
            <a:avLst/>
          </a:prstGeom>
          <a:solidFill>
            <a:srgbClr val="1C717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B0D31E1A-CF07-A571-6290-427632E7621A}"/>
              </a:ext>
            </a:extLst>
          </p:cNvPr>
          <p:cNvGrpSpPr/>
          <p:nvPr/>
        </p:nvGrpSpPr>
        <p:grpSpPr>
          <a:xfrm>
            <a:off x="5719660" y="2988399"/>
            <a:ext cx="2212760" cy="700708"/>
            <a:chOff x="5544219" y="46429"/>
            <a:chExt cx="2434909" cy="934277"/>
          </a:xfrm>
        </p:grpSpPr>
        <p:sp>
          <p:nvSpPr>
            <p:cNvPr id="37" name="Rectangle 36">
              <a:extLst>
                <a:ext uri="{FF2B5EF4-FFF2-40B4-BE49-F238E27FC236}">
                  <a16:creationId xmlns:a16="http://schemas.microsoft.com/office/drawing/2014/main" id="{60EFE1B7-EF94-D937-E3D6-441EE241DE91}"/>
                </a:ext>
              </a:extLst>
            </p:cNvPr>
            <p:cNvSpPr/>
            <p:nvPr/>
          </p:nvSpPr>
          <p:spPr>
            <a:xfrm>
              <a:off x="5544219" y="46429"/>
              <a:ext cx="2202225" cy="9342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8" name="TextBox 37">
              <a:extLst>
                <a:ext uri="{FF2B5EF4-FFF2-40B4-BE49-F238E27FC236}">
                  <a16:creationId xmlns:a16="http://schemas.microsoft.com/office/drawing/2014/main" id="{B12C0ADB-8761-7269-7495-0EB2A63FEB02}"/>
                </a:ext>
              </a:extLst>
            </p:cNvPr>
            <p:cNvSpPr txBox="1"/>
            <p:nvPr/>
          </p:nvSpPr>
          <p:spPr>
            <a:xfrm>
              <a:off x="5544219" y="46429"/>
              <a:ext cx="2434909" cy="9342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ADD6DD"/>
                  </a:solidFill>
                  <a:effectLst/>
                  <a:uLnTx/>
                  <a:uFillTx/>
                  <a:latin typeface="Arial"/>
                  <a:ea typeface="+mn-ea"/>
                  <a:cs typeface="+mn-cs"/>
                </a:rPr>
                <a:t>Significant potential for reducing pollutants in port environments. As an illustration, using onshore power supply (OPS) can reduce CO2 and NOx emissions by over 50%.</a:t>
              </a:r>
            </a:p>
          </p:txBody>
        </p:sp>
      </p:grpSp>
      <p:sp>
        <p:nvSpPr>
          <p:cNvPr id="17" name="Oval 16">
            <a:extLst>
              <a:ext uri="{FF2B5EF4-FFF2-40B4-BE49-F238E27FC236}">
                <a16:creationId xmlns:a16="http://schemas.microsoft.com/office/drawing/2014/main" id="{D9A2042B-E365-5898-9869-E5E3E521F056}"/>
              </a:ext>
            </a:extLst>
          </p:cNvPr>
          <p:cNvSpPr/>
          <p:nvPr/>
        </p:nvSpPr>
        <p:spPr>
          <a:xfrm>
            <a:off x="1399796" y="2988399"/>
            <a:ext cx="700708" cy="700708"/>
          </a:xfrm>
          <a:prstGeom prst="ellipse">
            <a:avLst/>
          </a:prstGeom>
          <a:solidFill>
            <a:srgbClr val="1C717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C97632E1-D7E0-203B-2A0E-CF21C86427C2}"/>
              </a:ext>
            </a:extLst>
          </p:cNvPr>
          <p:cNvGrpSpPr/>
          <p:nvPr/>
        </p:nvGrpSpPr>
        <p:grpSpPr>
          <a:xfrm>
            <a:off x="2250655" y="2988399"/>
            <a:ext cx="2001305" cy="700708"/>
            <a:chOff x="1823793" y="1726566"/>
            <a:chExt cx="2202225" cy="934277"/>
          </a:xfrm>
        </p:grpSpPr>
        <p:sp>
          <p:nvSpPr>
            <p:cNvPr id="35" name="Rectangle 34">
              <a:extLst>
                <a:ext uri="{FF2B5EF4-FFF2-40B4-BE49-F238E27FC236}">
                  <a16:creationId xmlns:a16="http://schemas.microsoft.com/office/drawing/2014/main" id="{0667F3EC-7E37-B075-D2EC-E27A7249A607}"/>
                </a:ext>
              </a:extLst>
            </p:cNvPr>
            <p:cNvSpPr/>
            <p:nvPr/>
          </p:nvSpPr>
          <p:spPr>
            <a:xfrm>
              <a:off x="1823793" y="1726566"/>
              <a:ext cx="2202225" cy="9342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6" name="TextBox 35">
              <a:extLst>
                <a:ext uri="{FF2B5EF4-FFF2-40B4-BE49-F238E27FC236}">
                  <a16:creationId xmlns:a16="http://schemas.microsoft.com/office/drawing/2014/main" id="{06BC7224-B287-189A-06E8-C3B7C59C0E1E}"/>
                </a:ext>
              </a:extLst>
            </p:cNvPr>
            <p:cNvSpPr txBox="1"/>
            <p:nvPr/>
          </p:nvSpPr>
          <p:spPr>
            <a:xfrm>
              <a:off x="1823793" y="1726566"/>
              <a:ext cx="2202225" cy="9342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ADD6DD"/>
                  </a:solidFill>
                  <a:effectLst/>
                  <a:uLnTx/>
                  <a:uFillTx/>
                  <a:latin typeface="Arial"/>
                  <a:ea typeface="+mn-ea"/>
                  <a:cs typeface="+mn-cs"/>
                </a:rPr>
                <a:t>Objective is to mitigate, and potentially eliminate aspects related to the use of diesel and other petroleum-based fuels and reduce their resulting impacts</a:t>
              </a:r>
            </a:p>
          </p:txBody>
        </p:sp>
      </p:grpSp>
      <p:sp>
        <p:nvSpPr>
          <p:cNvPr id="23" name="Oval 22">
            <a:extLst>
              <a:ext uri="{FF2B5EF4-FFF2-40B4-BE49-F238E27FC236}">
                <a16:creationId xmlns:a16="http://schemas.microsoft.com/office/drawing/2014/main" id="{1D55C26C-1239-CF61-F82A-983B1D785A5E}"/>
              </a:ext>
            </a:extLst>
          </p:cNvPr>
          <p:cNvSpPr/>
          <p:nvPr/>
        </p:nvSpPr>
        <p:spPr>
          <a:xfrm>
            <a:off x="4868801" y="1728297"/>
            <a:ext cx="700708" cy="700708"/>
          </a:xfrm>
          <a:prstGeom prst="ellipse">
            <a:avLst/>
          </a:prstGeom>
          <a:solidFill>
            <a:srgbClr val="1C717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3B1790D0-E8EE-62C8-DD07-37580940D0BD}"/>
              </a:ext>
            </a:extLst>
          </p:cNvPr>
          <p:cNvGrpSpPr/>
          <p:nvPr/>
        </p:nvGrpSpPr>
        <p:grpSpPr>
          <a:xfrm>
            <a:off x="5719660" y="1728297"/>
            <a:ext cx="2115605" cy="700708"/>
            <a:chOff x="1823793" y="3406704"/>
            <a:chExt cx="2202225" cy="934277"/>
          </a:xfrm>
        </p:grpSpPr>
        <p:sp>
          <p:nvSpPr>
            <p:cNvPr id="31" name="Rectangle 30">
              <a:extLst>
                <a:ext uri="{FF2B5EF4-FFF2-40B4-BE49-F238E27FC236}">
                  <a16:creationId xmlns:a16="http://schemas.microsoft.com/office/drawing/2014/main" id="{FE3BF972-D269-8251-9DAF-FBFEA6FDDC34}"/>
                </a:ext>
              </a:extLst>
            </p:cNvPr>
            <p:cNvSpPr/>
            <p:nvPr/>
          </p:nvSpPr>
          <p:spPr>
            <a:xfrm>
              <a:off x="1823793" y="3406704"/>
              <a:ext cx="2202225" cy="9342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2" name="TextBox 31">
              <a:extLst>
                <a:ext uri="{FF2B5EF4-FFF2-40B4-BE49-F238E27FC236}">
                  <a16:creationId xmlns:a16="http://schemas.microsoft.com/office/drawing/2014/main" id="{23456076-D24C-2D54-5F38-12113B7B7CBC}"/>
                </a:ext>
              </a:extLst>
            </p:cNvPr>
            <p:cNvSpPr txBox="1"/>
            <p:nvPr/>
          </p:nvSpPr>
          <p:spPr>
            <a:xfrm>
              <a:off x="1823793" y="3406704"/>
              <a:ext cx="2202225" cy="9342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ADD6DD"/>
                  </a:solidFill>
                  <a:effectLst/>
                  <a:uLnTx/>
                  <a:uFillTx/>
                  <a:latin typeface="Arial"/>
                  <a:ea typeface="+mn-ea"/>
                  <a:cs typeface="+mn-cs"/>
                </a:rPr>
                <a:t>Some of the good practices have been developed and applied as standalone practices, while others have been combined in the form of a “chaining” sequence. </a:t>
              </a:r>
            </a:p>
          </p:txBody>
        </p:sp>
      </p:grpSp>
      <p:sp>
        <p:nvSpPr>
          <p:cNvPr id="2" name="Rectangle 1" descr="Tools">
            <a:extLst>
              <a:ext uri="{FF2B5EF4-FFF2-40B4-BE49-F238E27FC236}">
                <a16:creationId xmlns:a16="http://schemas.microsoft.com/office/drawing/2014/main" id="{F0D4038A-259A-E609-4F51-9A18B0245172}"/>
              </a:ext>
            </a:extLst>
          </p:cNvPr>
          <p:cNvSpPr/>
          <p:nvPr/>
        </p:nvSpPr>
        <p:spPr>
          <a:xfrm>
            <a:off x="1577340" y="1907803"/>
            <a:ext cx="353839" cy="31903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descr="Flammable">
            <a:extLst>
              <a:ext uri="{FF2B5EF4-FFF2-40B4-BE49-F238E27FC236}">
                <a16:creationId xmlns:a16="http://schemas.microsoft.com/office/drawing/2014/main" id="{E12D06ED-5E8B-CBDE-C5EF-E573FFB4A1CC}"/>
              </a:ext>
            </a:extLst>
          </p:cNvPr>
          <p:cNvSpPr/>
          <p:nvPr/>
        </p:nvSpPr>
        <p:spPr>
          <a:xfrm>
            <a:off x="1535342" y="3112759"/>
            <a:ext cx="432000" cy="378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descr="Crane">
            <a:extLst>
              <a:ext uri="{FF2B5EF4-FFF2-40B4-BE49-F238E27FC236}">
                <a16:creationId xmlns:a16="http://schemas.microsoft.com/office/drawing/2014/main" id="{A7EB1584-E8DC-9AC4-A53E-4C161FFBA98C}"/>
              </a:ext>
            </a:extLst>
          </p:cNvPr>
          <p:cNvSpPr/>
          <p:nvPr/>
        </p:nvSpPr>
        <p:spPr>
          <a:xfrm>
            <a:off x="5015949" y="1867798"/>
            <a:ext cx="408483" cy="38836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descr="Sustainability">
            <a:extLst>
              <a:ext uri="{FF2B5EF4-FFF2-40B4-BE49-F238E27FC236}">
                <a16:creationId xmlns:a16="http://schemas.microsoft.com/office/drawing/2014/main" id="{4E24C902-8D32-70CC-2D3B-30C811D602DB}"/>
              </a:ext>
            </a:extLst>
          </p:cNvPr>
          <p:cNvSpPr/>
          <p:nvPr/>
        </p:nvSpPr>
        <p:spPr>
          <a:xfrm>
            <a:off x="4976154" y="3112759"/>
            <a:ext cx="486000" cy="432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852053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a:extLst>
              <a:ext uri="{FF2B5EF4-FFF2-40B4-BE49-F238E27FC236}">
                <a16:creationId xmlns:a16="http://schemas.microsoft.com/office/drawing/2014/main" id="{4D73FB9F-64C6-BF81-C595-5825A9210B53}"/>
              </a:ext>
            </a:extLst>
          </p:cNvPr>
          <p:cNvSpPr txBox="1"/>
          <p:nvPr/>
        </p:nvSpPr>
        <p:spPr>
          <a:xfrm>
            <a:off x="379414" y="966020"/>
            <a:ext cx="4192586" cy="36907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450"/>
              </a:spcBef>
              <a:spcAft>
                <a:spcPts val="450"/>
              </a:spcAft>
              <a:buClrTx/>
              <a:buSzTx/>
              <a:buFontTx/>
              <a:buNone/>
              <a:tabLst/>
              <a:defRPr/>
            </a:pPr>
            <a:r>
              <a:rPr kumimoji="0" lang="en-US" sz="1350" b="1" i="0" u="none" strike="noStrike" kern="1200" cap="none" spc="0" normalizeH="0" baseline="0" noProof="0">
                <a:ln>
                  <a:noFill/>
                </a:ln>
                <a:solidFill>
                  <a:srgbClr val="60C946"/>
                </a:solidFill>
                <a:effectLst/>
                <a:uLnTx/>
                <a:uFillTx/>
                <a:latin typeface="Arial" panose="020B0604020202020204" pitchFamily="34" charset="0"/>
                <a:ea typeface="+mn-ea"/>
                <a:cs typeface="Arial" panose="020B0604020202020204" pitchFamily="34" charset="0"/>
              </a:rPr>
              <a:t>Shore Side Electricity – Onshore Power Supply</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5 – Port of Kiel: Variable OPS use charging scheme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6 – Port of Aarhus: Port dues promoting use of OPS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7 – Port of Gävle: Diversified use of OPS </a:t>
            </a:r>
          </a:p>
          <a:p>
            <a:pPr marL="0" marR="0" lvl="0" indent="0" algn="l" defTabSz="685800" rtl="0" eaLnBrk="1" fontAlgn="auto" latinLnBrk="0" hangingPunct="1">
              <a:lnSpc>
                <a:spcPct val="100000"/>
              </a:lnSpc>
              <a:spcBef>
                <a:spcPts val="450"/>
              </a:spcBef>
              <a:spcAft>
                <a:spcPts val="450"/>
              </a:spcAft>
              <a:buClrTx/>
              <a:buSzTx/>
              <a:buFontTx/>
              <a:buNone/>
              <a:tabLst/>
              <a:defRPr/>
            </a:pPr>
            <a:endParaRPr kumimoji="0" lang="en-GB" sz="135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450"/>
              </a:spcBef>
              <a:spcAft>
                <a:spcPts val="450"/>
              </a:spcAft>
              <a:buClrTx/>
              <a:buSzTx/>
              <a:buFontTx/>
              <a:buNone/>
              <a:tabLst/>
              <a:defRPr/>
            </a:pPr>
            <a:r>
              <a:rPr kumimoji="0" lang="en-GB" sz="1350" b="1" i="0" u="none" strike="noStrike" kern="1200" cap="none" spc="0" normalizeH="0" baseline="0" noProof="0">
                <a:ln>
                  <a:noFill/>
                </a:ln>
                <a:solidFill>
                  <a:srgbClr val="60C946"/>
                </a:solidFill>
                <a:effectLst/>
                <a:uLnTx/>
                <a:uFillTx/>
                <a:latin typeface="Arial" panose="020B0604020202020204" pitchFamily="34" charset="0"/>
                <a:ea typeface="+mn-ea"/>
                <a:cs typeface="Arial" panose="020B0604020202020204" pitchFamily="34" charset="0"/>
              </a:rPr>
              <a:t>Port equipment electrification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8 – APMT and Dubai Ports World (DPW): Initiative to electrify Container Handling Equipment</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9 – Port of Valencia: Equipment retrofit partnership </a:t>
            </a:r>
          </a:p>
        </p:txBody>
      </p:sp>
      <p:grpSp>
        <p:nvGrpSpPr>
          <p:cNvPr id="3" name="Group 2">
            <a:extLst>
              <a:ext uri="{FF2B5EF4-FFF2-40B4-BE49-F238E27FC236}">
                <a16:creationId xmlns:a16="http://schemas.microsoft.com/office/drawing/2014/main" id="{186CF362-13DF-3281-9D2E-BC8A80F54FA6}"/>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78FA2475-1F26-6E43-EA41-7F8227748B12}"/>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5CAF8D32-9C96-2A1B-A5EC-1FC20BF5C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9" name="Title 3">
            <a:extLst>
              <a:ext uri="{FF2B5EF4-FFF2-40B4-BE49-F238E27FC236}">
                <a16:creationId xmlns:a16="http://schemas.microsoft.com/office/drawing/2014/main" id="{E2EE7776-C782-3D5E-A02A-7A84A11C1E98}"/>
              </a:ext>
            </a:extLst>
          </p:cNvPr>
          <p:cNvSpPr txBox="1">
            <a:spLocks/>
          </p:cNvSpPr>
          <p:nvPr/>
        </p:nvSpPr>
        <p:spPr>
          <a:xfrm>
            <a:off x="336083" y="288660"/>
            <a:ext cx="8400003" cy="4007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Port electrification and energy management - Good Practices </a:t>
            </a:r>
            <a:r>
              <a:rPr kumimoji="0" lang="en-US" sz="1800" b="0" i="0" u="none" strike="noStrike" kern="0" cap="none" spc="0" normalizeH="0" baseline="0" noProof="0" err="1">
                <a:ln>
                  <a:noFill/>
                </a:ln>
                <a:solidFill>
                  <a:srgbClr val="FFFFFF"/>
                </a:solidFill>
                <a:effectLst/>
                <a:uLnTx/>
                <a:uFillTx/>
                <a:latin typeface="Arial"/>
                <a:ea typeface="Calibri"/>
                <a:cs typeface="Calibri"/>
                <a:sym typeface="Calibri"/>
              </a:rPr>
              <a:t>Analysed</a:t>
            </a:r>
            <a:endParaRPr kumimoji="0" lang="en-US" sz="1800" b="0" i="0" u="none" strike="noStrike" kern="0" cap="none" spc="0" normalizeH="0" baseline="0" noProof="0">
              <a:ln>
                <a:noFill/>
              </a:ln>
              <a:solidFill>
                <a:srgbClr val="FFFFFF"/>
              </a:solidFill>
              <a:effectLst/>
              <a:uLnTx/>
              <a:uFillTx/>
              <a:latin typeface="Arial"/>
              <a:ea typeface="Calibri"/>
              <a:cs typeface="Calibri"/>
              <a:sym typeface="Calibri"/>
            </a:endParaRPr>
          </a:p>
        </p:txBody>
      </p:sp>
      <p:sp>
        <p:nvSpPr>
          <p:cNvPr id="6" name="TextBox 5">
            <a:extLst>
              <a:ext uri="{FF2B5EF4-FFF2-40B4-BE49-F238E27FC236}">
                <a16:creationId xmlns:a16="http://schemas.microsoft.com/office/drawing/2014/main" id="{BD549A4A-8273-A703-2BB5-66C0F99036D8}"/>
              </a:ext>
            </a:extLst>
          </p:cNvPr>
          <p:cNvSpPr txBox="1"/>
          <p:nvPr/>
        </p:nvSpPr>
        <p:spPr>
          <a:xfrm>
            <a:off x="4692316" y="986227"/>
            <a:ext cx="4311668" cy="381899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450"/>
              </a:spcBef>
              <a:spcAft>
                <a:spcPts val="450"/>
              </a:spcAft>
              <a:buClrTx/>
              <a:buSzTx/>
              <a:buFontTx/>
              <a:buNone/>
              <a:tabLst/>
              <a:defRPr/>
            </a:pPr>
            <a:r>
              <a:rPr kumimoji="0" lang="en-US" sz="1350" b="1" i="0" u="none" strike="noStrike" kern="1200" cap="none" spc="0" normalizeH="0" baseline="0" noProof="0">
                <a:ln>
                  <a:noFill/>
                </a:ln>
                <a:solidFill>
                  <a:srgbClr val="60C946"/>
                </a:solidFill>
                <a:effectLst/>
                <a:uLnTx/>
                <a:uFillTx/>
                <a:latin typeface="Arial" panose="020B0604020202020204" pitchFamily="34" charset="0"/>
                <a:ea typeface="+mn-ea"/>
                <a:cs typeface="Arial" panose="020B0604020202020204" pitchFamily="34" charset="0"/>
              </a:rPr>
              <a:t>Port Electricity Supply &amp; Charging Hubs</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GB"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10 – Port of Antwerp – Bruges: Port Authority charging hub for external electric trucks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GB"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11 – Port of Rotterdam: Port Authority charging hub for external electric trucks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GB"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12 </a:t>
            </a:r>
            <a:r>
              <a:rPr kumimoji="0" lang="en-GB" sz="13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Port of Hamburg: Private provider charging hub for external electric trucks </a:t>
            </a:r>
          </a:p>
          <a:p>
            <a:pPr marL="0" marR="0" lvl="0" indent="0" algn="just" defTabSz="685800" rtl="0" eaLnBrk="1" fontAlgn="auto" latinLnBrk="0" hangingPunct="1">
              <a:lnSpc>
                <a:spcPct val="100000"/>
              </a:lnSpc>
              <a:spcBef>
                <a:spcPts val="450"/>
              </a:spcBef>
              <a:spcAft>
                <a:spcPts val="45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00000"/>
              </a:lnSpc>
              <a:spcBef>
                <a:spcPts val="450"/>
              </a:spcBef>
              <a:spcAft>
                <a:spcPts val="450"/>
              </a:spcAft>
              <a:buClrTx/>
              <a:buSzTx/>
              <a:buFontTx/>
              <a:buNone/>
              <a:tabLst/>
              <a:defRPr/>
            </a:pPr>
            <a:r>
              <a:rPr kumimoji="0" lang="en-US" sz="1350" b="1" i="0" u="none" strike="noStrike" kern="1200" cap="none" spc="0" normalizeH="0" baseline="0" noProof="0">
                <a:ln>
                  <a:noFill/>
                </a:ln>
                <a:solidFill>
                  <a:srgbClr val="60C946"/>
                </a:solidFill>
                <a:effectLst/>
                <a:uLnTx/>
                <a:uFillTx/>
                <a:latin typeface="Arial" panose="020B0604020202020204" pitchFamily="34" charset="0"/>
                <a:ea typeface="+mn-ea"/>
                <a:cs typeface="Arial" panose="020B0604020202020204" pitchFamily="34" charset="0"/>
              </a:rPr>
              <a:t>Energy Supply and Consumption Management</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13 – Port of Rotterdam: Grid Congestion Management </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14 – Energy Recovery</a:t>
            </a:r>
          </a:p>
          <a:p>
            <a:pPr marL="214313" marR="0" lvl="0" indent="-214313" algn="l" defTabSz="685800" rtl="0" eaLnBrk="1" fontAlgn="auto" latinLnBrk="0" hangingPunct="1">
              <a:lnSpc>
                <a:spcPct val="100000"/>
              </a:lnSpc>
              <a:spcBef>
                <a:spcPts val="450"/>
              </a:spcBef>
              <a:spcAft>
                <a:spcPts val="450"/>
              </a:spcAft>
              <a:buClrTx/>
              <a:buSzTx/>
              <a:buFont typeface="Arial" panose="020B0604020202020204" pitchFamily="34" charset="0"/>
              <a:buChar char="•"/>
              <a:tabLst/>
              <a:defRPr/>
            </a:pPr>
            <a:r>
              <a:rPr kumimoji="0" lang="en-US" sz="135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Case 15 – Energy Management</a:t>
            </a:r>
          </a:p>
        </p:txBody>
      </p:sp>
    </p:spTree>
    <p:extLst>
      <p:ext uri="{BB962C8B-B14F-4D97-AF65-F5344CB8AC3E}">
        <p14:creationId xmlns:p14="http://schemas.microsoft.com/office/powerpoint/2010/main" val="4106335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e811831693_3_122"/>
          <p:cNvSpPr txBox="1">
            <a:spLocks noGrp="1"/>
          </p:cNvSpPr>
          <p:nvPr>
            <p:ph type="title"/>
          </p:nvPr>
        </p:nvSpPr>
        <p:spPr>
          <a:xfrm>
            <a:off x="1554480" y="2074613"/>
            <a:ext cx="6035040" cy="994275"/>
          </a:xfrm>
          <a:prstGeom prst="rect">
            <a:avLst/>
          </a:prstGeom>
          <a:noFill/>
          <a:ln>
            <a:noFill/>
          </a:ln>
        </p:spPr>
        <p:txBody>
          <a:bodyPr spcFirstLastPara="1" wrap="square" lIns="68569" tIns="34275" rIns="68569" bIns="34275" anchor="ctr" anchorCtr="0">
            <a:normAutofit/>
          </a:bodyPr>
          <a:lstStyle/>
          <a:p>
            <a:pPr algn="ctr">
              <a:lnSpc>
                <a:spcPct val="100000"/>
              </a:lnSpc>
              <a:buClr>
                <a:srgbClr val="000000"/>
              </a:buClr>
              <a:defRPr/>
            </a:pPr>
            <a:r>
              <a:rPr lang="en-US" sz="3075">
                <a:solidFill>
                  <a:schemeClr val="bg1"/>
                </a:solidFill>
                <a:latin typeface="+mj-lt"/>
                <a:ea typeface="Source Sans Pro SemiBold"/>
                <a:cs typeface="Source Sans Pro SemiBold"/>
                <a:sym typeface="Source Sans Pro SemiBold"/>
              </a:rPr>
              <a:t>Summary and Main Takeaways</a:t>
            </a:r>
            <a:endParaRPr sz="3075">
              <a:solidFill>
                <a:schemeClr val="bg1"/>
              </a:solidFill>
              <a:latin typeface="+mj-lt"/>
              <a:ea typeface="Source Sans Pro SemiBold"/>
              <a:cs typeface="Source Sans Pro SemiBold"/>
              <a:sym typeface="Source Sans Pro SemiBold"/>
            </a:endParaRPr>
          </a:p>
        </p:txBody>
      </p:sp>
      <p:grpSp>
        <p:nvGrpSpPr>
          <p:cNvPr id="4" name="Group 3">
            <a:extLst>
              <a:ext uri="{FF2B5EF4-FFF2-40B4-BE49-F238E27FC236}">
                <a16:creationId xmlns:a16="http://schemas.microsoft.com/office/drawing/2014/main" id="{D35B40C2-F3BB-206D-F91D-B9B688FB543D}"/>
              </a:ext>
            </a:extLst>
          </p:cNvPr>
          <p:cNvGrpSpPr/>
          <p:nvPr/>
        </p:nvGrpSpPr>
        <p:grpSpPr>
          <a:xfrm>
            <a:off x="140016" y="4529603"/>
            <a:ext cx="1817680" cy="475335"/>
            <a:chOff x="148588" y="6034192"/>
            <a:chExt cx="2423573" cy="633779"/>
          </a:xfrm>
        </p:grpSpPr>
        <p:sp>
          <p:nvSpPr>
            <p:cNvPr id="5" name="Google Shape;99;p2">
              <a:extLst>
                <a:ext uri="{FF2B5EF4-FFF2-40B4-BE49-F238E27FC236}">
                  <a16:creationId xmlns:a16="http://schemas.microsoft.com/office/drawing/2014/main" id="{1A69AB84-4F0B-4801-C661-26D5973B6E6A}"/>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6" name="Picture 5" descr="A blue rectangular sign with yellow stars and a blue square with white text&#10;&#10;Description automatically generated">
              <a:extLst>
                <a:ext uri="{FF2B5EF4-FFF2-40B4-BE49-F238E27FC236}">
                  <a16:creationId xmlns:a16="http://schemas.microsoft.com/office/drawing/2014/main" id="{D186C66B-5D2F-0239-1C64-B99E25E7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Tree>
    <p:extLst>
      <p:ext uri="{BB962C8B-B14F-4D97-AF65-F5344CB8AC3E}">
        <p14:creationId xmlns:p14="http://schemas.microsoft.com/office/powerpoint/2010/main" val="8053081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grpSp>
        <p:nvGrpSpPr>
          <p:cNvPr id="3" name="Group 2">
            <a:extLst>
              <a:ext uri="{FF2B5EF4-FFF2-40B4-BE49-F238E27FC236}">
                <a16:creationId xmlns:a16="http://schemas.microsoft.com/office/drawing/2014/main" id="{186CF362-13DF-3281-9D2E-BC8A80F54FA6}"/>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78FA2475-1F26-6E43-EA41-7F8227748B12}"/>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5CAF8D32-9C96-2A1B-A5EC-1FC20BF5C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9" name="Title 3">
            <a:extLst>
              <a:ext uri="{FF2B5EF4-FFF2-40B4-BE49-F238E27FC236}">
                <a16:creationId xmlns:a16="http://schemas.microsoft.com/office/drawing/2014/main" id="{E2EE7776-C782-3D5E-A02A-7A84A11C1E98}"/>
              </a:ext>
            </a:extLst>
          </p:cNvPr>
          <p:cNvSpPr txBox="1">
            <a:spLocks/>
          </p:cNvSpPr>
          <p:nvPr/>
        </p:nvSpPr>
        <p:spPr>
          <a:xfrm>
            <a:off x="336082" y="288660"/>
            <a:ext cx="8442319" cy="4007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Key messages - Strategic Insights</a:t>
            </a:r>
          </a:p>
        </p:txBody>
      </p:sp>
      <p:sp>
        <p:nvSpPr>
          <p:cNvPr id="2" name="Text Box 2">
            <a:extLst>
              <a:ext uri="{FF2B5EF4-FFF2-40B4-BE49-F238E27FC236}">
                <a16:creationId xmlns:a16="http://schemas.microsoft.com/office/drawing/2014/main" id="{9DAA6BDD-28D8-E34E-BD0C-8EFDFFA2AA37}"/>
              </a:ext>
            </a:extLst>
          </p:cNvPr>
          <p:cNvSpPr txBox="1">
            <a:spLocks noChangeArrowheads="1"/>
          </p:cNvSpPr>
          <p:nvPr/>
        </p:nvSpPr>
        <p:spPr bwMode="auto">
          <a:xfrm>
            <a:off x="336082" y="785585"/>
            <a:ext cx="8047343" cy="3667525"/>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rot="0" vert="horz" wrap="square" lIns="0" tIns="0" rIns="0" bIns="0" anchor="t" anchorCtr="0">
            <a:noAutofit/>
          </a:bodyPr>
          <a:lstStyle/>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Stakeholder Engagement: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partner with local stakeholders, encourage early outreach and use collaborative platforms for shared sustainability goals.</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Regional Cooperation: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leverage regional efforts to scale green practices, deploy innovative solutions, and build trust, exploiting synergies for best practices. </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Financial Strategies: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assess the financial viability of sustainability initiatives, taking into account social costs and climate risk mitigation; consider these initiatives as essential for ports to maintain their “license to operate”; focus on long-term benefits despite short-term costs; use public and private financial tools and include sustainability clauses in port concession contracts.</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Innovation: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adopt innovative technologies thinking outside the box and exploring new funding modes; embrace creative solutions to overcome challenges and </a:t>
            </a:r>
            <a:r>
              <a:rPr kumimoji="0" lang="en-US" sz="1200" b="0" i="0" u="none" strike="noStrike" kern="1200" cap="none" spc="0" normalizeH="0" baseline="0" noProof="0" err="1">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optimise</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 operations. </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Chaining Approaches: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combine green practices to ensure synergies and integrated results through vertical (linking upstream and downstream activities) and horizontal (uniting stakeholders’ efforts) chaining.</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New Technologies: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adopt efficient, scalable technologies like 3D-printed reefs, intelligent lighting, and energy recovery systems, especially for smaller ports. </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14313" marR="0" lvl="0" indent="-214313" algn="l" defTabSz="6858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8EE1E6"/>
                </a:solidFill>
                <a:effectLst/>
                <a:uLnTx/>
                <a:uFillTx/>
                <a:latin typeface="Arial" panose="020B0604020202020204" pitchFamily="34" charset="0"/>
                <a:ea typeface="Times New Roman" panose="02020603050405020304" pitchFamily="18" charset="0"/>
                <a:cs typeface="Arial" panose="020B0604020202020204" pitchFamily="34" charset="0"/>
              </a:rPr>
              <a:t>Scaling Initiatives: </a:t>
            </a:r>
            <a:r>
              <a:rPr kumimoji="0" lang="en-US" sz="1200" b="0" i="0" u="none" strike="noStrike" kern="1200" cap="none" spc="0" normalizeH="0" baseline="0" noProof="0">
                <a:ln>
                  <a:noFill/>
                </a:ln>
                <a:solidFill>
                  <a:srgbClr val="D9D9D9"/>
                </a:solidFill>
                <a:effectLst/>
                <a:uLnTx/>
                <a:uFillTx/>
                <a:latin typeface="Arial" panose="020B0604020202020204" pitchFamily="34" charset="0"/>
                <a:ea typeface="Times New Roman" panose="02020603050405020304" pitchFamily="18" charset="0"/>
                <a:cs typeface="Arial" panose="020B0604020202020204" pitchFamily="34" charset="0"/>
              </a:rPr>
              <a:t>tailor sustainability initiatives to port scale, include them in master plans or as greening clauses in concessions, and recognise the potential of green concessions for long-term sustainability.</a:t>
            </a:r>
            <a:endParaRPr kumimoji="0" lang="en-GR"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350" b="1" i="0" u="none" strike="noStrike" kern="1200" cap="none" spc="0" normalizeH="0" baseline="0" noProof="0">
                <a:ln>
                  <a:noFill/>
                </a:ln>
                <a:solidFill>
                  <a:srgbClr val="8EE1E6"/>
                </a:solidFill>
                <a:effectLst/>
                <a:uLnTx/>
                <a:uFillTx/>
                <a:latin typeface="Arial"/>
                <a:ea typeface="Times New Roman" panose="02020603050405020304" pitchFamily="18" charset="0"/>
                <a:cs typeface="Calibri" panose="020F0502020204030204" pitchFamily="34" charset="0"/>
              </a:rPr>
              <a:t> </a:t>
            </a:r>
            <a:endParaRPr kumimoji="0" lang="en-GR" sz="135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900" b="0" i="0" u="none" strike="noStrike" kern="1200" cap="none" spc="0" normalizeH="0" baseline="0" noProof="0">
                <a:ln>
                  <a:noFill/>
                </a:ln>
                <a:solidFill>
                  <a:srgbClr val="D9D9D9"/>
                </a:solidFill>
                <a:effectLst/>
                <a:uLnTx/>
                <a:uFillTx/>
                <a:latin typeface="Arial"/>
                <a:ea typeface="Times New Roman" panose="02020603050405020304" pitchFamily="18" charset="0"/>
                <a:cs typeface="Calibri" panose="020F0502020204030204" pitchFamily="34" charset="0"/>
              </a:rPr>
              <a:t> </a:t>
            </a:r>
            <a:endParaRPr kumimoji="0" lang="en-GR" sz="9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17234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TextBox 4">
            <a:extLst>
              <a:ext uri="{FF2B5EF4-FFF2-40B4-BE49-F238E27FC236}">
                <a16:creationId xmlns:a16="http://schemas.microsoft.com/office/drawing/2014/main" id="{4D73FB9F-64C6-BF81-C595-5825A9210B53}"/>
              </a:ext>
            </a:extLst>
          </p:cNvPr>
          <p:cNvSpPr txBox="1"/>
          <p:nvPr/>
        </p:nvSpPr>
        <p:spPr>
          <a:xfrm>
            <a:off x="377683" y="1267547"/>
            <a:ext cx="8442320" cy="26571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en-US"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Transitioning to alternative fuels requires substantial investment and regulatory support, with strategies enabling small ports to participate through developing synergies.</a:t>
            </a:r>
          </a:p>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en-US"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Electrification of port equipment is widespread, requiring standardization and support, with incentives and addressing grid capacity issues essential for success.</a:t>
            </a:r>
          </a:p>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en-US"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Onshore Power Supply (OPS) adoption is advancing, driven by EU regulations, with progress for ferries and cruise vessels, though challenges remain for container vessels.</a:t>
            </a:r>
          </a:p>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en-US"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Effective waste management integrates strategies for hazardous and non-hazardous waste, leveraging modern technology, stakeholder engagement, and alignment with regulations.</a:t>
            </a:r>
          </a:p>
          <a:p>
            <a:pPr marL="0" marR="0" lvl="0" indent="0" algn="l" defTabSz="685800" rtl="0" eaLnBrk="1" fontAlgn="auto" latinLnBrk="0" hangingPunct="1">
              <a:lnSpc>
                <a:spcPct val="100000"/>
              </a:lnSpc>
              <a:spcBef>
                <a:spcPts val="900"/>
              </a:spcBef>
              <a:spcAft>
                <a:spcPts val="450"/>
              </a:spcAft>
              <a:buClrTx/>
              <a:buSzTx/>
              <a:buFontTx/>
              <a:buNone/>
              <a:tabLst/>
              <a:defRPr/>
            </a:pPr>
            <a:r>
              <a:rPr kumimoji="0" lang="en-US" sz="1200" b="0" i="0" u="none" strike="noStrike" kern="1200" cap="none" spc="0" normalizeH="0" baseline="0" noProof="0">
                <a:ln>
                  <a:noFill/>
                </a:ln>
                <a:solidFill>
                  <a:srgbClr val="ADD6DD"/>
                </a:solidFill>
                <a:effectLst/>
                <a:uLnTx/>
                <a:uFillTx/>
                <a:latin typeface="Arial" panose="020B0604020202020204" pitchFamily="34" charset="0"/>
                <a:ea typeface="+mn-ea"/>
                <a:cs typeface="Arial" panose="020B0604020202020204" pitchFamily="34" charset="0"/>
              </a:rPr>
              <a:t>Circular economy initiatives, converting waste into resources, reduce emissions and reliance on traditional energy sources, with public-private collaborations driving innovation and scalability.</a:t>
            </a:r>
          </a:p>
        </p:txBody>
      </p:sp>
      <p:grpSp>
        <p:nvGrpSpPr>
          <p:cNvPr id="3" name="Group 2">
            <a:extLst>
              <a:ext uri="{FF2B5EF4-FFF2-40B4-BE49-F238E27FC236}">
                <a16:creationId xmlns:a16="http://schemas.microsoft.com/office/drawing/2014/main" id="{186CF362-13DF-3281-9D2E-BC8A80F54FA6}"/>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78FA2475-1F26-6E43-EA41-7F8227748B12}"/>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5CAF8D32-9C96-2A1B-A5EC-1FC20BF5C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9" name="Title 3">
            <a:extLst>
              <a:ext uri="{FF2B5EF4-FFF2-40B4-BE49-F238E27FC236}">
                <a16:creationId xmlns:a16="http://schemas.microsoft.com/office/drawing/2014/main" id="{E2EE7776-C782-3D5E-A02A-7A84A11C1E98}"/>
              </a:ext>
            </a:extLst>
          </p:cNvPr>
          <p:cNvSpPr txBox="1">
            <a:spLocks/>
          </p:cNvSpPr>
          <p:nvPr/>
        </p:nvSpPr>
        <p:spPr>
          <a:xfrm>
            <a:off x="336082" y="288660"/>
            <a:ext cx="8442319" cy="4007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Key messages - Specific Implementation Strategies</a:t>
            </a:r>
          </a:p>
        </p:txBody>
      </p:sp>
    </p:spTree>
    <p:extLst>
      <p:ext uri="{BB962C8B-B14F-4D97-AF65-F5344CB8AC3E}">
        <p14:creationId xmlns:p14="http://schemas.microsoft.com/office/powerpoint/2010/main" val="1828600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315A60"/>
        </a:solidFill>
        <a:effectLst/>
      </p:bgPr>
    </p:bg>
    <p:spTree>
      <p:nvGrpSpPr>
        <p:cNvPr id="1" name="Shape 97"/>
        <p:cNvGrpSpPr/>
        <p:nvPr/>
      </p:nvGrpSpPr>
      <p:grpSpPr>
        <a:xfrm>
          <a:off x="0" y="0"/>
          <a:ext cx="0" cy="0"/>
          <a:chOff x="0" y="0"/>
          <a:chExt cx="0" cy="0"/>
        </a:xfrm>
      </p:grpSpPr>
      <p:grpSp>
        <p:nvGrpSpPr>
          <p:cNvPr id="3" name="Group 2">
            <a:extLst>
              <a:ext uri="{FF2B5EF4-FFF2-40B4-BE49-F238E27FC236}">
                <a16:creationId xmlns:a16="http://schemas.microsoft.com/office/drawing/2014/main" id="{186CF362-13DF-3281-9D2E-BC8A80F54FA6}"/>
              </a:ext>
            </a:extLst>
          </p:cNvPr>
          <p:cNvGrpSpPr/>
          <p:nvPr/>
        </p:nvGrpSpPr>
        <p:grpSpPr>
          <a:xfrm>
            <a:off x="140016" y="4529603"/>
            <a:ext cx="1817680" cy="475335"/>
            <a:chOff x="148588" y="6034192"/>
            <a:chExt cx="2423573" cy="633779"/>
          </a:xfrm>
        </p:grpSpPr>
        <p:sp>
          <p:nvSpPr>
            <p:cNvPr id="7" name="Google Shape;99;p2">
              <a:extLst>
                <a:ext uri="{FF2B5EF4-FFF2-40B4-BE49-F238E27FC236}">
                  <a16:creationId xmlns:a16="http://schemas.microsoft.com/office/drawing/2014/main" id="{78FA2475-1F26-6E43-EA41-7F8227748B12}"/>
                </a:ext>
              </a:extLst>
            </p:cNvPr>
            <p:cNvSpPr txBox="1"/>
            <p:nvPr/>
          </p:nvSpPr>
          <p:spPr>
            <a:xfrm>
              <a:off x="782365" y="6298679"/>
              <a:ext cx="1789796" cy="369292"/>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675" b="1" i="0" u="none" strike="noStrike" kern="0" cap="none" spc="0" normalizeH="0" baseline="0" noProof="0">
                  <a:ln>
                    <a:noFill/>
                  </a:ln>
                  <a:solidFill>
                    <a:srgbClr val="ADD6DD"/>
                  </a:solidFill>
                  <a:effectLst/>
                  <a:uLnTx/>
                  <a:uFillTx/>
                  <a:latin typeface="Arial"/>
                  <a:ea typeface="Source Sans Pro SemiBold"/>
                  <a:cs typeface="Source Sans Pro SemiBold"/>
                  <a:sym typeface="Source Sans Pro SemiBold"/>
                </a:rPr>
                <a:t>Greening of European Sea Ports</a:t>
              </a:r>
            </a:p>
          </p:txBody>
        </p:sp>
        <p:pic>
          <p:nvPicPr>
            <p:cNvPr id="8" name="Picture 7" descr="A blue rectangular sign with yellow stars and a blue square with white text&#10;&#10;Description automatically generated">
              <a:extLst>
                <a:ext uri="{FF2B5EF4-FFF2-40B4-BE49-F238E27FC236}">
                  <a16:creationId xmlns:a16="http://schemas.microsoft.com/office/drawing/2014/main" id="{5CAF8D32-9C96-2A1B-A5EC-1FC20BF5C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8" y="6034192"/>
              <a:ext cx="633777" cy="633777"/>
            </a:xfrm>
            <a:prstGeom prst="rect">
              <a:avLst/>
            </a:prstGeom>
          </p:spPr>
        </p:pic>
      </p:grpSp>
      <p:sp>
        <p:nvSpPr>
          <p:cNvPr id="9" name="Title 3">
            <a:extLst>
              <a:ext uri="{FF2B5EF4-FFF2-40B4-BE49-F238E27FC236}">
                <a16:creationId xmlns:a16="http://schemas.microsoft.com/office/drawing/2014/main" id="{E2EE7776-C782-3D5E-A02A-7A84A11C1E98}"/>
              </a:ext>
            </a:extLst>
          </p:cNvPr>
          <p:cNvSpPr txBox="1">
            <a:spLocks/>
          </p:cNvSpPr>
          <p:nvPr/>
        </p:nvSpPr>
        <p:spPr>
          <a:xfrm>
            <a:off x="336082" y="288660"/>
            <a:ext cx="8442319" cy="400783"/>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20000"/>
              </a:lnSpc>
              <a:spcBef>
                <a:spcPts val="0"/>
              </a:spcBef>
              <a:spcAft>
                <a:spcPts val="600"/>
              </a:spcAft>
              <a:buClr>
                <a:srgbClr val="000000"/>
              </a:buClr>
              <a:buSzPts val="1800"/>
              <a:buFont typeface="Calibri"/>
              <a:buNone/>
              <a:tabLst/>
              <a:defRPr/>
            </a:pPr>
            <a:r>
              <a:rPr kumimoji="0" lang="en-US" sz="1800" b="0" i="0" u="none" strike="noStrike" kern="0" cap="none" spc="0" normalizeH="0" baseline="0" noProof="0">
                <a:ln>
                  <a:noFill/>
                </a:ln>
                <a:solidFill>
                  <a:srgbClr val="FFFFFF"/>
                </a:solidFill>
                <a:effectLst/>
                <a:uLnTx/>
                <a:uFillTx/>
                <a:latin typeface="Arial"/>
                <a:ea typeface="Calibri"/>
                <a:cs typeface="Calibri"/>
                <a:sym typeface="Calibri"/>
              </a:rPr>
              <a:t>Recommendations </a:t>
            </a:r>
          </a:p>
        </p:txBody>
      </p:sp>
      <p:grpSp>
        <p:nvGrpSpPr>
          <p:cNvPr id="4" name="Group 3">
            <a:extLst>
              <a:ext uri="{FF2B5EF4-FFF2-40B4-BE49-F238E27FC236}">
                <a16:creationId xmlns:a16="http://schemas.microsoft.com/office/drawing/2014/main" id="{6FE71AAA-217B-2B32-48E6-960B5503EEAB}"/>
              </a:ext>
            </a:extLst>
          </p:cNvPr>
          <p:cNvGrpSpPr/>
          <p:nvPr/>
        </p:nvGrpSpPr>
        <p:grpSpPr>
          <a:xfrm>
            <a:off x="3658702" y="2773596"/>
            <a:ext cx="1826597" cy="1826597"/>
            <a:chOff x="3618246" y="2974529"/>
            <a:chExt cx="2435463" cy="2435463"/>
          </a:xfrm>
          <a:solidFill>
            <a:srgbClr val="1C717A"/>
          </a:solidFill>
        </p:grpSpPr>
        <p:sp>
          <p:nvSpPr>
            <p:cNvPr id="33" name="Oval 32">
              <a:extLst>
                <a:ext uri="{FF2B5EF4-FFF2-40B4-BE49-F238E27FC236}">
                  <a16:creationId xmlns:a16="http://schemas.microsoft.com/office/drawing/2014/main" id="{408806EF-2DBA-F15F-2B8D-5189174EAA00}"/>
                </a:ext>
              </a:extLst>
            </p:cNvPr>
            <p:cNvSpPr/>
            <p:nvPr/>
          </p:nvSpPr>
          <p:spPr>
            <a:xfrm>
              <a:off x="3618246" y="2974529"/>
              <a:ext cx="2435463" cy="2435463"/>
            </a:xfrm>
            <a:prstGeom prst="ellipse">
              <a:avLst/>
            </a:prstGeom>
            <a:solidFill>
              <a:schemeClr val="accent6">
                <a:lumMod val="40000"/>
                <a:lumOff val="60000"/>
              </a:schemeClr>
            </a:solidFill>
            <a:ln>
              <a:solidFill>
                <a:srgbClr val="ADD6DD"/>
              </a:solid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ADD6DD"/>
                </a:solidFill>
                <a:effectLst/>
                <a:uLnTx/>
                <a:uFillTx/>
                <a:latin typeface="Arial"/>
                <a:ea typeface="+mn-ea"/>
                <a:cs typeface="+mn-cs"/>
              </a:endParaRPr>
            </a:p>
          </p:txBody>
        </p:sp>
        <p:sp>
          <p:nvSpPr>
            <p:cNvPr id="34" name="Oval 4">
              <a:extLst>
                <a:ext uri="{FF2B5EF4-FFF2-40B4-BE49-F238E27FC236}">
                  <a16:creationId xmlns:a16="http://schemas.microsoft.com/office/drawing/2014/main" id="{61A8B342-786D-82E5-40BA-23A9977921DD}"/>
                </a:ext>
              </a:extLst>
            </p:cNvPr>
            <p:cNvSpPr txBox="1"/>
            <p:nvPr/>
          </p:nvSpPr>
          <p:spPr>
            <a:xfrm>
              <a:off x="3974911" y="3331194"/>
              <a:ext cx="1722133" cy="1722133"/>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 tIns="9525" rIns="9525" bIns="952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350" b="0" i="0" u="none" strike="noStrike" kern="1200" cap="none" spc="0" normalizeH="0" baseline="0" noProof="0">
                  <a:ln>
                    <a:noFill/>
                  </a:ln>
                  <a:solidFill>
                    <a:srgbClr val="1C717A"/>
                  </a:solidFill>
                  <a:effectLst/>
                  <a:uLnTx/>
                  <a:uFillTx/>
                  <a:latin typeface="Arial"/>
                  <a:ea typeface="+mn-ea"/>
                  <a:cs typeface="+mn-cs"/>
                </a:rPr>
                <a:t>Support and enhance the capacity of smaller ports to adopt sustainable initiatives</a:t>
              </a:r>
            </a:p>
          </p:txBody>
        </p:sp>
      </p:grpSp>
      <p:sp>
        <p:nvSpPr>
          <p:cNvPr id="6" name="Arrow: Left 5">
            <a:extLst>
              <a:ext uri="{FF2B5EF4-FFF2-40B4-BE49-F238E27FC236}">
                <a16:creationId xmlns:a16="http://schemas.microsoft.com/office/drawing/2014/main" id="{793189DE-21CC-F376-AC9F-5409FD6CB784}"/>
              </a:ext>
            </a:extLst>
          </p:cNvPr>
          <p:cNvSpPr/>
          <p:nvPr/>
        </p:nvSpPr>
        <p:spPr>
          <a:xfrm rot="10800000">
            <a:off x="1804406" y="3426604"/>
            <a:ext cx="1752309" cy="520580"/>
          </a:xfrm>
          <a:prstGeom prst="leftArrow">
            <a:avLst>
              <a:gd name="adj1" fmla="val 60000"/>
              <a:gd name="adj2" fmla="val 50000"/>
            </a:avLst>
          </a:prstGeom>
          <a:solidFill>
            <a:srgbClr val="1C717A"/>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D241DF24-3388-5F4E-C5E8-BB87CD717259}"/>
              </a:ext>
            </a:extLst>
          </p:cNvPr>
          <p:cNvGrpSpPr/>
          <p:nvPr/>
        </p:nvGrpSpPr>
        <p:grpSpPr>
          <a:xfrm>
            <a:off x="589418" y="3175447"/>
            <a:ext cx="1854297" cy="1022894"/>
            <a:chOff x="293440" y="3510331"/>
            <a:chExt cx="1704824" cy="1363859"/>
          </a:xfrm>
          <a:solidFill>
            <a:srgbClr val="ADD6DD"/>
          </a:solidFill>
        </p:grpSpPr>
        <p:sp>
          <p:nvSpPr>
            <p:cNvPr id="31" name="Rectangle: Rounded Corners 30">
              <a:extLst>
                <a:ext uri="{FF2B5EF4-FFF2-40B4-BE49-F238E27FC236}">
                  <a16:creationId xmlns:a16="http://schemas.microsoft.com/office/drawing/2014/main" id="{3A904792-74AD-0BB5-C1CC-EE2C3904EEF6}"/>
                </a:ext>
              </a:extLst>
            </p:cNvPr>
            <p:cNvSpPr/>
            <p:nvPr/>
          </p:nvSpPr>
          <p:spPr>
            <a:xfrm>
              <a:off x="293440" y="3510331"/>
              <a:ext cx="1704824" cy="1363859"/>
            </a:xfrm>
            <a:prstGeom prst="roundRect">
              <a:avLst>
                <a:gd name="adj" fmla="val 10000"/>
              </a:avLst>
            </a:prstGeom>
            <a:grpFill/>
            <a:ln>
              <a:no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2" name="Rectangle: Rounded Corners 7">
              <a:extLst>
                <a:ext uri="{FF2B5EF4-FFF2-40B4-BE49-F238E27FC236}">
                  <a16:creationId xmlns:a16="http://schemas.microsoft.com/office/drawing/2014/main" id="{A8E7569A-D9C9-333F-7F70-B88C39FD5D52}"/>
                </a:ext>
              </a:extLst>
            </p:cNvPr>
            <p:cNvSpPr txBox="1"/>
            <p:nvPr/>
          </p:nvSpPr>
          <p:spPr>
            <a:xfrm>
              <a:off x="333386" y="3550277"/>
              <a:ext cx="1624932" cy="128396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88" tIns="14288" rIns="14288" bIns="14288" numCol="1" spcCol="1270" anchor="ctr" anchorCtr="0">
              <a:noAutofit/>
            </a:bodyPr>
            <a:lstStyle/>
            <a:p>
              <a:pPr marL="0" marR="0" lvl="0" indent="0" algn="ctr" defTabSz="333375" rtl="0" eaLnBrk="1" fontAlgn="auto" latinLnBrk="0" hangingPunct="1">
                <a:lnSpc>
                  <a:spcPct val="90000"/>
                </a:lnSpc>
                <a:spcBef>
                  <a:spcPct val="0"/>
                </a:spcBef>
                <a:spcAft>
                  <a:spcPct val="35000"/>
                </a:spcAft>
                <a:buClr>
                  <a:srgbClr val="034EA2"/>
                </a:buClr>
                <a:buSzTx/>
                <a:buFontTx/>
                <a:buNone/>
                <a:tabLst/>
                <a:defRPr/>
              </a:pPr>
              <a:r>
                <a:rPr kumimoji="0" lang="en-GB" sz="9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Study specifically the scale application limitations of applying green initiatives and provide targeted assistance and capacity-building programmes to help smaller ports overcome barriers to green practices implementation</a:t>
              </a:r>
            </a:p>
          </p:txBody>
        </p:sp>
      </p:grpSp>
      <p:sp>
        <p:nvSpPr>
          <p:cNvPr id="11" name="Arrow: Left 10">
            <a:extLst>
              <a:ext uri="{FF2B5EF4-FFF2-40B4-BE49-F238E27FC236}">
                <a16:creationId xmlns:a16="http://schemas.microsoft.com/office/drawing/2014/main" id="{42D2D11B-00FA-4454-11CE-60725E564C0E}"/>
              </a:ext>
            </a:extLst>
          </p:cNvPr>
          <p:cNvSpPr/>
          <p:nvPr/>
        </p:nvSpPr>
        <p:spPr>
          <a:xfrm rot="12960000">
            <a:off x="2165639" y="2314843"/>
            <a:ext cx="1752309" cy="520580"/>
          </a:xfrm>
          <a:prstGeom prst="leftArrow">
            <a:avLst>
              <a:gd name="adj1" fmla="val 60000"/>
              <a:gd name="adj2" fmla="val 50000"/>
            </a:avLst>
          </a:prstGeom>
          <a:solidFill>
            <a:srgbClr val="1C717A"/>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F3C47BD3-168D-BB64-19A6-6EB95C5E35AC}"/>
              </a:ext>
            </a:extLst>
          </p:cNvPr>
          <p:cNvGrpSpPr/>
          <p:nvPr/>
        </p:nvGrpSpPr>
        <p:grpSpPr>
          <a:xfrm>
            <a:off x="965569" y="1596861"/>
            <a:ext cx="1906838" cy="1163250"/>
            <a:chOff x="998191" y="1341329"/>
            <a:chExt cx="1704824" cy="1363859"/>
          </a:xfrm>
          <a:solidFill>
            <a:srgbClr val="ADD6DD"/>
          </a:solidFill>
        </p:grpSpPr>
        <p:sp>
          <p:nvSpPr>
            <p:cNvPr id="29" name="Rectangle: Rounded Corners 28">
              <a:extLst>
                <a:ext uri="{FF2B5EF4-FFF2-40B4-BE49-F238E27FC236}">
                  <a16:creationId xmlns:a16="http://schemas.microsoft.com/office/drawing/2014/main" id="{EF7FBC54-7D43-807D-4F40-0455E8A2373A}"/>
                </a:ext>
              </a:extLst>
            </p:cNvPr>
            <p:cNvSpPr/>
            <p:nvPr/>
          </p:nvSpPr>
          <p:spPr>
            <a:xfrm>
              <a:off x="998191" y="1341329"/>
              <a:ext cx="1704824" cy="1363859"/>
            </a:xfrm>
            <a:prstGeom prst="roundRect">
              <a:avLst>
                <a:gd name="adj" fmla="val 10000"/>
              </a:avLst>
            </a:prstGeom>
            <a:grpFill/>
            <a:ln>
              <a:no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30" name="Rectangle: Rounded Corners 10">
              <a:extLst>
                <a:ext uri="{FF2B5EF4-FFF2-40B4-BE49-F238E27FC236}">
                  <a16:creationId xmlns:a16="http://schemas.microsoft.com/office/drawing/2014/main" id="{05C5E238-DF5A-6C2D-7E0D-9843B55EEE18}"/>
                </a:ext>
              </a:extLst>
            </p:cNvPr>
            <p:cNvSpPr txBox="1"/>
            <p:nvPr/>
          </p:nvSpPr>
          <p:spPr>
            <a:xfrm>
              <a:off x="1038137" y="1381275"/>
              <a:ext cx="1624932" cy="128396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59" tIns="12859" rIns="12859" bIns="12859" numCol="1" spcCol="1270" anchor="ctr" anchorCtr="0">
              <a:noAutofit/>
            </a:bodyPr>
            <a:lstStyle/>
            <a:p>
              <a:pPr marL="0" marR="0" lvl="0" indent="0" algn="ctr" defTabSz="300038" rtl="0" eaLnBrk="1" fontAlgn="auto" latinLnBrk="0" hangingPunct="1">
                <a:lnSpc>
                  <a:spcPct val="90000"/>
                </a:lnSpc>
                <a:spcBef>
                  <a:spcPct val="0"/>
                </a:spcBef>
                <a:spcAft>
                  <a:spcPct val="35000"/>
                </a:spcAft>
                <a:buClr>
                  <a:srgbClr val="034EA2"/>
                </a:buClr>
                <a:buSzTx/>
                <a:buFontTx/>
                <a:buNone/>
                <a:tabLst/>
                <a:defRPr/>
              </a:pPr>
              <a:r>
                <a:rPr kumimoji="0" lang="en-GB" sz="9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Build upon the existing initiatives that are compiling catalogues of good practices on a systematic basis. Enhancing catalogues of good practices by demonstrating their transferability and scalability potential, can make them more relevant to smaller ports.</a:t>
              </a:r>
            </a:p>
          </p:txBody>
        </p:sp>
      </p:grpSp>
      <p:sp>
        <p:nvSpPr>
          <p:cNvPr id="13" name="Arrow: Left 12">
            <a:extLst>
              <a:ext uri="{FF2B5EF4-FFF2-40B4-BE49-F238E27FC236}">
                <a16:creationId xmlns:a16="http://schemas.microsoft.com/office/drawing/2014/main" id="{320E39A2-E128-323F-E9E7-D4F77BE01DE0}"/>
              </a:ext>
            </a:extLst>
          </p:cNvPr>
          <p:cNvSpPr/>
          <p:nvPr/>
        </p:nvSpPr>
        <p:spPr>
          <a:xfrm rot="15120000">
            <a:off x="3111359" y="1627738"/>
            <a:ext cx="1752309" cy="520580"/>
          </a:xfrm>
          <a:prstGeom prst="leftArrow">
            <a:avLst>
              <a:gd name="adj1" fmla="val 60000"/>
              <a:gd name="adj2" fmla="val 50000"/>
            </a:avLst>
          </a:prstGeom>
          <a:solidFill>
            <a:srgbClr val="1C717A"/>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3C6C48F7-40B7-6791-7CFF-DC73EF625783}"/>
              </a:ext>
            </a:extLst>
          </p:cNvPr>
          <p:cNvGrpSpPr/>
          <p:nvPr/>
        </p:nvGrpSpPr>
        <p:grpSpPr>
          <a:xfrm>
            <a:off x="3077457" y="543308"/>
            <a:ext cx="1278618" cy="1022894"/>
            <a:chOff x="2843254" y="812"/>
            <a:chExt cx="1704824" cy="1363859"/>
          </a:xfrm>
          <a:solidFill>
            <a:srgbClr val="ADD6DD"/>
          </a:solidFill>
        </p:grpSpPr>
        <p:sp>
          <p:nvSpPr>
            <p:cNvPr id="27" name="Rectangle: Rounded Corners 26">
              <a:extLst>
                <a:ext uri="{FF2B5EF4-FFF2-40B4-BE49-F238E27FC236}">
                  <a16:creationId xmlns:a16="http://schemas.microsoft.com/office/drawing/2014/main" id="{95A136C4-72A7-EF63-948E-2A0D378E29BD}"/>
                </a:ext>
              </a:extLst>
            </p:cNvPr>
            <p:cNvSpPr/>
            <p:nvPr/>
          </p:nvSpPr>
          <p:spPr>
            <a:xfrm>
              <a:off x="2843254" y="812"/>
              <a:ext cx="1704824" cy="1363859"/>
            </a:xfrm>
            <a:prstGeom prst="roundRect">
              <a:avLst>
                <a:gd name="adj" fmla="val 10000"/>
              </a:avLst>
            </a:prstGeom>
            <a:grpFill/>
            <a:ln>
              <a:no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28" name="Rectangle: Rounded Corners 13">
              <a:extLst>
                <a:ext uri="{FF2B5EF4-FFF2-40B4-BE49-F238E27FC236}">
                  <a16:creationId xmlns:a16="http://schemas.microsoft.com/office/drawing/2014/main" id="{0F39C30B-D84A-00E8-4836-F3A4646CB705}"/>
                </a:ext>
              </a:extLst>
            </p:cNvPr>
            <p:cNvSpPr txBox="1"/>
            <p:nvPr/>
          </p:nvSpPr>
          <p:spPr>
            <a:xfrm>
              <a:off x="2883200" y="40758"/>
              <a:ext cx="1624932" cy="128396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716" tIns="15716" rIns="15716" bIns="15716" numCol="1" spcCol="1270" anchor="ctr" anchorCtr="0">
              <a:noAutofit/>
            </a:bodyPr>
            <a:lstStyle/>
            <a:p>
              <a:pPr marL="0" marR="0" lvl="0" indent="0" algn="ctr" defTabSz="350044" rtl="0" eaLnBrk="1" fontAlgn="auto" latinLnBrk="0" hangingPunct="1">
                <a:lnSpc>
                  <a:spcPct val="90000"/>
                </a:lnSpc>
                <a:spcBef>
                  <a:spcPct val="0"/>
                </a:spcBef>
                <a:spcAft>
                  <a:spcPct val="35000"/>
                </a:spcAft>
                <a:buClr>
                  <a:srgbClr val="034EA2"/>
                </a:buClr>
                <a:buSzTx/>
                <a:buFontTx/>
                <a:buNone/>
                <a:tabLst/>
                <a:defRPr/>
              </a:pPr>
              <a:r>
                <a:rPr kumimoji="0" lang="en-GB" sz="9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Enhance access to funding mechanisms and support structures specifically designed for small and medium-sized ports</a:t>
              </a:r>
            </a:p>
          </p:txBody>
        </p:sp>
      </p:grpSp>
      <p:sp>
        <p:nvSpPr>
          <p:cNvPr id="15" name="Arrow: Left 14">
            <a:extLst>
              <a:ext uri="{FF2B5EF4-FFF2-40B4-BE49-F238E27FC236}">
                <a16:creationId xmlns:a16="http://schemas.microsoft.com/office/drawing/2014/main" id="{124C3503-7086-563F-345F-51867AE66B2F}"/>
              </a:ext>
            </a:extLst>
          </p:cNvPr>
          <p:cNvSpPr/>
          <p:nvPr/>
        </p:nvSpPr>
        <p:spPr>
          <a:xfrm rot="17280000">
            <a:off x="4280333" y="1627738"/>
            <a:ext cx="1752309" cy="520580"/>
          </a:xfrm>
          <a:prstGeom prst="leftArrow">
            <a:avLst>
              <a:gd name="adj1" fmla="val 60000"/>
              <a:gd name="adj2" fmla="val 50000"/>
            </a:avLst>
          </a:prstGeom>
          <a:solidFill>
            <a:srgbClr val="1C717A"/>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3F974574-4B1A-3A2C-1A72-A70B49766DCF}"/>
              </a:ext>
            </a:extLst>
          </p:cNvPr>
          <p:cNvGrpSpPr/>
          <p:nvPr/>
        </p:nvGrpSpPr>
        <p:grpSpPr>
          <a:xfrm>
            <a:off x="4787925" y="543308"/>
            <a:ext cx="1278618" cy="1022894"/>
            <a:chOff x="5123878" y="812"/>
            <a:chExt cx="1704824" cy="1363859"/>
          </a:xfrm>
          <a:solidFill>
            <a:srgbClr val="ADD6DD"/>
          </a:solidFill>
        </p:grpSpPr>
        <p:sp>
          <p:nvSpPr>
            <p:cNvPr id="25" name="Rectangle: Rounded Corners 24">
              <a:extLst>
                <a:ext uri="{FF2B5EF4-FFF2-40B4-BE49-F238E27FC236}">
                  <a16:creationId xmlns:a16="http://schemas.microsoft.com/office/drawing/2014/main" id="{DCF989E9-27D9-7B7A-162C-32FC3C6D9E49}"/>
                </a:ext>
              </a:extLst>
            </p:cNvPr>
            <p:cNvSpPr/>
            <p:nvPr/>
          </p:nvSpPr>
          <p:spPr>
            <a:xfrm>
              <a:off x="5123878" y="812"/>
              <a:ext cx="1704824" cy="1363859"/>
            </a:xfrm>
            <a:prstGeom prst="roundRect">
              <a:avLst>
                <a:gd name="adj" fmla="val 10000"/>
              </a:avLst>
            </a:prstGeom>
            <a:grpFill/>
            <a:ln>
              <a:no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26" name="Rectangle: Rounded Corners 16">
              <a:extLst>
                <a:ext uri="{FF2B5EF4-FFF2-40B4-BE49-F238E27FC236}">
                  <a16:creationId xmlns:a16="http://schemas.microsoft.com/office/drawing/2014/main" id="{BF5D5C18-5E26-75D6-C809-E3FF03167A9B}"/>
                </a:ext>
              </a:extLst>
            </p:cNvPr>
            <p:cNvSpPr txBox="1"/>
            <p:nvPr/>
          </p:nvSpPr>
          <p:spPr>
            <a:xfrm>
              <a:off x="5163824" y="40758"/>
              <a:ext cx="1624932" cy="128396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716" tIns="15716" rIns="15716" bIns="15716" numCol="1" spcCol="1270" anchor="ctr" anchorCtr="0">
              <a:noAutofit/>
            </a:bodyPr>
            <a:lstStyle/>
            <a:p>
              <a:pPr marL="0" marR="0" lvl="0" indent="0" algn="ctr" defTabSz="350044" rtl="0" eaLnBrk="1" fontAlgn="auto" latinLnBrk="0" hangingPunct="1">
                <a:lnSpc>
                  <a:spcPct val="90000"/>
                </a:lnSpc>
                <a:spcBef>
                  <a:spcPct val="0"/>
                </a:spcBef>
                <a:spcAft>
                  <a:spcPct val="35000"/>
                </a:spcAft>
                <a:buClr>
                  <a:srgbClr val="034EA2"/>
                </a:buClr>
                <a:buSzTx/>
                <a:buFontTx/>
                <a:buNone/>
                <a:tabLst/>
                <a:defRPr/>
              </a:pPr>
              <a:r>
                <a:rPr kumimoji="0" lang="en-GB" sz="9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Facilitate knowledge-sharing initiatives and partnerships between larger and smaller ports to leverage best practices and lessons learned.</a:t>
              </a:r>
            </a:p>
          </p:txBody>
        </p:sp>
      </p:grpSp>
      <p:sp>
        <p:nvSpPr>
          <p:cNvPr id="17" name="Arrow: Left 16">
            <a:extLst>
              <a:ext uri="{FF2B5EF4-FFF2-40B4-BE49-F238E27FC236}">
                <a16:creationId xmlns:a16="http://schemas.microsoft.com/office/drawing/2014/main" id="{21561485-0F3F-1060-EE0D-AB3D45E5F649}"/>
              </a:ext>
            </a:extLst>
          </p:cNvPr>
          <p:cNvSpPr/>
          <p:nvPr/>
        </p:nvSpPr>
        <p:spPr>
          <a:xfrm rot="19440000">
            <a:off x="5226052" y="2314843"/>
            <a:ext cx="1752309" cy="520580"/>
          </a:xfrm>
          <a:prstGeom prst="leftArrow">
            <a:avLst>
              <a:gd name="adj1" fmla="val 60000"/>
              <a:gd name="adj2" fmla="val 50000"/>
            </a:avLst>
          </a:prstGeom>
          <a:solidFill>
            <a:srgbClr val="1C717A"/>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A7157C31-A8E3-A69C-3B72-8FAC5CA898A2}"/>
              </a:ext>
            </a:extLst>
          </p:cNvPr>
          <p:cNvGrpSpPr/>
          <p:nvPr/>
        </p:nvGrpSpPr>
        <p:grpSpPr>
          <a:xfrm>
            <a:off x="6171722" y="1548696"/>
            <a:ext cx="1580268" cy="1022894"/>
            <a:chOff x="6968940" y="1341329"/>
            <a:chExt cx="1704824" cy="1363859"/>
          </a:xfrm>
          <a:solidFill>
            <a:srgbClr val="ADD6DD"/>
          </a:solidFill>
        </p:grpSpPr>
        <p:sp>
          <p:nvSpPr>
            <p:cNvPr id="23" name="Rectangle: Rounded Corners 22">
              <a:extLst>
                <a:ext uri="{FF2B5EF4-FFF2-40B4-BE49-F238E27FC236}">
                  <a16:creationId xmlns:a16="http://schemas.microsoft.com/office/drawing/2014/main" id="{9C9E4E8E-1CF3-FAFA-DCAE-AF6061D61F06}"/>
                </a:ext>
              </a:extLst>
            </p:cNvPr>
            <p:cNvSpPr/>
            <p:nvPr/>
          </p:nvSpPr>
          <p:spPr>
            <a:xfrm>
              <a:off x="6968940" y="1341329"/>
              <a:ext cx="1704824" cy="1363859"/>
            </a:xfrm>
            <a:prstGeom prst="roundRect">
              <a:avLst>
                <a:gd name="adj" fmla="val 10000"/>
              </a:avLst>
            </a:prstGeom>
            <a:grpFill/>
            <a:ln>
              <a:no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24" name="Rectangle: Rounded Corners 19">
              <a:extLst>
                <a:ext uri="{FF2B5EF4-FFF2-40B4-BE49-F238E27FC236}">
                  <a16:creationId xmlns:a16="http://schemas.microsoft.com/office/drawing/2014/main" id="{17887ECA-2F6B-37E1-1372-DDD870E00DFD}"/>
                </a:ext>
              </a:extLst>
            </p:cNvPr>
            <p:cNvSpPr txBox="1"/>
            <p:nvPr/>
          </p:nvSpPr>
          <p:spPr>
            <a:xfrm>
              <a:off x="7008886" y="1381275"/>
              <a:ext cx="1624932" cy="128396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716" tIns="15716" rIns="15716" bIns="15716" numCol="1" spcCol="1270" anchor="ctr" anchorCtr="0">
              <a:noAutofit/>
            </a:bodyPr>
            <a:lstStyle/>
            <a:p>
              <a:pPr marL="0" marR="0" lvl="0" indent="0" algn="ctr" defTabSz="350044" rtl="0" eaLnBrk="1" fontAlgn="auto" latinLnBrk="0" hangingPunct="1">
                <a:lnSpc>
                  <a:spcPct val="90000"/>
                </a:lnSpc>
                <a:spcBef>
                  <a:spcPct val="0"/>
                </a:spcBef>
                <a:spcAft>
                  <a:spcPct val="35000"/>
                </a:spcAft>
                <a:buClr>
                  <a:srgbClr val="034EA2"/>
                </a:buClr>
                <a:buSzTx/>
                <a:buFontTx/>
                <a:buNone/>
                <a:tabLst/>
                <a:defRPr/>
              </a:pPr>
              <a:r>
                <a:rPr kumimoji="0" lang="en-GB" sz="9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Foster collaborative platforms that bring together ports, stakeholders, and industry partners to drive collaborative action towards shared sustainability goals.</a:t>
              </a:r>
            </a:p>
          </p:txBody>
        </p:sp>
      </p:grpSp>
      <p:sp>
        <p:nvSpPr>
          <p:cNvPr id="19" name="Arrow: Left 18">
            <a:extLst>
              <a:ext uri="{FF2B5EF4-FFF2-40B4-BE49-F238E27FC236}">
                <a16:creationId xmlns:a16="http://schemas.microsoft.com/office/drawing/2014/main" id="{2762B4F8-3B92-53B1-29A1-59B7F078AAF1}"/>
              </a:ext>
            </a:extLst>
          </p:cNvPr>
          <p:cNvSpPr/>
          <p:nvPr/>
        </p:nvSpPr>
        <p:spPr>
          <a:xfrm>
            <a:off x="5587285" y="3426604"/>
            <a:ext cx="1752309" cy="520580"/>
          </a:xfrm>
          <a:prstGeom prst="leftArrow">
            <a:avLst>
              <a:gd name="adj1" fmla="val 60000"/>
              <a:gd name="adj2" fmla="val 50000"/>
            </a:avLst>
          </a:prstGeom>
          <a:solidFill>
            <a:srgbClr val="1C717A"/>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0">
            <a:schemeClr val="accent5">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BE129161-DB9F-AD2B-335D-D3FD94D0F737}"/>
              </a:ext>
            </a:extLst>
          </p:cNvPr>
          <p:cNvGrpSpPr/>
          <p:nvPr/>
        </p:nvGrpSpPr>
        <p:grpSpPr>
          <a:xfrm>
            <a:off x="6700286" y="3175447"/>
            <a:ext cx="1635450" cy="1022894"/>
            <a:chOff x="7673692" y="3510331"/>
            <a:chExt cx="1704824" cy="1363859"/>
          </a:xfrm>
          <a:solidFill>
            <a:srgbClr val="ADD6DD"/>
          </a:solidFill>
        </p:grpSpPr>
        <p:sp>
          <p:nvSpPr>
            <p:cNvPr id="21" name="Rectangle: Rounded Corners 20">
              <a:extLst>
                <a:ext uri="{FF2B5EF4-FFF2-40B4-BE49-F238E27FC236}">
                  <a16:creationId xmlns:a16="http://schemas.microsoft.com/office/drawing/2014/main" id="{883F1BA2-B21A-7432-BE47-59E6E41F8D82}"/>
                </a:ext>
              </a:extLst>
            </p:cNvPr>
            <p:cNvSpPr/>
            <p:nvPr/>
          </p:nvSpPr>
          <p:spPr>
            <a:xfrm>
              <a:off x="7673692" y="3510331"/>
              <a:ext cx="1704824" cy="1363859"/>
            </a:xfrm>
            <a:prstGeom prst="roundRect">
              <a:avLst>
                <a:gd name="adj" fmla="val 10000"/>
              </a:avLst>
            </a:prstGeom>
            <a:grpFill/>
            <a:ln>
              <a:noFill/>
            </a:ln>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endParaRPr>
            </a:p>
          </p:txBody>
        </p:sp>
        <p:sp>
          <p:nvSpPr>
            <p:cNvPr id="22" name="Rectangle: Rounded Corners 22">
              <a:extLst>
                <a:ext uri="{FF2B5EF4-FFF2-40B4-BE49-F238E27FC236}">
                  <a16:creationId xmlns:a16="http://schemas.microsoft.com/office/drawing/2014/main" id="{9680B4BE-C2D0-EF44-1D23-D0088535B8A5}"/>
                </a:ext>
              </a:extLst>
            </p:cNvPr>
            <p:cNvSpPr txBox="1"/>
            <p:nvPr/>
          </p:nvSpPr>
          <p:spPr>
            <a:xfrm>
              <a:off x="7713638" y="3550277"/>
              <a:ext cx="1624932" cy="1283967"/>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716" tIns="15716" rIns="15716" bIns="15716" numCol="1" spcCol="1270" anchor="ctr" anchorCtr="0">
              <a:noAutofit/>
            </a:bodyPr>
            <a:lstStyle/>
            <a:p>
              <a:pPr marL="0" marR="0" lvl="0" indent="0" algn="ctr" defTabSz="350044" rtl="0" eaLnBrk="1" fontAlgn="auto" latinLnBrk="0" hangingPunct="1">
                <a:lnSpc>
                  <a:spcPct val="90000"/>
                </a:lnSpc>
                <a:spcBef>
                  <a:spcPct val="0"/>
                </a:spcBef>
                <a:spcAft>
                  <a:spcPct val="35000"/>
                </a:spcAft>
                <a:buClr>
                  <a:srgbClr val="034EA2"/>
                </a:buClr>
                <a:buSzTx/>
                <a:buFontTx/>
                <a:buNone/>
                <a:tabLst/>
                <a:defRPr/>
              </a:pPr>
              <a:r>
                <a:rPr kumimoji="0" lang="en-GB" sz="9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Advocate for policies that incentivise and support sustainability initiatives across the maritime sector, with a focus on equitable distribution of resources and support. </a:t>
              </a:r>
            </a:p>
          </p:txBody>
        </p:sp>
      </p:grpSp>
    </p:spTree>
    <p:extLst>
      <p:ext uri="{BB962C8B-B14F-4D97-AF65-F5344CB8AC3E}">
        <p14:creationId xmlns:p14="http://schemas.microsoft.com/office/powerpoint/2010/main" val="33179195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4BEC-2C53-4C3D-AD67-DA519B9A50E0}"/>
              </a:ext>
            </a:extLst>
          </p:cNvPr>
          <p:cNvSpPr>
            <a:spLocks noGrp="1"/>
          </p:cNvSpPr>
          <p:nvPr>
            <p:ph type="title"/>
          </p:nvPr>
        </p:nvSpPr>
        <p:spPr>
          <a:xfrm>
            <a:off x="799085" y="2168926"/>
            <a:ext cx="7886700" cy="994172"/>
          </a:xfrm>
        </p:spPr>
        <p:txBody>
          <a:bodyPr>
            <a:normAutofit fontScale="90000"/>
          </a:bodyPr>
          <a:lstStyle/>
          <a:p>
            <a:pPr algn="ctr"/>
            <a:r>
              <a:rPr lang="en-US">
                <a:solidFill>
                  <a:schemeClr val="bg1"/>
                </a:solidFill>
              </a:rPr>
              <a:t>Thank You</a:t>
            </a:r>
            <a:br>
              <a:rPr lang="en-US">
                <a:solidFill>
                  <a:schemeClr val="bg1"/>
                </a:solidFill>
              </a:rPr>
            </a:br>
            <a:r>
              <a:rPr lang="en-US" sz="2700">
                <a:solidFill>
                  <a:schemeClr val="bg1"/>
                </a:solidFill>
                <a:hlinkClick r:id="rId2">
                  <a:extLst>
                    <a:ext uri="{A12FA001-AC4F-418D-AE19-62706E023703}">
                      <ahyp:hlinkClr xmlns:ahyp="http://schemas.microsoft.com/office/drawing/2018/hyperlinkcolor" val="tx"/>
                    </a:ext>
                  </a:extLst>
                </a:hlinkClick>
              </a:rPr>
              <a:t>stheofanis@theofanis.eu</a:t>
            </a:r>
            <a:br>
              <a:rPr lang="en-US" sz="2700">
                <a:solidFill>
                  <a:schemeClr val="bg1"/>
                </a:solidFill>
              </a:rPr>
            </a:br>
            <a:r>
              <a:rPr lang="en-US" sz="2700">
                <a:solidFill>
                  <a:schemeClr val="bg1"/>
                </a:solidFill>
                <a:hlinkClick r:id="rId3">
                  <a:extLst>
                    <a:ext uri="{A12FA001-AC4F-418D-AE19-62706E023703}">
                      <ahyp:hlinkClr xmlns:ahyp="http://schemas.microsoft.com/office/drawing/2018/hyperlinkcolor" val="tx"/>
                    </a:ext>
                  </a:extLst>
                </a:hlinkClick>
              </a:rPr>
              <a:t>boile@unipi.gr</a:t>
            </a:r>
            <a:br>
              <a:rPr lang="en-US">
                <a:solidFill>
                  <a:schemeClr val="bg1"/>
                </a:solidFill>
              </a:rPr>
            </a:br>
            <a:br>
              <a:rPr lang="en-US">
                <a:solidFill>
                  <a:schemeClr val="bg1"/>
                </a:solidFill>
              </a:rPr>
            </a:br>
            <a:endParaRPr lang="el-GR">
              <a:solidFill>
                <a:schemeClr val="bg1"/>
              </a:solidFill>
            </a:endParaRPr>
          </a:p>
        </p:txBody>
      </p:sp>
      <p:sp>
        <p:nvSpPr>
          <p:cNvPr id="4" name="Slide Number Placeholder 3">
            <a:extLst>
              <a:ext uri="{FF2B5EF4-FFF2-40B4-BE49-F238E27FC236}">
                <a16:creationId xmlns:a16="http://schemas.microsoft.com/office/drawing/2014/main" id="{6C4A7DA7-C0F0-1007-85CE-29546D0660FF}"/>
              </a:ext>
            </a:extLst>
          </p:cNvPr>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50" b="0" i="0" u="none" strike="noStrike" kern="1200" cap="none" spc="0" normalizeH="0" baseline="0" noProof="0">
                <a:ln>
                  <a:noFill/>
                </a:ln>
                <a:solidFill>
                  <a:srgbClr val="000000"/>
                </a:solidFill>
                <a:effectLst/>
                <a:uLnTx/>
                <a:uFillTx/>
                <a:latin typeface="Arial"/>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88</a:t>
            </a:fld>
            <a:endParaRPr kumimoji="0" lang="en-GB" sz="13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298496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4946-19B1-F91A-6F7B-B2AF51F8566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2041705-3FA6-DA92-B83D-A9442094B75E}"/>
              </a:ext>
            </a:extLst>
          </p:cNvPr>
          <p:cNvPicPr>
            <a:picLocks noChangeAspect="1"/>
          </p:cNvPicPr>
          <p:nvPr/>
        </p:nvPicPr>
        <p:blipFill>
          <a:blip r:embed="rId2"/>
          <a:srcRect l="7339" t="21135" r="1247" b="1727"/>
          <a:stretch>
            <a:fillRect/>
          </a:stretch>
        </p:blipFill>
        <p:spPr>
          <a:xfrm>
            <a:off x="0" y="0"/>
            <a:ext cx="9144000" cy="5143500"/>
          </a:xfrm>
          <a:custGeom>
            <a:avLst/>
            <a:gdLst>
              <a:gd name="connsiteX0" fmla="*/ -1307 w 6695397"/>
              <a:gd name="connsiteY0" fmla="*/ -729 h 4463151"/>
              <a:gd name="connsiteX1" fmla="*/ 6694091 w 6695397"/>
              <a:gd name="connsiteY1" fmla="*/ -729 h 4463151"/>
              <a:gd name="connsiteX2" fmla="*/ 6694091 w 6695397"/>
              <a:gd name="connsiteY2" fmla="*/ 4462423 h 4463151"/>
              <a:gd name="connsiteX3" fmla="*/ -1307 w 6695397"/>
              <a:gd name="connsiteY3" fmla="*/ 4462423 h 4463151"/>
            </a:gdLst>
            <a:ahLst/>
            <a:cxnLst>
              <a:cxn ang="0">
                <a:pos x="connsiteX0" y="connsiteY0"/>
              </a:cxn>
              <a:cxn ang="0">
                <a:pos x="connsiteX1" y="connsiteY1"/>
              </a:cxn>
              <a:cxn ang="0">
                <a:pos x="connsiteX2" y="connsiteY2"/>
              </a:cxn>
              <a:cxn ang="0">
                <a:pos x="connsiteX3" y="connsiteY3"/>
              </a:cxn>
            </a:cxnLst>
            <a:rect l="l" t="t" r="r" b="b"/>
            <a:pathLst>
              <a:path w="6695397" h="4463151">
                <a:moveTo>
                  <a:pt x="-1307" y="-729"/>
                </a:moveTo>
                <a:lnTo>
                  <a:pt x="6694091" y="-729"/>
                </a:lnTo>
                <a:lnTo>
                  <a:pt x="6694091" y="4462423"/>
                </a:lnTo>
                <a:lnTo>
                  <a:pt x="-1307" y="4462423"/>
                </a:lnTo>
                <a:close/>
              </a:path>
            </a:pathLst>
          </a:custGeom>
        </p:spPr>
      </p:pic>
      <p:sp>
        <p:nvSpPr>
          <p:cNvPr id="49" name="Freeform: Shape 48">
            <a:extLst>
              <a:ext uri="{FF2B5EF4-FFF2-40B4-BE49-F238E27FC236}">
                <a16:creationId xmlns:a16="http://schemas.microsoft.com/office/drawing/2014/main" id="{AFC33FB3-6A91-9D7A-12C8-060E4FEE057E}"/>
              </a:ext>
            </a:extLst>
          </p:cNvPr>
          <p:cNvSpPr>
            <a:spLocks noGrp="1" noRot="1" noMove="1" noResize="1" noEditPoints="1" noAdjustHandles="1" noChangeArrowheads="1" noChangeShapeType="1"/>
          </p:cNvSpPr>
          <p:nvPr/>
        </p:nvSpPr>
        <p:spPr>
          <a:xfrm>
            <a:off x="-4061" y="-13686"/>
            <a:ext cx="9144000" cy="5157186"/>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8000">
                <a:srgbClr val="000000">
                  <a:alpha val="69804"/>
                </a:srgbClr>
              </a:gs>
              <a:gs pos="80000">
                <a:srgbClr val="000000">
                  <a:alpha val="14902"/>
                </a:srgbClr>
              </a:gs>
              <a:gs pos="88000">
                <a:srgbClr val="000000">
                  <a:alpha val="0"/>
                </a:srgbClr>
              </a:gs>
            </a:gsLst>
            <a:lin ang="20214218" scaled="1"/>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BE2A1A85-22F8-9CA5-CE76-46A89333A561}"/>
              </a:ext>
            </a:extLst>
          </p:cNvPr>
          <p:cNvSpPr>
            <a:spLocks noGrp="1" noRot="1" noMove="1" noResize="1" noEditPoints="1" noAdjustHandles="1" noChangeArrowheads="1" noChangeShapeType="1"/>
          </p:cNvSpPr>
          <p:nvPr/>
        </p:nvSpPr>
        <p:spPr>
          <a:xfrm>
            <a:off x="-8123" y="-1"/>
            <a:ext cx="9152123" cy="5143500"/>
          </a:xfrm>
          <a:custGeom>
            <a:avLst/>
            <a:gdLst>
              <a:gd name="connsiteX0" fmla="*/ 0 w 6198981"/>
              <a:gd name="connsiteY0" fmla="*/ 0 h 3552864"/>
              <a:gd name="connsiteX1" fmla="*/ 6198982 w 6198981"/>
              <a:gd name="connsiteY1" fmla="*/ 0 h 3552864"/>
              <a:gd name="connsiteX2" fmla="*/ 6198982 w 6198981"/>
              <a:gd name="connsiteY2" fmla="*/ 3552865 h 3552864"/>
              <a:gd name="connsiteX3" fmla="*/ 0 w 6198981"/>
              <a:gd name="connsiteY3" fmla="*/ 3552865 h 3552864"/>
            </a:gdLst>
            <a:ahLst/>
            <a:cxnLst>
              <a:cxn ang="0">
                <a:pos x="connsiteX0" y="connsiteY0"/>
              </a:cxn>
              <a:cxn ang="0">
                <a:pos x="connsiteX1" y="connsiteY1"/>
              </a:cxn>
              <a:cxn ang="0">
                <a:pos x="connsiteX2" y="connsiteY2"/>
              </a:cxn>
              <a:cxn ang="0">
                <a:pos x="connsiteX3" y="connsiteY3"/>
              </a:cxn>
            </a:cxnLst>
            <a:rect l="l" t="t" r="r" b="b"/>
            <a:pathLst>
              <a:path w="6198981" h="3552864">
                <a:moveTo>
                  <a:pt x="0" y="0"/>
                </a:moveTo>
                <a:lnTo>
                  <a:pt x="6198982" y="0"/>
                </a:lnTo>
                <a:lnTo>
                  <a:pt x="6198982" y="3552865"/>
                </a:lnTo>
                <a:lnTo>
                  <a:pt x="0" y="3552865"/>
                </a:lnTo>
                <a:close/>
              </a:path>
            </a:pathLst>
          </a:custGeom>
          <a:gradFill>
            <a:gsLst>
              <a:gs pos="0">
                <a:srgbClr val="045266"/>
              </a:gs>
              <a:gs pos="100000">
                <a:srgbClr val="01405C">
                  <a:alpha val="40000"/>
                </a:srgbClr>
              </a:gs>
            </a:gsLst>
            <a:lin ang="2400000" scaled="0"/>
          </a:gradFill>
          <a:ln w="3186" cap="flat">
            <a:noFill/>
            <a:prstDash val="solid"/>
            <a:miter/>
          </a:ln>
        </p:spPr>
        <p:txBody>
          <a:bodyPr rtlCol="0" anchor="ctr"/>
          <a:lstStyle/>
          <a:p>
            <a:pPr defTabSz="685800"/>
            <a:endParaRPr lang="en-GB" sz="1350">
              <a:solidFill>
                <a:prstClr val="black"/>
              </a:solidFill>
              <a:latin typeface="Aptos" panose="02110004020202020204"/>
            </a:endParaRPr>
          </a:p>
        </p:txBody>
      </p:sp>
      <p:pic>
        <p:nvPicPr>
          <p:cNvPr id="72" name="Graphic 71">
            <a:extLst>
              <a:ext uri="{FF2B5EF4-FFF2-40B4-BE49-F238E27FC236}">
                <a16:creationId xmlns:a16="http://schemas.microsoft.com/office/drawing/2014/main" id="{5330C4BE-99EA-4C27-E553-79CEC2DFFF9D}"/>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86954" y="394428"/>
            <a:ext cx="8370093" cy="418986"/>
          </a:xfrm>
          <a:prstGeom prst="rect">
            <a:avLst/>
          </a:prstGeom>
        </p:spPr>
      </p:pic>
      <p:sp>
        <p:nvSpPr>
          <p:cNvPr id="206" name="TextBox 205">
            <a:extLst>
              <a:ext uri="{FF2B5EF4-FFF2-40B4-BE49-F238E27FC236}">
                <a16:creationId xmlns:a16="http://schemas.microsoft.com/office/drawing/2014/main" id="{21BBFAA8-B34E-E99A-E48A-87B98BD5FEBE}"/>
              </a:ext>
            </a:extLst>
          </p:cNvPr>
          <p:cNvSpPr txBox="1"/>
          <p:nvPr/>
        </p:nvSpPr>
        <p:spPr>
          <a:xfrm>
            <a:off x="403228" y="1354277"/>
            <a:ext cx="998991" cy="323165"/>
          </a:xfrm>
          <a:prstGeom prst="rect">
            <a:avLst/>
          </a:prstGeom>
          <a:noFill/>
        </p:spPr>
        <p:txBody>
          <a:bodyPr wrap="none" rtlCol="0">
            <a:spAutoFit/>
          </a:bodyPr>
          <a:lstStyle/>
          <a:p>
            <a:pPr defTabSz="685800"/>
            <a:r>
              <a:rPr lang="en-GB" sz="1500">
                <a:ln/>
                <a:solidFill>
                  <a:srgbClr val="42BCB0"/>
                </a:solidFill>
                <a:latin typeface="Poppins"/>
                <a:cs typeface="Poppins"/>
                <a:sym typeface="Poppins"/>
                <a:rtl val="0"/>
              </a:rPr>
              <a:t>DAY ONE</a:t>
            </a:r>
          </a:p>
        </p:txBody>
      </p:sp>
      <p:sp>
        <p:nvSpPr>
          <p:cNvPr id="212" name="TextBox 211">
            <a:extLst>
              <a:ext uri="{FF2B5EF4-FFF2-40B4-BE49-F238E27FC236}">
                <a16:creationId xmlns:a16="http://schemas.microsoft.com/office/drawing/2014/main" id="{19C8EB84-4423-239F-71AF-82E106CD8B08}"/>
              </a:ext>
            </a:extLst>
          </p:cNvPr>
          <p:cNvSpPr txBox="1"/>
          <p:nvPr/>
        </p:nvSpPr>
        <p:spPr>
          <a:xfrm>
            <a:off x="386953" y="1768382"/>
            <a:ext cx="4477655" cy="1338828"/>
          </a:xfrm>
          <a:prstGeom prst="rect">
            <a:avLst/>
          </a:prstGeom>
          <a:noFill/>
        </p:spPr>
        <p:txBody>
          <a:bodyPr wrap="square" rtlCol="0">
            <a:spAutoFit/>
          </a:bodyPr>
          <a:lstStyle/>
          <a:p>
            <a:pPr defTabSz="685800"/>
            <a:r>
              <a:rPr lang="en-GB" sz="2700" b="1">
                <a:ln/>
                <a:solidFill>
                  <a:prstClr val="white"/>
                </a:solidFill>
                <a:latin typeface="Poppins"/>
                <a:cs typeface="Poppins"/>
                <a:sym typeface="Poppins"/>
                <a:rtl val="0"/>
              </a:rPr>
              <a:t>Environmental and Sustainable Management Systems</a:t>
            </a:r>
          </a:p>
        </p:txBody>
      </p:sp>
      <p:sp>
        <p:nvSpPr>
          <p:cNvPr id="213" name="TextBox 212">
            <a:extLst>
              <a:ext uri="{FF2B5EF4-FFF2-40B4-BE49-F238E27FC236}">
                <a16:creationId xmlns:a16="http://schemas.microsoft.com/office/drawing/2014/main" id="{5110975D-1B7C-B247-5ECD-06EE6BB06EBB}"/>
              </a:ext>
            </a:extLst>
          </p:cNvPr>
          <p:cNvSpPr txBox="1"/>
          <p:nvPr/>
        </p:nvSpPr>
        <p:spPr>
          <a:xfrm>
            <a:off x="403228" y="3211084"/>
            <a:ext cx="3644897" cy="553998"/>
          </a:xfrm>
          <a:prstGeom prst="rect">
            <a:avLst/>
          </a:prstGeom>
          <a:noFill/>
        </p:spPr>
        <p:txBody>
          <a:bodyPr wrap="square" rtlCol="0">
            <a:spAutoFit/>
          </a:bodyPr>
          <a:lstStyle/>
          <a:p>
            <a:pPr defTabSz="685800"/>
            <a:r>
              <a:rPr lang="en-GB" sz="1500">
                <a:ln/>
                <a:solidFill>
                  <a:prstClr val="white"/>
                </a:solidFill>
                <a:latin typeface="Poppins"/>
                <a:cs typeface="Poppins"/>
                <a:sym typeface="Poppins"/>
                <a:rtl val="0"/>
              </a:rPr>
              <a:t>Assisting ports design their sustainability journey</a:t>
            </a:r>
          </a:p>
        </p:txBody>
      </p:sp>
      <p:pic>
        <p:nvPicPr>
          <p:cNvPr id="227" name="Picture 226">
            <a:extLst>
              <a:ext uri="{FF2B5EF4-FFF2-40B4-BE49-F238E27FC236}">
                <a16:creationId xmlns:a16="http://schemas.microsoft.com/office/drawing/2014/main" id="{600A5C05-C768-4278-326A-9982066E5047}"/>
              </a:ext>
            </a:extLst>
          </p:cNvPr>
          <p:cNvPicPr>
            <a:picLocks noChangeAspect="1"/>
          </p:cNvPicPr>
          <p:nvPr/>
        </p:nvPicPr>
        <p:blipFill rotWithShape="1">
          <a:blip r:embed="rId5">
            <a:extLst>
              <a:ext uri="{28A0092B-C50C-407E-A947-70E740481C1C}">
                <a14:useLocalDpi xmlns:a14="http://schemas.microsoft.com/office/drawing/2010/main" val="0"/>
              </a:ext>
            </a:extLst>
          </a:blip>
          <a:srcRect l="2291" t="6262" r="9006" b="5036"/>
          <a:stretch>
            <a:fillRect/>
          </a:stretch>
        </p:blipFill>
        <p:spPr>
          <a:xfrm>
            <a:off x="5424899" y="1354277"/>
            <a:ext cx="1026000" cy="1026000"/>
          </a:xfrm>
          <a:prstGeom prst="ellipse">
            <a:avLst/>
          </a:prstGeom>
          <a:ln w="12700">
            <a:solidFill>
              <a:srgbClr val="42BCB0"/>
            </a:solidFill>
          </a:ln>
        </p:spPr>
      </p:pic>
      <p:pic>
        <p:nvPicPr>
          <p:cNvPr id="261" name="Picture 260">
            <a:extLst>
              <a:ext uri="{FF2B5EF4-FFF2-40B4-BE49-F238E27FC236}">
                <a16:creationId xmlns:a16="http://schemas.microsoft.com/office/drawing/2014/main" id="{A899F859-D983-AE77-CE45-C0A2A0D6A5E0}"/>
              </a:ext>
            </a:extLst>
          </p:cNvPr>
          <p:cNvPicPr>
            <a:picLocks noChangeAspect="1"/>
          </p:cNvPicPr>
          <p:nvPr/>
        </p:nvPicPr>
        <p:blipFill rotWithShape="1">
          <a:blip r:embed="rId6"/>
          <a:srcRect l="30082" t="6621" r="28738" b="62493"/>
          <a:stretch>
            <a:fillRect/>
          </a:stretch>
        </p:blipFill>
        <p:spPr>
          <a:xfrm>
            <a:off x="6923921" y="1354277"/>
            <a:ext cx="1026000" cy="1026000"/>
          </a:xfrm>
          <a:prstGeom prst="ellipse">
            <a:avLst/>
          </a:prstGeom>
          <a:ln w="12700">
            <a:solidFill>
              <a:srgbClr val="42BCB0"/>
            </a:solidFill>
          </a:ln>
        </p:spPr>
      </p:pic>
      <p:pic>
        <p:nvPicPr>
          <p:cNvPr id="262" name="Picture 261">
            <a:extLst>
              <a:ext uri="{FF2B5EF4-FFF2-40B4-BE49-F238E27FC236}">
                <a16:creationId xmlns:a16="http://schemas.microsoft.com/office/drawing/2014/main" id="{FCD79424-196B-BE74-73A4-8A655E3DDE1D}"/>
              </a:ext>
            </a:extLst>
          </p:cNvPr>
          <p:cNvPicPr>
            <a:picLocks noChangeAspect="1"/>
          </p:cNvPicPr>
          <p:nvPr/>
        </p:nvPicPr>
        <p:blipFill rotWithShape="1">
          <a:blip r:embed="rId7">
            <a:extLst>
              <a:ext uri="{28A0092B-C50C-407E-A947-70E740481C1C}">
                <a14:useLocalDpi xmlns:a14="http://schemas.microsoft.com/office/drawing/2010/main" val="0"/>
              </a:ext>
            </a:extLst>
          </a:blip>
          <a:srcRect l="33263" t="32625" r="33964" b="42795"/>
          <a:stretch>
            <a:fillRect/>
          </a:stretch>
        </p:blipFill>
        <p:spPr>
          <a:xfrm>
            <a:off x="5424899" y="2964454"/>
            <a:ext cx="1026000" cy="1026000"/>
          </a:xfrm>
          <a:prstGeom prst="ellipse">
            <a:avLst/>
          </a:prstGeom>
          <a:ln w="12700">
            <a:solidFill>
              <a:srgbClr val="42BCB0"/>
            </a:solidFill>
          </a:ln>
        </p:spPr>
      </p:pic>
      <p:pic>
        <p:nvPicPr>
          <p:cNvPr id="263" name="Picture 262">
            <a:extLst>
              <a:ext uri="{FF2B5EF4-FFF2-40B4-BE49-F238E27FC236}">
                <a16:creationId xmlns:a16="http://schemas.microsoft.com/office/drawing/2014/main" id="{35202DF1-523B-4EBD-5EA9-8E8A5E46A6CD}"/>
              </a:ext>
            </a:extLst>
          </p:cNvPr>
          <p:cNvPicPr>
            <a:picLocks noChangeAspect="1"/>
          </p:cNvPicPr>
          <p:nvPr/>
        </p:nvPicPr>
        <p:blipFill rotWithShape="1">
          <a:blip r:embed="rId8">
            <a:extLst>
              <a:ext uri="{28A0092B-C50C-407E-A947-70E740481C1C}">
                <a14:useLocalDpi xmlns:a14="http://schemas.microsoft.com/office/drawing/2010/main" val="0"/>
              </a:ext>
            </a:extLst>
          </a:blip>
          <a:srcRect l="13836" r="32675" b="35052"/>
          <a:stretch>
            <a:fillRect/>
          </a:stretch>
        </p:blipFill>
        <p:spPr>
          <a:xfrm>
            <a:off x="6923921" y="2964454"/>
            <a:ext cx="1026000" cy="1026000"/>
          </a:xfrm>
          <a:prstGeom prst="ellipse">
            <a:avLst/>
          </a:prstGeom>
          <a:ln w="12700">
            <a:solidFill>
              <a:srgbClr val="42BCB0"/>
            </a:solidFill>
          </a:ln>
        </p:spPr>
      </p:pic>
      <p:sp>
        <p:nvSpPr>
          <p:cNvPr id="264" name="TextBox 263">
            <a:extLst>
              <a:ext uri="{FF2B5EF4-FFF2-40B4-BE49-F238E27FC236}">
                <a16:creationId xmlns:a16="http://schemas.microsoft.com/office/drawing/2014/main" id="{3FF2B1D1-F588-8861-D927-FCFE8C66E730}"/>
              </a:ext>
            </a:extLst>
          </p:cNvPr>
          <p:cNvSpPr txBox="1"/>
          <p:nvPr/>
        </p:nvSpPr>
        <p:spPr>
          <a:xfrm>
            <a:off x="5157216" y="2438811"/>
            <a:ext cx="1526700" cy="3924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Ioanna Kourounioti</a:t>
            </a:r>
          </a:p>
          <a:p>
            <a:pPr algn="ctr" defTabSz="685800"/>
            <a:r>
              <a:rPr lang="en-GB" sz="900" err="1">
                <a:ln/>
                <a:solidFill>
                  <a:prstClr val="white"/>
                </a:solidFill>
                <a:latin typeface="Poppins"/>
                <a:cs typeface="Poppins"/>
                <a:sym typeface="Poppins"/>
                <a:rtl val="0"/>
              </a:rPr>
              <a:t>Panteia</a:t>
            </a:r>
            <a:endParaRPr lang="en-GB" sz="900">
              <a:ln/>
              <a:solidFill>
                <a:prstClr val="white"/>
              </a:solidFill>
              <a:latin typeface="Poppins"/>
              <a:cs typeface="Poppins"/>
              <a:sym typeface="Poppins"/>
              <a:rtl val="0"/>
            </a:endParaRPr>
          </a:p>
        </p:txBody>
      </p:sp>
      <p:sp>
        <p:nvSpPr>
          <p:cNvPr id="265" name="TextBox 264">
            <a:extLst>
              <a:ext uri="{FF2B5EF4-FFF2-40B4-BE49-F238E27FC236}">
                <a16:creationId xmlns:a16="http://schemas.microsoft.com/office/drawing/2014/main" id="{ADBC6D70-BB4A-2D4C-3719-580CD1CED7EC}"/>
              </a:ext>
            </a:extLst>
          </p:cNvPr>
          <p:cNvSpPr txBox="1"/>
          <p:nvPr/>
        </p:nvSpPr>
        <p:spPr>
          <a:xfrm>
            <a:off x="6730702" y="2432798"/>
            <a:ext cx="1412441" cy="392415"/>
          </a:xfrm>
          <a:prstGeom prst="rect">
            <a:avLst/>
          </a:prstGeom>
          <a:noFill/>
        </p:spPr>
        <p:txBody>
          <a:bodyPr wrap="square" rtlCol="0">
            <a:spAutoFit/>
          </a:bodyPr>
          <a:lstStyle/>
          <a:p>
            <a:pPr algn="ctr" defTabSz="685800"/>
            <a:r>
              <a:rPr lang="sv-SE" sz="1050" b="1">
                <a:ln/>
                <a:solidFill>
                  <a:prstClr val="white"/>
                </a:solidFill>
                <a:latin typeface="Poppins"/>
                <a:cs typeface="Poppins"/>
                <a:sym typeface="Poppins"/>
                <a:rtl val="0"/>
              </a:rPr>
              <a:t>Meda Dyfartaitė</a:t>
            </a:r>
          </a:p>
          <a:p>
            <a:pPr algn="ctr" defTabSz="685800"/>
            <a:r>
              <a:rPr lang="sv-SE" sz="900">
                <a:ln/>
                <a:solidFill>
                  <a:prstClr val="white"/>
                </a:solidFill>
                <a:latin typeface="Poppins"/>
                <a:cs typeface="Poppins"/>
                <a:sym typeface="Poppins"/>
                <a:rtl val="0"/>
              </a:rPr>
              <a:t>LIWA / Port of Kaunas</a:t>
            </a:r>
            <a:endParaRPr lang="en-GB" sz="900">
              <a:ln/>
              <a:solidFill>
                <a:prstClr val="white"/>
              </a:solidFill>
              <a:latin typeface="Poppins"/>
              <a:cs typeface="Poppins"/>
              <a:sym typeface="Poppins"/>
              <a:rtl val="0"/>
            </a:endParaRPr>
          </a:p>
        </p:txBody>
      </p:sp>
      <p:sp>
        <p:nvSpPr>
          <p:cNvPr id="266" name="TextBox 265">
            <a:extLst>
              <a:ext uri="{FF2B5EF4-FFF2-40B4-BE49-F238E27FC236}">
                <a16:creationId xmlns:a16="http://schemas.microsoft.com/office/drawing/2014/main" id="{B6036950-4584-204D-4B1A-F41988FBA408}"/>
              </a:ext>
            </a:extLst>
          </p:cNvPr>
          <p:cNvSpPr txBox="1"/>
          <p:nvPr/>
        </p:nvSpPr>
        <p:spPr>
          <a:xfrm>
            <a:off x="5231679" y="4040821"/>
            <a:ext cx="1412441" cy="392415"/>
          </a:xfrm>
          <a:prstGeom prst="rect">
            <a:avLst/>
          </a:prstGeom>
          <a:noFill/>
        </p:spPr>
        <p:txBody>
          <a:bodyPr wrap="square" rtlCol="0">
            <a:spAutoFit/>
          </a:bodyPr>
          <a:lstStyle/>
          <a:p>
            <a:pPr algn="ctr" defTabSz="685800"/>
            <a:r>
              <a:rPr lang="nl-NL" sz="1050" b="1">
                <a:ln/>
                <a:solidFill>
                  <a:prstClr val="white"/>
                </a:solidFill>
                <a:latin typeface="Poppins"/>
                <a:cs typeface="Poppins"/>
                <a:sym typeface="Poppins"/>
                <a:rtl val="0"/>
              </a:rPr>
              <a:t>Peter van </a:t>
            </a:r>
            <a:r>
              <a:rPr lang="nl-NL" sz="1050" b="1" err="1">
                <a:ln/>
                <a:solidFill>
                  <a:prstClr val="white"/>
                </a:solidFill>
                <a:latin typeface="Poppins"/>
                <a:cs typeface="Poppins"/>
                <a:sym typeface="Poppins"/>
                <a:rtl val="0"/>
              </a:rPr>
              <a:t>Wijlick</a:t>
            </a:r>
            <a:endParaRPr lang="nl-NL" sz="1050" b="1">
              <a:ln/>
              <a:solidFill>
                <a:prstClr val="white"/>
              </a:solidFill>
              <a:latin typeface="Poppins"/>
              <a:cs typeface="Poppins"/>
              <a:sym typeface="Poppins"/>
              <a:rtl val="0"/>
            </a:endParaRPr>
          </a:p>
          <a:p>
            <a:pPr algn="ctr" defTabSz="685800"/>
            <a:r>
              <a:rPr lang="nl-NL" sz="900">
                <a:ln/>
                <a:solidFill>
                  <a:prstClr val="white"/>
                </a:solidFill>
                <a:latin typeface="Poppins"/>
                <a:cs typeface="Poppins"/>
                <a:sym typeface="Poppins"/>
                <a:rtl val="0"/>
              </a:rPr>
              <a:t>Port of Venlo</a:t>
            </a:r>
            <a:endParaRPr lang="en-GB" sz="900">
              <a:ln/>
              <a:solidFill>
                <a:prstClr val="white"/>
              </a:solidFill>
              <a:latin typeface="Poppins"/>
              <a:cs typeface="Poppins"/>
              <a:sym typeface="Poppins"/>
              <a:rtl val="0"/>
            </a:endParaRPr>
          </a:p>
        </p:txBody>
      </p:sp>
      <p:sp>
        <p:nvSpPr>
          <p:cNvPr id="267" name="TextBox 266">
            <a:extLst>
              <a:ext uri="{FF2B5EF4-FFF2-40B4-BE49-F238E27FC236}">
                <a16:creationId xmlns:a16="http://schemas.microsoft.com/office/drawing/2014/main" id="{0E246B8D-5C64-1ED3-7C3B-05B3E4BA4C9D}"/>
              </a:ext>
            </a:extLst>
          </p:cNvPr>
          <p:cNvSpPr txBox="1"/>
          <p:nvPr/>
        </p:nvSpPr>
        <p:spPr>
          <a:xfrm>
            <a:off x="6730702" y="4034809"/>
            <a:ext cx="1412441" cy="530915"/>
          </a:xfrm>
          <a:prstGeom prst="rect">
            <a:avLst/>
          </a:prstGeom>
          <a:noFill/>
        </p:spPr>
        <p:txBody>
          <a:bodyPr wrap="square" rtlCol="0">
            <a:spAutoFit/>
          </a:bodyPr>
          <a:lstStyle/>
          <a:p>
            <a:pPr algn="ctr" defTabSz="685800"/>
            <a:r>
              <a:rPr lang="en-GB" sz="1050" b="1">
                <a:ln/>
                <a:solidFill>
                  <a:prstClr val="white"/>
                </a:solidFill>
                <a:latin typeface="Poppins"/>
                <a:cs typeface="Poppins"/>
                <a:sym typeface="Poppins"/>
                <a:rtl val="0"/>
              </a:rPr>
              <a:t>Benjamin Treitler</a:t>
            </a:r>
          </a:p>
          <a:p>
            <a:pPr algn="ctr" defTabSz="685800"/>
            <a:r>
              <a:rPr lang="en-GB" sz="900" err="1">
                <a:ln/>
                <a:solidFill>
                  <a:prstClr val="white"/>
                </a:solidFill>
                <a:latin typeface="Poppins"/>
                <a:cs typeface="Poppins"/>
                <a:sym typeface="Poppins"/>
                <a:rtl val="0"/>
              </a:rPr>
              <a:t>WienCont</a:t>
            </a:r>
            <a:r>
              <a:rPr lang="en-GB" sz="900">
                <a:ln/>
                <a:solidFill>
                  <a:prstClr val="white"/>
                </a:solidFill>
                <a:latin typeface="Poppins"/>
                <a:cs typeface="Poppins"/>
                <a:sym typeface="Poppins"/>
                <a:rtl val="0"/>
              </a:rPr>
              <a:t> Container Terminal GmbH</a:t>
            </a:r>
          </a:p>
        </p:txBody>
      </p:sp>
    </p:spTree>
    <p:extLst>
      <p:ext uri="{BB962C8B-B14F-4D97-AF65-F5344CB8AC3E}">
        <p14:creationId xmlns:p14="http://schemas.microsoft.com/office/powerpoint/2010/main" val="215856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220025" y="215550"/>
            <a:ext cx="2745871" cy="514934"/>
          </a:xfrm>
        </p:spPr>
        <p:txBody>
          <a:bodyPr/>
          <a:lstStyle/>
          <a:p>
            <a:r>
              <a:rPr lang="de-AT"/>
              <a:t>Green Inland Ports – Final </a:t>
            </a:r>
            <a:r>
              <a:rPr lang="de-AT" err="1"/>
              <a:t>conference</a:t>
            </a:r>
            <a:endParaRPr lang="de-AT"/>
          </a:p>
        </p:txBody>
      </p:sp>
      <p:sp>
        <p:nvSpPr>
          <p:cNvPr id="6" name="Titel 15">
            <a:extLst>
              <a:ext uri="{FF2B5EF4-FFF2-40B4-BE49-F238E27FC236}">
                <a16:creationId xmlns:a16="http://schemas.microsoft.com/office/drawing/2014/main" id="{44BE39AD-21BA-5693-FC53-47B00C4E8E9C}"/>
              </a:ext>
            </a:extLst>
          </p:cNvPr>
          <p:cNvSpPr txBox="1">
            <a:spLocks/>
          </p:cNvSpPr>
          <p:nvPr/>
        </p:nvSpPr>
        <p:spPr>
          <a:xfrm>
            <a:off x="176062" y="3190049"/>
            <a:ext cx="1207803" cy="426356"/>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EU TEN-T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ports</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network</a:t>
            </a:r>
          </a:p>
        </p:txBody>
      </p:sp>
      <p:sp>
        <p:nvSpPr>
          <p:cNvPr id="7" name="Titel 15">
            <a:extLst>
              <a:ext uri="{FF2B5EF4-FFF2-40B4-BE49-F238E27FC236}">
                <a16:creationId xmlns:a16="http://schemas.microsoft.com/office/drawing/2014/main" id="{285E2AC6-18F3-FD87-918A-5EEBBB0E0FBE}"/>
              </a:ext>
            </a:extLst>
          </p:cNvPr>
          <p:cNvSpPr txBox="1">
            <a:spLocks/>
          </p:cNvSpPr>
          <p:nvPr/>
        </p:nvSpPr>
        <p:spPr>
          <a:xfrm>
            <a:off x="6756100" y="1842020"/>
            <a:ext cx="1895532" cy="514934"/>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Shore</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power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systems</a:t>
            </a:r>
            <a:endPar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endParaRPr>
          </a:p>
        </p:txBody>
      </p:sp>
      <p:sp>
        <p:nvSpPr>
          <p:cNvPr id="9" name="Titel 15">
            <a:extLst>
              <a:ext uri="{FF2B5EF4-FFF2-40B4-BE49-F238E27FC236}">
                <a16:creationId xmlns:a16="http://schemas.microsoft.com/office/drawing/2014/main" id="{FD43D0D1-1C51-84D8-7D85-5B7276D4484E}"/>
              </a:ext>
            </a:extLst>
          </p:cNvPr>
          <p:cNvSpPr txBox="1">
            <a:spLocks/>
          </p:cNvSpPr>
          <p:nvPr/>
        </p:nvSpPr>
        <p:spPr>
          <a:xfrm>
            <a:off x="4127533" y="4527241"/>
            <a:ext cx="2745871" cy="514934"/>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Tools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for</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environmental &amp;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sustainable</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port</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management</a:t>
            </a:r>
            <a:endPar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endParaRPr>
          </a:p>
        </p:txBody>
      </p:sp>
      <p:sp>
        <p:nvSpPr>
          <p:cNvPr id="10" name="Titel 15">
            <a:extLst>
              <a:ext uri="{FF2B5EF4-FFF2-40B4-BE49-F238E27FC236}">
                <a16:creationId xmlns:a16="http://schemas.microsoft.com/office/drawing/2014/main" id="{6D421AF2-1973-94B1-45EA-FE2C08EBCA94}"/>
              </a:ext>
            </a:extLst>
          </p:cNvPr>
          <p:cNvSpPr txBox="1">
            <a:spLocks/>
          </p:cNvSpPr>
          <p:nvPr/>
        </p:nvSpPr>
        <p:spPr>
          <a:xfrm>
            <a:off x="281355" y="4528519"/>
            <a:ext cx="2205021" cy="514934"/>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Port environmental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impact</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calculator</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a:t>
            </a:r>
          </a:p>
        </p:txBody>
      </p:sp>
      <p:sp>
        <p:nvSpPr>
          <p:cNvPr id="11" name="Titel 15">
            <a:extLst>
              <a:ext uri="{FF2B5EF4-FFF2-40B4-BE49-F238E27FC236}">
                <a16:creationId xmlns:a16="http://schemas.microsoft.com/office/drawing/2014/main" id="{949F5787-186A-A66A-87F3-4C94F4FE3E14}"/>
              </a:ext>
            </a:extLst>
          </p:cNvPr>
          <p:cNvSpPr txBox="1">
            <a:spLocks/>
          </p:cNvSpPr>
          <p:nvPr/>
        </p:nvSpPr>
        <p:spPr>
          <a:xfrm>
            <a:off x="6526977" y="3358343"/>
            <a:ext cx="1544272" cy="426356"/>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en-GB"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Multimodal</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transport</a:t>
            </a: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policies</a:t>
            </a:r>
            <a:endPar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endParaRPr>
          </a:p>
        </p:txBody>
      </p:sp>
      <p:sp>
        <p:nvSpPr>
          <p:cNvPr id="12" name="Titel 15">
            <a:extLst>
              <a:ext uri="{FF2B5EF4-FFF2-40B4-BE49-F238E27FC236}">
                <a16:creationId xmlns:a16="http://schemas.microsoft.com/office/drawing/2014/main" id="{D3F7E066-D1C7-1EC3-80D2-E20EA9B57B29}"/>
              </a:ext>
            </a:extLst>
          </p:cNvPr>
          <p:cNvSpPr txBox="1">
            <a:spLocks/>
          </p:cNvSpPr>
          <p:nvPr/>
        </p:nvSpPr>
        <p:spPr>
          <a:xfrm>
            <a:off x="176061" y="1842020"/>
            <a:ext cx="1207803" cy="426356"/>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rPr>
              <a:t>International </a:t>
            </a:r>
            <a:r>
              <a:rPr kumimoji="0" lang="de-AT" sz="1600" b="1" i="0" u="none" strike="noStrike" kern="1200" cap="none" spc="0" normalizeH="0" baseline="0" noProof="0" err="1">
                <a:ln>
                  <a:noFill/>
                </a:ln>
                <a:solidFill>
                  <a:srgbClr val="B92B06"/>
                </a:solidFill>
                <a:effectLst/>
                <a:uLnTx/>
                <a:uFillTx/>
                <a:latin typeface="Calibri" panose="020F0502020204030204" pitchFamily="34" charset="0"/>
                <a:ea typeface="+mj-ea"/>
                <a:cs typeface="Calibri" panose="020F0502020204030204" pitchFamily="34" charset="0"/>
              </a:rPr>
              <a:t>cooperation</a:t>
            </a:r>
            <a:endParaRPr kumimoji="0" lang="de-AT" sz="1600" b="1" i="0" u="none" strike="noStrike" kern="1200" cap="none" spc="0" normalizeH="0" baseline="0" noProof="0">
              <a:ln>
                <a:noFill/>
              </a:ln>
              <a:solidFill>
                <a:srgbClr val="B92B06"/>
              </a:solidFill>
              <a:effectLst/>
              <a:uLnTx/>
              <a:uFillTx/>
              <a:latin typeface="Calibri" panose="020F0502020204030204" pitchFamily="34" charset="0"/>
              <a:ea typeface="+mj-ea"/>
              <a:cs typeface="Calibri" panose="020F0502020204030204" pitchFamily="34" charset="0"/>
            </a:endParaRPr>
          </a:p>
        </p:txBody>
      </p:sp>
      <p:pic>
        <p:nvPicPr>
          <p:cNvPr id="3" name="Grafik 2">
            <a:extLst>
              <a:ext uri="{FF2B5EF4-FFF2-40B4-BE49-F238E27FC236}">
                <a16:creationId xmlns:a16="http://schemas.microsoft.com/office/drawing/2014/main" id="{F5E102FF-9B8D-9A16-5396-F50F0E9DE58C}"/>
              </a:ext>
            </a:extLst>
          </p:cNvPr>
          <p:cNvPicPr>
            <a:picLocks noChangeAspect="1"/>
          </p:cNvPicPr>
          <p:nvPr/>
        </p:nvPicPr>
        <p:blipFill>
          <a:blip r:embed="rId2"/>
          <a:stretch>
            <a:fillRect/>
          </a:stretch>
        </p:blipFill>
        <p:spPr>
          <a:xfrm>
            <a:off x="2399476" y="1320824"/>
            <a:ext cx="4057444" cy="3054229"/>
          </a:xfrm>
          <a:prstGeom prst="rect">
            <a:avLst/>
          </a:prstGeom>
        </p:spPr>
      </p:pic>
    </p:spTree>
    <p:extLst>
      <p:ext uri="{BB962C8B-B14F-4D97-AF65-F5344CB8AC3E}">
        <p14:creationId xmlns:p14="http://schemas.microsoft.com/office/powerpoint/2010/main" val="18102240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487109">
            <a:off x="-1279323" y="-2105942"/>
            <a:ext cx="10915789" cy="7025799"/>
          </a:xfrm>
          <a:custGeom>
            <a:avLst/>
            <a:gdLst/>
            <a:ahLst/>
            <a:cxnLst/>
            <a:rect l="l" t="t" r="r" b="b"/>
            <a:pathLst>
              <a:path w="21831578" h="14051598">
                <a:moveTo>
                  <a:pt x="0" y="0"/>
                </a:moveTo>
                <a:lnTo>
                  <a:pt x="21831578" y="0"/>
                </a:lnTo>
                <a:lnTo>
                  <a:pt x="21831578" y="14051597"/>
                </a:lnTo>
                <a:lnTo>
                  <a:pt x="0" y="14051597"/>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txBody>
          <a:bodyPr/>
          <a:lstStyle/>
          <a:p>
            <a:endParaRPr lang="lt-LT" sz="900"/>
          </a:p>
        </p:txBody>
      </p:sp>
      <p:sp>
        <p:nvSpPr>
          <p:cNvPr id="3" name="Freeform 3"/>
          <p:cNvSpPr/>
          <p:nvPr/>
        </p:nvSpPr>
        <p:spPr>
          <a:xfrm>
            <a:off x="575173" y="999680"/>
            <a:ext cx="7993655" cy="2416192"/>
          </a:xfrm>
          <a:custGeom>
            <a:avLst/>
            <a:gdLst/>
            <a:ahLst/>
            <a:cxnLst/>
            <a:rect l="l" t="t" r="r" b="b"/>
            <a:pathLst>
              <a:path w="15987310" h="4832383">
                <a:moveTo>
                  <a:pt x="0" y="0"/>
                </a:moveTo>
                <a:lnTo>
                  <a:pt x="15987310" y="0"/>
                </a:lnTo>
                <a:lnTo>
                  <a:pt x="15987310" y="4832383"/>
                </a:lnTo>
                <a:lnTo>
                  <a:pt x="0" y="4832383"/>
                </a:lnTo>
                <a:lnTo>
                  <a:pt x="0" y="0"/>
                </a:lnTo>
                <a:close/>
              </a:path>
            </a:pathLst>
          </a:custGeom>
          <a:blipFill>
            <a:blip r:embed="rId4"/>
            <a:stretch>
              <a:fillRect l="-6470" t="-33398" r="-6737" b="-32956"/>
            </a:stretch>
          </a:blipFill>
        </p:spPr>
        <p:txBody>
          <a:bodyPr/>
          <a:lstStyle/>
          <a:p>
            <a:endParaRPr lang="lt-LT" sz="900"/>
          </a:p>
        </p:txBody>
      </p:sp>
      <p:grpSp>
        <p:nvGrpSpPr>
          <p:cNvPr id="4" name="Group 4"/>
          <p:cNvGrpSpPr/>
          <p:nvPr/>
        </p:nvGrpSpPr>
        <p:grpSpPr>
          <a:xfrm>
            <a:off x="0" y="3415872"/>
            <a:ext cx="9475996" cy="881971"/>
            <a:chOff x="0" y="0"/>
            <a:chExt cx="4991471" cy="464577"/>
          </a:xfrm>
        </p:grpSpPr>
        <p:sp>
          <p:nvSpPr>
            <p:cNvPr id="5" name="Freeform 5"/>
            <p:cNvSpPr/>
            <p:nvPr/>
          </p:nvSpPr>
          <p:spPr>
            <a:xfrm>
              <a:off x="0" y="0"/>
              <a:ext cx="4991471" cy="464577"/>
            </a:xfrm>
            <a:custGeom>
              <a:avLst/>
              <a:gdLst/>
              <a:ahLst/>
              <a:cxnLst/>
              <a:rect l="l" t="t" r="r" b="b"/>
              <a:pathLst>
                <a:path w="4991471" h="464577">
                  <a:moveTo>
                    <a:pt x="0" y="0"/>
                  </a:moveTo>
                  <a:lnTo>
                    <a:pt x="4991471" y="0"/>
                  </a:lnTo>
                  <a:lnTo>
                    <a:pt x="4991471" y="464577"/>
                  </a:lnTo>
                  <a:lnTo>
                    <a:pt x="0" y="464577"/>
                  </a:lnTo>
                  <a:close/>
                </a:path>
              </a:pathLst>
            </a:custGeom>
            <a:solidFill>
              <a:srgbClr val="87A7D8"/>
            </a:solidFill>
          </p:spPr>
          <p:txBody>
            <a:bodyPr/>
            <a:lstStyle/>
            <a:p>
              <a:endParaRPr lang="lt-LT" sz="900"/>
            </a:p>
          </p:txBody>
        </p:sp>
        <p:sp>
          <p:nvSpPr>
            <p:cNvPr id="6" name="TextBox 6"/>
            <p:cNvSpPr txBox="1"/>
            <p:nvPr/>
          </p:nvSpPr>
          <p:spPr>
            <a:xfrm>
              <a:off x="0" y="-38100"/>
              <a:ext cx="4991471" cy="502677"/>
            </a:xfrm>
            <a:prstGeom prst="rect">
              <a:avLst/>
            </a:prstGeom>
          </p:spPr>
          <p:txBody>
            <a:bodyPr lIns="25400" tIns="25400" rIns="25400" bIns="25400" rtlCol="0" anchor="ctr"/>
            <a:lstStyle/>
            <a:p>
              <a:pPr algn="ctr">
                <a:lnSpc>
                  <a:spcPts val="1330"/>
                </a:lnSpc>
                <a:spcBef>
                  <a:spcPct val="0"/>
                </a:spcBef>
              </a:pPr>
              <a:endParaRPr sz="900"/>
            </a:p>
          </p:txBody>
        </p:sp>
      </p:grpSp>
      <p:sp>
        <p:nvSpPr>
          <p:cNvPr id="7" name="TextBox 7"/>
          <p:cNvSpPr txBox="1"/>
          <p:nvPr/>
        </p:nvSpPr>
        <p:spPr>
          <a:xfrm>
            <a:off x="2488514" y="3368125"/>
            <a:ext cx="4166973" cy="810415"/>
          </a:xfrm>
          <a:prstGeom prst="rect">
            <a:avLst/>
          </a:prstGeom>
        </p:spPr>
        <p:txBody>
          <a:bodyPr lIns="0" tIns="0" rIns="0" bIns="0" rtlCol="0" anchor="t">
            <a:spAutoFit/>
          </a:bodyPr>
          <a:lstStyle/>
          <a:p>
            <a:pPr algn="ctr">
              <a:lnSpc>
                <a:spcPts val="3349"/>
              </a:lnSpc>
            </a:pPr>
            <a:r>
              <a:rPr lang="en-US" sz="2392" b="1">
                <a:solidFill>
                  <a:srgbClr val="014B8C"/>
                </a:solidFill>
                <a:latin typeface="Calibri (MS) Bold"/>
                <a:ea typeface="Calibri (MS) Bold"/>
                <a:cs typeface="Calibri (MS) Bold"/>
                <a:sym typeface="Calibri (MS) Bold"/>
              </a:rPr>
              <a:t>MARVELĖS CARGO PORT  KAUNAS</a:t>
            </a:r>
            <a:endParaRPr lang="en-US" sz="2392" b="1">
              <a:solidFill>
                <a:srgbClr val="014B8C"/>
              </a:solidFill>
              <a:latin typeface="Calibri (MS) Bold"/>
              <a:ea typeface="Calibri (MS) Bold"/>
              <a:cs typeface="Calibri (MS) Bold"/>
              <a:sym typeface="Calibri (MS) Bold"/>
              <a:hlinkClick r:id="rId5" tooltip="https://vvkd.lt/en/piers/marveles-cargo-port/"/>
            </a:endParaRPr>
          </a:p>
        </p:txBody>
      </p:sp>
      <p:sp>
        <p:nvSpPr>
          <p:cNvPr id="8" name="TextBox 8"/>
          <p:cNvSpPr txBox="1"/>
          <p:nvPr/>
        </p:nvSpPr>
        <p:spPr>
          <a:xfrm>
            <a:off x="3429000" y="4425039"/>
            <a:ext cx="5576189" cy="588238"/>
          </a:xfrm>
          <a:prstGeom prst="rect">
            <a:avLst/>
          </a:prstGeom>
        </p:spPr>
        <p:txBody>
          <a:bodyPr wrap="square" lIns="0" tIns="0" rIns="0" bIns="0" rtlCol="0" anchor="t">
            <a:spAutoFit/>
          </a:bodyPr>
          <a:lstStyle/>
          <a:p>
            <a:pPr algn="r">
              <a:lnSpc>
                <a:spcPts val="2380"/>
              </a:lnSpc>
            </a:pPr>
            <a:r>
              <a:rPr lang="en-US" sz="1700" b="1">
                <a:solidFill>
                  <a:srgbClr val="7B6A6B"/>
                </a:solidFill>
                <a:latin typeface="Arial Bold"/>
                <a:ea typeface="Arial Bold"/>
                <a:cs typeface="Arial Bold"/>
                <a:sym typeface="Arial Bold"/>
              </a:rPr>
              <a:t>Strategic planning and sustainability coordinator MEDA DYFARTAITĖ</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41711" y="4043604"/>
            <a:ext cx="1671933" cy="1337170"/>
            <a:chOff x="0" y="0"/>
            <a:chExt cx="5364480" cy="4290374"/>
          </a:xfrm>
        </p:grpSpPr>
        <p:sp>
          <p:nvSpPr>
            <p:cNvPr id="3" name="Freeform 3" descr="A picture containing logo  Description automatically generated"/>
            <p:cNvSpPr/>
            <p:nvPr/>
          </p:nvSpPr>
          <p:spPr>
            <a:xfrm>
              <a:off x="0" y="0"/>
              <a:ext cx="5364480" cy="4290314"/>
            </a:xfrm>
            <a:custGeom>
              <a:avLst/>
              <a:gdLst/>
              <a:ahLst/>
              <a:cxnLst/>
              <a:rect l="l" t="t" r="r" b="b"/>
              <a:pathLst>
                <a:path w="5364480" h="4290314">
                  <a:moveTo>
                    <a:pt x="0" y="0"/>
                  </a:moveTo>
                  <a:lnTo>
                    <a:pt x="5364480" y="0"/>
                  </a:lnTo>
                  <a:lnTo>
                    <a:pt x="5364480" y="4290314"/>
                  </a:lnTo>
                  <a:lnTo>
                    <a:pt x="0" y="4290314"/>
                  </a:lnTo>
                  <a:lnTo>
                    <a:pt x="0" y="0"/>
                  </a:lnTo>
                  <a:close/>
                </a:path>
              </a:pathLst>
            </a:custGeom>
            <a:blipFill>
              <a:blip r:embed="rId2"/>
              <a:stretch>
                <a:fillRect b="-1"/>
              </a:stretch>
            </a:blipFill>
          </p:spPr>
          <p:txBody>
            <a:bodyPr/>
            <a:lstStyle/>
            <a:p>
              <a:endParaRPr lang="lt-LT" sz="900"/>
            </a:p>
          </p:txBody>
        </p:sp>
      </p:grpSp>
      <p:grpSp>
        <p:nvGrpSpPr>
          <p:cNvPr id="4" name="Group 4"/>
          <p:cNvGrpSpPr/>
          <p:nvPr/>
        </p:nvGrpSpPr>
        <p:grpSpPr>
          <a:xfrm>
            <a:off x="1488607" y="238582"/>
            <a:ext cx="6166788" cy="551538"/>
            <a:chOff x="0" y="0"/>
            <a:chExt cx="16437424" cy="1470110"/>
          </a:xfrm>
          <a:solidFill>
            <a:schemeClr val="tx2">
              <a:lumMod val="40000"/>
              <a:lumOff val="60000"/>
            </a:schemeClr>
          </a:solidFill>
        </p:grpSpPr>
        <p:sp>
          <p:nvSpPr>
            <p:cNvPr id="5" name="Freeform 5"/>
            <p:cNvSpPr/>
            <p:nvPr/>
          </p:nvSpPr>
          <p:spPr>
            <a:xfrm>
              <a:off x="0" y="0"/>
              <a:ext cx="16437435" cy="1470090"/>
            </a:xfrm>
            <a:custGeom>
              <a:avLst/>
              <a:gdLst/>
              <a:ahLst/>
              <a:cxnLst/>
              <a:rect l="l" t="t" r="r" b="b"/>
              <a:pathLst>
                <a:path w="16437435" h="1470090">
                  <a:moveTo>
                    <a:pt x="0" y="0"/>
                  </a:moveTo>
                  <a:lnTo>
                    <a:pt x="16437435" y="0"/>
                  </a:lnTo>
                  <a:lnTo>
                    <a:pt x="16437435" y="1470090"/>
                  </a:lnTo>
                  <a:lnTo>
                    <a:pt x="0" y="1470090"/>
                  </a:lnTo>
                  <a:close/>
                </a:path>
              </a:pathLst>
            </a:custGeom>
            <a:grpFill/>
            <a:ln w="12700">
              <a:noFill/>
            </a:ln>
          </p:spPr>
          <p:txBody>
            <a:bodyPr/>
            <a:lstStyle/>
            <a:p>
              <a:endParaRPr lang="lt-LT" sz="900"/>
            </a:p>
          </p:txBody>
        </p:sp>
        <p:sp>
          <p:nvSpPr>
            <p:cNvPr id="6" name="TextBox 6"/>
            <p:cNvSpPr txBox="1"/>
            <p:nvPr/>
          </p:nvSpPr>
          <p:spPr>
            <a:xfrm>
              <a:off x="0" y="-19050"/>
              <a:ext cx="16437424" cy="1489160"/>
            </a:xfrm>
            <a:prstGeom prst="rect">
              <a:avLst/>
            </a:prstGeom>
            <a:grpFill/>
            <a:ln>
              <a:noFill/>
            </a:ln>
          </p:spPr>
          <p:txBody>
            <a:bodyPr lIns="25400" tIns="25400" rIns="25400" bIns="25400" rtlCol="0" anchor="ctr"/>
            <a:lstStyle/>
            <a:p>
              <a:pPr algn="ctr">
                <a:lnSpc>
                  <a:spcPts val="3000"/>
                </a:lnSpc>
              </a:pPr>
              <a:r>
                <a:rPr lang="en-US" sz="2500" b="1">
                  <a:solidFill>
                    <a:srgbClr val="FFFFFF"/>
                  </a:solidFill>
                  <a:latin typeface="Arial Bold"/>
                  <a:ea typeface="Arial Bold"/>
                  <a:cs typeface="Arial Bold"/>
                  <a:sym typeface="Arial Bold"/>
                </a:rPr>
                <a:t>Lithuanian Inland Waterway Authority</a:t>
              </a:r>
            </a:p>
          </p:txBody>
        </p:sp>
      </p:grpSp>
      <p:grpSp>
        <p:nvGrpSpPr>
          <p:cNvPr id="7" name="Group 7"/>
          <p:cNvGrpSpPr/>
          <p:nvPr/>
        </p:nvGrpSpPr>
        <p:grpSpPr>
          <a:xfrm>
            <a:off x="361705" y="1097561"/>
            <a:ext cx="2585916" cy="292570"/>
            <a:chOff x="0" y="0"/>
            <a:chExt cx="6895776" cy="780186"/>
          </a:xfrm>
        </p:grpSpPr>
        <p:sp>
          <p:nvSpPr>
            <p:cNvPr id="8" name="Freeform 8"/>
            <p:cNvSpPr/>
            <p:nvPr/>
          </p:nvSpPr>
          <p:spPr>
            <a:xfrm>
              <a:off x="0" y="0"/>
              <a:ext cx="6895719" cy="780161"/>
            </a:xfrm>
            <a:custGeom>
              <a:avLst/>
              <a:gdLst/>
              <a:ahLst/>
              <a:cxnLst/>
              <a:rect l="l" t="t" r="r" b="b"/>
              <a:pathLst>
                <a:path w="6895719" h="780161">
                  <a:moveTo>
                    <a:pt x="0" y="0"/>
                  </a:moveTo>
                  <a:lnTo>
                    <a:pt x="6895719" y="0"/>
                  </a:lnTo>
                  <a:lnTo>
                    <a:pt x="6895719" y="780161"/>
                  </a:lnTo>
                  <a:lnTo>
                    <a:pt x="0" y="780161"/>
                  </a:lnTo>
                  <a:close/>
                </a:path>
              </a:pathLst>
            </a:custGeom>
            <a:solidFill>
              <a:srgbClr val="4472C4"/>
            </a:solidFill>
            <a:ln w="12700">
              <a:noFill/>
            </a:ln>
          </p:spPr>
          <p:txBody>
            <a:bodyPr/>
            <a:lstStyle/>
            <a:p>
              <a:endParaRPr lang="lt-LT" sz="900"/>
            </a:p>
          </p:txBody>
        </p:sp>
        <p:sp>
          <p:nvSpPr>
            <p:cNvPr id="9" name="TextBox 9"/>
            <p:cNvSpPr txBox="1"/>
            <p:nvPr/>
          </p:nvSpPr>
          <p:spPr>
            <a:xfrm>
              <a:off x="0" y="-19050"/>
              <a:ext cx="6895776" cy="799236"/>
            </a:xfrm>
            <a:prstGeom prst="rect">
              <a:avLst/>
            </a:prstGeom>
            <a:ln>
              <a:noFill/>
            </a:ln>
          </p:spPr>
          <p:txBody>
            <a:bodyPr lIns="25400" tIns="25400" rIns="25400" bIns="25400" rtlCol="0" anchor="ctr"/>
            <a:lstStyle/>
            <a:p>
              <a:pPr algn="ctr">
                <a:lnSpc>
                  <a:spcPts val="1620"/>
                </a:lnSpc>
              </a:pPr>
              <a:r>
                <a:rPr lang="en-US" sz="1350">
                  <a:solidFill>
                    <a:srgbClr val="FFFFFF"/>
                  </a:solidFill>
                  <a:latin typeface="Arial"/>
                  <a:ea typeface="Arial"/>
                  <a:cs typeface="Arial"/>
                  <a:sym typeface="Arial"/>
                </a:rPr>
                <a:t>Mission:</a:t>
              </a:r>
            </a:p>
          </p:txBody>
        </p:sp>
      </p:grpSp>
      <p:grpSp>
        <p:nvGrpSpPr>
          <p:cNvPr id="10" name="Group 10"/>
          <p:cNvGrpSpPr/>
          <p:nvPr/>
        </p:nvGrpSpPr>
        <p:grpSpPr>
          <a:xfrm>
            <a:off x="4826488" y="2257250"/>
            <a:ext cx="3856405" cy="292570"/>
            <a:chOff x="0" y="0"/>
            <a:chExt cx="10283746" cy="780186"/>
          </a:xfrm>
        </p:grpSpPr>
        <p:sp>
          <p:nvSpPr>
            <p:cNvPr id="11" name="Freeform 11"/>
            <p:cNvSpPr/>
            <p:nvPr/>
          </p:nvSpPr>
          <p:spPr>
            <a:xfrm>
              <a:off x="0" y="0"/>
              <a:ext cx="10283698" cy="780161"/>
            </a:xfrm>
            <a:custGeom>
              <a:avLst/>
              <a:gdLst/>
              <a:ahLst/>
              <a:cxnLst/>
              <a:rect l="l" t="t" r="r" b="b"/>
              <a:pathLst>
                <a:path w="10283698" h="780161">
                  <a:moveTo>
                    <a:pt x="0" y="0"/>
                  </a:moveTo>
                  <a:lnTo>
                    <a:pt x="10283698" y="0"/>
                  </a:lnTo>
                  <a:lnTo>
                    <a:pt x="10283698" y="780161"/>
                  </a:lnTo>
                  <a:lnTo>
                    <a:pt x="0" y="780161"/>
                  </a:lnTo>
                  <a:close/>
                </a:path>
              </a:pathLst>
            </a:custGeom>
            <a:solidFill>
              <a:srgbClr val="4472C4"/>
            </a:solidFill>
            <a:ln w="12700">
              <a:noFill/>
            </a:ln>
          </p:spPr>
          <p:txBody>
            <a:bodyPr/>
            <a:lstStyle/>
            <a:p>
              <a:endParaRPr lang="lt-LT" sz="900"/>
            </a:p>
          </p:txBody>
        </p:sp>
        <p:sp>
          <p:nvSpPr>
            <p:cNvPr id="12" name="TextBox 12"/>
            <p:cNvSpPr txBox="1"/>
            <p:nvPr/>
          </p:nvSpPr>
          <p:spPr>
            <a:xfrm>
              <a:off x="0" y="-19050"/>
              <a:ext cx="10283746" cy="799236"/>
            </a:xfrm>
            <a:prstGeom prst="rect">
              <a:avLst/>
            </a:prstGeom>
            <a:ln>
              <a:noFill/>
            </a:ln>
          </p:spPr>
          <p:txBody>
            <a:bodyPr lIns="25400" tIns="25400" rIns="25400" bIns="25400" rtlCol="0" anchor="ctr"/>
            <a:lstStyle/>
            <a:p>
              <a:pPr algn="ctr">
                <a:lnSpc>
                  <a:spcPts val="1620"/>
                </a:lnSpc>
              </a:pPr>
              <a:r>
                <a:rPr lang="en-US" sz="1350">
                  <a:solidFill>
                    <a:srgbClr val="FFFFFF"/>
                  </a:solidFill>
                  <a:latin typeface="Arial"/>
                  <a:ea typeface="Arial"/>
                  <a:cs typeface="Arial"/>
                  <a:sym typeface="Arial"/>
                </a:rPr>
                <a:t>Owns:</a:t>
              </a:r>
            </a:p>
          </p:txBody>
        </p:sp>
      </p:grpSp>
      <p:grpSp>
        <p:nvGrpSpPr>
          <p:cNvPr id="13" name="Group 13"/>
          <p:cNvGrpSpPr/>
          <p:nvPr/>
        </p:nvGrpSpPr>
        <p:grpSpPr>
          <a:xfrm>
            <a:off x="361705" y="2259627"/>
            <a:ext cx="2585916" cy="292570"/>
            <a:chOff x="0" y="0"/>
            <a:chExt cx="6895776" cy="780186"/>
          </a:xfrm>
        </p:grpSpPr>
        <p:sp>
          <p:nvSpPr>
            <p:cNvPr id="14" name="Freeform 14"/>
            <p:cNvSpPr/>
            <p:nvPr/>
          </p:nvSpPr>
          <p:spPr>
            <a:xfrm>
              <a:off x="0" y="0"/>
              <a:ext cx="6895719" cy="780161"/>
            </a:xfrm>
            <a:custGeom>
              <a:avLst/>
              <a:gdLst/>
              <a:ahLst/>
              <a:cxnLst/>
              <a:rect l="l" t="t" r="r" b="b"/>
              <a:pathLst>
                <a:path w="6895719" h="780161">
                  <a:moveTo>
                    <a:pt x="0" y="0"/>
                  </a:moveTo>
                  <a:lnTo>
                    <a:pt x="6895719" y="0"/>
                  </a:lnTo>
                  <a:lnTo>
                    <a:pt x="6895719" y="780161"/>
                  </a:lnTo>
                  <a:lnTo>
                    <a:pt x="0" y="780161"/>
                  </a:lnTo>
                  <a:close/>
                </a:path>
              </a:pathLst>
            </a:custGeom>
            <a:solidFill>
              <a:srgbClr val="4472C4"/>
            </a:solidFill>
            <a:ln w="12700">
              <a:noFill/>
            </a:ln>
          </p:spPr>
          <p:txBody>
            <a:bodyPr/>
            <a:lstStyle/>
            <a:p>
              <a:endParaRPr lang="lt-LT" sz="900"/>
            </a:p>
          </p:txBody>
        </p:sp>
        <p:sp>
          <p:nvSpPr>
            <p:cNvPr id="15" name="TextBox 15"/>
            <p:cNvSpPr txBox="1"/>
            <p:nvPr/>
          </p:nvSpPr>
          <p:spPr>
            <a:xfrm>
              <a:off x="0" y="-19050"/>
              <a:ext cx="6895776" cy="799236"/>
            </a:xfrm>
            <a:prstGeom prst="rect">
              <a:avLst/>
            </a:prstGeom>
            <a:ln>
              <a:noFill/>
            </a:ln>
          </p:spPr>
          <p:txBody>
            <a:bodyPr lIns="25400" tIns="25400" rIns="25400" bIns="25400" rtlCol="0" anchor="ctr"/>
            <a:lstStyle/>
            <a:p>
              <a:pPr algn="ctr">
                <a:lnSpc>
                  <a:spcPts val="1620"/>
                </a:lnSpc>
              </a:pPr>
              <a:r>
                <a:rPr lang="en-US" sz="1350">
                  <a:solidFill>
                    <a:srgbClr val="FFFFFF"/>
                  </a:solidFill>
                  <a:latin typeface="Arial"/>
                  <a:ea typeface="Arial"/>
                  <a:cs typeface="Arial"/>
                  <a:sym typeface="Arial"/>
                </a:rPr>
                <a:t>Main activities:</a:t>
              </a:r>
            </a:p>
          </p:txBody>
        </p:sp>
      </p:grpSp>
      <p:grpSp>
        <p:nvGrpSpPr>
          <p:cNvPr id="16" name="Group 16"/>
          <p:cNvGrpSpPr/>
          <p:nvPr/>
        </p:nvGrpSpPr>
        <p:grpSpPr>
          <a:xfrm>
            <a:off x="361705" y="2624358"/>
            <a:ext cx="3761181" cy="292570"/>
            <a:chOff x="0" y="0"/>
            <a:chExt cx="10029816" cy="780186"/>
          </a:xfrm>
          <a:solidFill>
            <a:schemeClr val="tx2">
              <a:lumMod val="40000"/>
              <a:lumOff val="60000"/>
            </a:schemeClr>
          </a:solidFill>
        </p:grpSpPr>
        <p:sp>
          <p:nvSpPr>
            <p:cNvPr id="17" name="Freeform 17"/>
            <p:cNvSpPr/>
            <p:nvPr/>
          </p:nvSpPr>
          <p:spPr>
            <a:xfrm>
              <a:off x="0" y="0"/>
              <a:ext cx="10029825" cy="780161"/>
            </a:xfrm>
            <a:custGeom>
              <a:avLst/>
              <a:gdLst/>
              <a:ahLst/>
              <a:cxnLst/>
              <a:rect l="l" t="t" r="r" b="b"/>
              <a:pathLst>
                <a:path w="10029825" h="780161">
                  <a:moveTo>
                    <a:pt x="0" y="0"/>
                  </a:moveTo>
                  <a:lnTo>
                    <a:pt x="10029825" y="0"/>
                  </a:lnTo>
                  <a:lnTo>
                    <a:pt x="10029825" y="780161"/>
                  </a:lnTo>
                  <a:lnTo>
                    <a:pt x="0" y="780161"/>
                  </a:lnTo>
                  <a:close/>
                </a:path>
              </a:pathLst>
            </a:custGeom>
            <a:grpFill/>
            <a:ln w="12700">
              <a:noFill/>
            </a:ln>
          </p:spPr>
          <p:txBody>
            <a:bodyPr/>
            <a:lstStyle/>
            <a:p>
              <a:endParaRPr lang="lt-LT" sz="900"/>
            </a:p>
          </p:txBody>
        </p:sp>
        <p:sp>
          <p:nvSpPr>
            <p:cNvPr id="18" name="TextBox 18"/>
            <p:cNvSpPr txBox="1"/>
            <p:nvPr/>
          </p:nvSpPr>
          <p:spPr>
            <a:xfrm>
              <a:off x="0" y="-19050"/>
              <a:ext cx="10029816" cy="799236"/>
            </a:xfrm>
            <a:prstGeom prst="rect">
              <a:avLst/>
            </a:prstGeom>
            <a:grpFill/>
            <a:ln>
              <a:noFill/>
            </a:ln>
          </p:spPr>
          <p:txBody>
            <a:bodyPr lIns="25400" tIns="25400" rIns="25400" bIns="25400" rtlCol="0" anchor="ctr"/>
            <a:lstStyle/>
            <a:p>
              <a:pPr>
                <a:lnSpc>
                  <a:spcPts val="1620"/>
                </a:lnSpc>
              </a:pPr>
              <a:r>
                <a:rPr lang="en-US" sz="1350">
                  <a:solidFill>
                    <a:srgbClr val="FFFFFF"/>
                  </a:solidFill>
                  <a:latin typeface="Arial"/>
                  <a:ea typeface="Arial"/>
                  <a:cs typeface="Arial"/>
                  <a:sym typeface="Arial"/>
                </a:rPr>
                <a:t>Service and maintenance of the infrastructure.</a:t>
              </a:r>
            </a:p>
          </p:txBody>
        </p:sp>
      </p:grpSp>
      <p:grpSp>
        <p:nvGrpSpPr>
          <p:cNvPr id="19" name="Group 19"/>
          <p:cNvGrpSpPr/>
          <p:nvPr/>
        </p:nvGrpSpPr>
        <p:grpSpPr>
          <a:xfrm>
            <a:off x="361705" y="3552756"/>
            <a:ext cx="3761181" cy="292570"/>
            <a:chOff x="0" y="0"/>
            <a:chExt cx="10029816" cy="780186"/>
          </a:xfrm>
          <a:solidFill>
            <a:schemeClr val="tx2">
              <a:lumMod val="40000"/>
              <a:lumOff val="60000"/>
            </a:schemeClr>
          </a:solidFill>
        </p:grpSpPr>
        <p:sp>
          <p:nvSpPr>
            <p:cNvPr id="20" name="Freeform 20"/>
            <p:cNvSpPr/>
            <p:nvPr/>
          </p:nvSpPr>
          <p:spPr>
            <a:xfrm>
              <a:off x="0" y="0"/>
              <a:ext cx="10029825" cy="780161"/>
            </a:xfrm>
            <a:custGeom>
              <a:avLst/>
              <a:gdLst/>
              <a:ahLst/>
              <a:cxnLst/>
              <a:rect l="l" t="t" r="r" b="b"/>
              <a:pathLst>
                <a:path w="10029825" h="780161">
                  <a:moveTo>
                    <a:pt x="0" y="0"/>
                  </a:moveTo>
                  <a:lnTo>
                    <a:pt x="10029825" y="0"/>
                  </a:lnTo>
                  <a:lnTo>
                    <a:pt x="10029825" y="780161"/>
                  </a:lnTo>
                  <a:lnTo>
                    <a:pt x="0" y="780161"/>
                  </a:lnTo>
                  <a:close/>
                </a:path>
              </a:pathLst>
            </a:custGeom>
            <a:grpFill/>
            <a:ln w="12700">
              <a:noFill/>
            </a:ln>
          </p:spPr>
          <p:txBody>
            <a:bodyPr/>
            <a:lstStyle/>
            <a:p>
              <a:endParaRPr lang="lt-LT" sz="900"/>
            </a:p>
          </p:txBody>
        </p:sp>
        <p:sp>
          <p:nvSpPr>
            <p:cNvPr id="21" name="TextBox 21"/>
            <p:cNvSpPr txBox="1"/>
            <p:nvPr/>
          </p:nvSpPr>
          <p:spPr>
            <a:xfrm>
              <a:off x="0" y="-19050"/>
              <a:ext cx="10029816" cy="799236"/>
            </a:xfrm>
            <a:prstGeom prst="rect">
              <a:avLst/>
            </a:prstGeom>
            <a:grpFill/>
            <a:ln>
              <a:noFill/>
            </a:ln>
          </p:spPr>
          <p:txBody>
            <a:bodyPr lIns="25400" tIns="25400" rIns="25400" bIns="25400" rtlCol="0" anchor="ctr"/>
            <a:lstStyle/>
            <a:p>
              <a:pPr>
                <a:lnSpc>
                  <a:spcPts val="1620"/>
                </a:lnSpc>
              </a:pPr>
              <a:r>
                <a:rPr lang="en-US" sz="1350">
                  <a:solidFill>
                    <a:srgbClr val="FFFFFF"/>
                  </a:solidFill>
                  <a:latin typeface="Arial"/>
                  <a:ea typeface="Arial"/>
                  <a:cs typeface="Arial"/>
                  <a:sym typeface="Arial"/>
                </a:rPr>
                <a:t>Marking fairway of the inland waterways.</a:t>
              </a:r>
            </a:p>
          </p:txBody>
        </p:sp>
      </p:grpSp>
      <p:grpSp>
        <p:nvGrpSpPr>
          <p:cNvPr id="22" name="Group 22"/>
          <p:cNvGrpSpPr/>
          <p:nvPr/>
        </p:nvGrpSpPr>
        <p:grpSpPr>
          <a:xfrm>
            <a:off x="361705" y="4534452"/>
            <a:ext cx="3761181" cy="292570"/>
            <a:chOff x="0" y="0"/>
            <a:chExt cx="10029816" cy="780186"/>
          </a:xfrm>
          <a:solidFill>
            <a:schemeClr val="tx2">
              <a:lumMod val="40000"/>
              <a:lumOff val="60000"/>
            </a:schemeClr>
          </a:solidFill>
        </p:grpSpPr>
        <p:sp>
          <p:nvSpPr>
            <p:cNvPr id="23" name="Freeform 23"/>
            <p:cNvSpPr/>
            <p:nvPr/>
          </p:nvSpPr>
          <p:spPr>
            <a:xfrm>
              <a:off x="0" y="0"/>
              <a:ext cx="10029825" cy="780161"/>
            </a:xfrm>
            <a:custGeom>
              <a:avLst/>
              <a:gdLst/>
              <a:ahLst/>
              <a:cxnLst/>
              <a:rect l="l" t="t" r="r" b="b"/>
              <a:pathLst>
                <a:path w="10029825" h="780161">
                  <a:moveTo>
                    <a:pt x="0" y="0"/>
                  </a:moveTo>
                  <a:lnTo>
                    <a:pt x="10029825" y="0"/>
                  </a:lnTo>
                  <a:lnTo>
                    <a:pt x="10029825" y="780161"/>
                  </a:lnTo>
                  <a:lnTo>
                    <a:pt x="0" y="780161"/>
                  </a:lnTo>
                  <a:close/>
                </a:path>
              </a:pathLst>
            </a:custGeom>
            <a:grpFill/>
            <a:ln w="12700">
              <a:noFill/>
            </a:ln>
          </p:spPr>
          <p:txBody>
            <a:bodyPr/>
            <a:lstStyle/>
            <a:p>
              <a:endParaRPr lang="lt-LT" sz="900"/>
            </a:p>
          </p:txBody>
        </p:sp>
        <p:sp>
          <p:nvSpPr>
            <p:cNvPr id="24" name="TextBox 24"/>
            <p:cNvSpPr txBox="1"/>
            <p:nvPr/>
          </p:nvSpPr>
          <p:spPr>
            <a:xfrm>
              <a:off x="0" y="-19050"/>
              <a:ext cx="10029816" cy="799236"/>
            </a:xfrm>
            <a:prstGeom prst="rect">
              <a:avLst/>
            </a:prstGeom>
            <a:grpFill/>
            <a:ln>
              <a:noFill/>
            </a:ln>
          </p:spPr>
          <p:txBody>
            <a:bodyPr lIns="25400" tIns="25400" rIns="25400" bIns="25400" rtlCol="0" anchor="ctr"/>
            <a:lstStyle/>
            <a:p>
              <a:pPr>
                <a:lnSpc>
                  <a:spcPts val="1620"/>
                </a:lnSpc>
              </a:pPr>
              <a:r>
                <a:rPr lang="en-US" sz="1350">
                  <a:solidFill>
                    <a:srgbClr val="FFFFFF"/>
                  </a:solidFill>
                  <a:latin typeface="Arial"/>
                  <a:ea typeface="Arial"/>
                  <a:cs typeface="Arial"/>
                  <a:sym typeface="Arial"/>
                </a:rPr>
                <a:t>Shipbuilding and repair.</a:t>
              </a:r>
            </a:p>
          </p:txBody>
        </p:sp>
      </p:grpSp>
      <p:grpSp>
        <p:nvGrpSpPr>
          <p:cNvPr id="25" name="Group 25"/>
          <p:cNvGrpSpPr/>
          <p:nvPr/>
        </p:nvGrpSpPr>
        <p:grpSpPr>
          <a:xfrm>
            <a:off x="4818795" y="2624358"/>
            <a:ext cx="3864099" cy="316976"/>
            <a:chOff x="0" y="0"/>
            <a:chExt cx="10304262" cy="845269"/>
          </a:xfrm>
          <a:solidFill>
            <a:schemeClr val="tx2">
              <a:lumMod val="40000"/>
              <a:lumOff val="60000"/>
            </a:schemeClr>
          </a:solidFill>
        </p:grpSpPr>
        <p:sp>
          <p:nvSpPr>
            <p:cNvPr id="26" name="Freeform 26"/>
            <p:cNvSpPr/>
            <p:nvPr/>
          </p:nvSpPr>
          <p:spPr>
            <a:xfrm>
              <a:off x="0" y="0"/>
              <a:ext cx="10304272" cy="845242"/>
            </a:xfrm>
            <a:custGeom>
              <a:avLst/>
              <a:gdLst/>
              <a:ahLst/>
              <a:cxnLst/>
              <a:rect l="l" t="t" r="r" b="b"/>
              <a:pathLst>
                <a:path w="10304272" h="845242">
                  <a:moveTo>
                    <a:pt x="0" y="0"/>
                  </a:moveTo>
                  <a:lnTo>
                    <a:pt x="10304272" y="0"/>
                  </a:lnTo>
                  <a:lnTo>
                    <a:pt x="10304272" y="845242"/>
                  </a:lnTo>
                  <a:lnTo>
                    <a:pt x="0" y="845242"/>
                  </a:lnTo>
                  <a:close/>
                </a:path>
              </a:pathLst>
            </a:custGeom>
            <a:grpFill/>
            <a:ln w="12700">
              <a:noFill/>
            </a:ln>
          </p:spPr>
          <p:txBody>
            <a:bodyPr/>
            <a:lstStyle/>
            <a:p>
              <a:endParaRPr lang="lt-LT" sz="900"/>
            </a:p>
          </p:txBody>
        </p:sp>
        <p:sp>
          <p:nvSpPr>
            <p:cNvPr id="27" name="TextBox 27"/>
            <p:cNvSpPr txBox="1"/>
            <p:nvPr/>
          </p:nvSpPr>
          <p:spPr>
            <a:xfrm>
              <a:off x="0" y="-19050"/>
              <a:ext cx="10304262" cy="864319"/>
            </a:xfrm>
            <a:prstGeom prst="rect">
              <a:avLst/>
            </a:prstGeom>
            <a:grpFill/>
            <a:ln>
              <a:noFill/>
            </a:ln>
          </p:spPr>
          <p:txBody>
            <a:bodyPr lIns="25400" tIns="25400" rIns="25400" bIns="25400" rtlCol="0" anchor="ctr"/>
            <a:lstStyle/>
            <a:p>
              <a:pPr algn="ctr">
                <a:lnSpc>
                  <a:spcPts val="1620"/>
                </a:lnSpc>
              </a:pPr>
              <a:r>
                <a:rPr lang="en-US" sz="1350">
                  <a:solidFill>
                    <a:srgbClr val="FFFFFF"/>
                  </a:solidFill>
                  <a:latin typeface="Arial"/>
                  <a:ea typeface="Arial"/>
                  <a:cs typeface="Arial"/>
                  <a:sym typeface="Arial"/>
                </a:rPr>
                <a:t>2 ports, 5 wharfs, base of vessels maintenance.</a:t>
              </a:r>
            </a:p>
          </p:txBody>
        </p:sp>
      </p:grpSp>
      <p:grpSp>
        <p:nvGrpSpPr>
          <p:cNvPr id="28" name="Group 28"/>
          <p:cNvGrpSpPr/>
          <p:nvPr/>
        </p:nvGrpSpPr>
        <p:grpSpPr>
          <a:xfrm>
            <a:off x="4826488" y="3115206"/>
            <a:ext cx="3856405" cy="510075"/>
            <a:chOff x="0" y="0"/>
            <a:chExt cx="10283746" cy="1360198"/>
          </a:xfrm>
          <a:solidFill>
            <a:schemeClr val="tx2">
              <a:lumMod val="40000"/>
              <a:lumOff val="60000"/>
            </a:schemeClr>
          </a:solidFill>
        </p:grpSpPr>
        <p:sp>
          <p:nvSpPr>
            <p:cNvPr id="29" name="Freeform 29"/>
            <p:cNvSpPr/>
            <p:nvPr/>
          </p:nvSpPr>
          <p:spPr>
            <a:xfrm>
              <a:off x="0" y="0"/>
              <a:ext cx="10283698" cy="1360170"/>
            </a:xfrm>
            <a:custGeom>
              <a:avLst/>
              <a:gdLst/>
              <a:ahLst/>
              <a:cxnLst/>
              <a:rect l="l" t="t" r="r" b="b"/>
              <a:pathLst>
                <a:path w="10283698" h="1360170">
                  <a:moveTo>
                    <a:pt x="0" y="0"/>
                  </a:moveTo>
                  <a:lnTo>
                    <a:pt x="10283698" y="0"/>
                  </a:lnTo>
                  <a:lnTo>
                    <a:pt x="10283698" y="1360170"/>
                  </a:lnTo>
                  <a:lnTo>
                    <a:pt x="0" y="1360170"/>
                  </a:lnTo>
                  <a:close/>
                </a:path>
              </a:pathLst>
            </a:custGeom>
            <a:grpFill/>
            <a:ln w="12700">
              <a:noFill/>
            </a:ln>
          </p:spPr>
          <p:txBody>
            <a:bodyPr/>
            <a:lstStyle/>
            <a:p>
              <a:endParaRPr lang="lt-LT" sz="900"/>
            </a:p>
          </p:txBody>
        </p:sp>
        <p:sp>
          <p:nvSpPr>
            <p:cNvPr id="30" name="TextBox 30"/>
            <p:cNvSpPr txBox="1"/>
            <p:nvPr/>
          </p:nvSpPr>
          <p:spPr>
            <a:xfrm>
              <a:off x="0" y="-19050"/>
              <a:ext cx="10283746" cy="1379248"/>
            </a:xfrm>
            <a:prstGeom prst="rect">
              <a:avLst/>
            </a:prstGeom>
            <a:grpFill/>
            <a:ln>
              <a:noFill/>
            </a:ln>
          </p:spPr>
          <p:txBody>
            <a:bodyPr lIns="25400" tIns="25400" rIns="25400" bIns="25400" rtlCol="0" anchor="ctr"/>
            <a:lstStyle/>
            <a:p>
              <a:pPr>
                <a:lnSpc>
                  <a:spcPts val="1620"/>
                </a:lnSpc>
              </a:pPr>
              <a:r>
                <a:rPr lang="en-US" sz="1350">
                  <a:solidFill>
                    <a:srgbClr val="FFFFFF"/>
                  </a:solidFill>
                  <a:latin typeface="Arial"/>
                  <a:ea typeface="Arial"/>
                  <a:cs typeface="Arial"/>
                  <a:sym typeface="Arial"/>
                </a:rPr>
                <a:t>Dredger, excavators, motor vessels, barges, floating crane.</a:t>
              </a:r>
            </a:p>
          </p:txBody>
        </p:sp>
      </p:grpSp>
      <p:grpSp>
        <p:nvGrpSpPr>
          <p:cNvPr id="31" name="Group 31"/>
          <p:cNvGrpSpPr/>
          <p:nvPr/>
        </p:nvGrpSpPr>
        <p:grpSpPr>
          <a:xfrm>
            <a:off x="361705" y="1439168"/>
            <a:ext cx="8313494" cy="482566"/>
            <a:chOff x="0" y="0"/>
            <a:chExt cx="22169318" cy="1286842"/>
          </a:xfrm>
        </p:grpSpPr>
        <p:sp>
          <p:nvSpPr>
            <p:cNvPr id="32" name="Freeform 32"/>
            <p:cNvSpPr/>
            <p:nvPr/>
          </p:nvSpPr>
          <p:spPr>
            <a:xfrm>
              <a:off x="0" y="0"/>
              <a:ext cx="22169374" cy="1286891"/>
            </a:xfrm>
            <a:custGeom>
              <a:avLst/>
              <a:gdLst/>
              <a:ahLst/>
              <a:cxnLst/>
              <a:rect l="l" t="t" r="r" b="b"/>
              <a:pathLst>
                <a:path w="22169374" h="1286891">
                  <a:moveTo>
                    <a:pt x="0" y="0"/>
                  </a:moveTo>
                  <a:lnTo>
                    <a:pt x="22169374" y="0"/>
                  </a:lnTo>
                  <a:lnTo>
                    <a:pt x="22169374" y="1286891"/>
                  </a:lnTo>
                  <a:lnTo>
                    <a:pt x="0" y="1286891"/>
                  </a:lnTo>
                  <a:close/>
                </a:path>
              </a:pathLst>
            </a:custGeom>
            <a:solidFill>
              <a:srgbClr val="4472C4">
                <a:alpha val="24706"/>
              </a:srgbClr>
            </a:solidFill>
            <a:ln w="12700">
              <a:noFill/>
            </a:ln>
          </p:spPr>
          <p:txBody>
            <a:bodyPr/>
            <a:lstStyle/>
            <a:p>
              <a:endParaRPr lang="lt-LT" sz="900"/>
            </a:p>
          </p:txBody>
        </p:sp>
        <p:sp>
          <p:nvSpPr>
            <p:cNvPr id="33" name="TextBox 33"/>
            <p:cNvSpPr txBox="1"/>
            <p:nvPr/>
          </p:nvSpPr>
          <p:spPr>
            <a:xfrm>
              <a:off x="0" y="-19050"/>
              <a:ext cx="22169318" cy="1305892"/>
            </a:xfrm>
            <a:prstGeom prst="rect">
              <a:avLst/>
            </a:prstGeom>
            <a:solidFill>
              <a:schemeClr val="tx2">
                <a:lumMod val="40000"/>
                <a:lumOff val="60000"/>
              </a:schemeClr>
            </a:solidFill>
            <a:ln>
              <a:noFill/>
            </a:ln>
          </p:spPr>
          <p:txBody>
            <a:bodyPr lIns="25400" tIns="25400" rIns="25400" bIns="25400" rtlCol="0" anchor="ctr"/>
            <a:lstStyle/>
            <a:p>
              <a:pPr algn="ctr">
                <a:lnSpc>
                  <a:spcPts val="1800"/>
                </a:lnSpc>
              </a:pPr>
              <a:r>
                <a:rPr lang="en-US" sz="1500">
                  <a:solidFill>
                    <a:srgbClr val="FFFFFF"/>
                  </a:solidFill>
                  <a:latin typeface="Arial"/>
                  <a:ea typeface="Arial"/>
                  <a:cs typeface="Arial"/>
                  <a:sym typeface="Arial"/>
                </a:rPr>
                <a:t>To manage and develop the network of the inland waterways of national importance of the Republic of Lithuania while implementing state policy in the field of transport.</a:t>
              </a:r>
            </a:p>
          </p:txBody>
        </p:sp>
      </p:grpSp>
      <p:grpSp>
        <p:nvGrpSpPr>
          <p:cNvPr id="34" name="Group 34"/>
          <p:cNvGrpSpPr/>
          <p:nvPr/>
        </p:nvGrpSpPr>
        <p:grpSpPr>
          <a:xfrm>
            <a:off x="361706" y="4043604"/>
            <a:ext cx="3761181" cy="292570"/>
            <a:chOff x="0" y="0"/>
            <a:chExt cx="10029816" cy="780186"/>
          </a:xfrm>
          <a:solidFill>
            <a:schemeClr val="tx2">
              <a:lumMod val="40000"/>
              <a:lumOff val="60000"/>
            </a:schemeClr>
          </a:solidFill>
        </p:grpSpPr>
        <p:sp>
          <p:nvSpPr>
            <p:cNvPr id="35" name="Freeform 35"/>
            <p:cNvSpPr/>
            <p:nvPr/>
          </p:nvSpPr>
          <p:spPr>
            <a:xfrm>
              <a:off x="0" y="0"/>
              <a:ext cx="10029825" cy="780161"/>
            </a:xfrm>
            <a:custGeom>
              <a:avLst/>
              <a:gdLst/>
              <a:ahLst/>
              <a:cxnLst/>
              <a:rect l="l" t="t" r="r" b="b"/>
              <a:pathLst>
                <a:path w="10029825" h="780161">
                  <a:moveTo>
                    <a:pt x="0" y="0"/>
                  </a:moveTo>
                  <a:lnTo>
                    <a:pt x="10029825" y="0"/>
                  </a:lnTo>
                  <a:lnTo>
                    <a:pt x="10029825" y="780161"/>
                  </a:lnTo>
                  <a:lnTo>
                    <a:pt x="0" y="780161"/>
                  </a:lnTo>
                  <a:close/>
                </a:path>
              </a:pathLst>
            </a:custGeom>
            <a:grpFill/>
            <a:ln w="12700">
              <a:noFill/>
            </a:ln>
          </p:spPr>
          <p:txBody>
            <a:bodyPr/>
            <a:lstStyle/>
            <a:p>
              <a:endParaRPr lang="lt-LT" sz="900"/>
            </a:p>
          </p:txBody>
        </p:sp>
        <p:sp>
          <p:nvSpPr>
            <p:cNvPr id="36" name="TextBox 36"/>
            <p:cNvSpPr txBox="1"/>
            <p:nvPr/>
          </p:nvSpPr>
          <p:spPr>
            <a:xfrm>
              <a:off x="0" y="-19050"/>
              <a:ext cx="10029816" cy="799236"/>
            </a:xfrm>
            <a:prstGeom prst="rect">
              <a:avLst/>
            </a:prstGeom>
            <a:grpFill/>
            <a:ln>
              <a:noFill/>
            </a:ln>
          </p:spPr>
          <p:txBody>
            <a:bodyPr lIns="25400" tIns="25400" rIns="25400" bIns="25400" rtlCol="0" anchor="ctr"/>
            <a:lstStyle/>
            <a:p>
              <a:pPr>
                <a:lnSpc>
                  <a:spcPts val="1620"/>
                </a:lnSpc>
              </a:pPr>
              <a:r>
                <a:rPr lang="en-US" sz="1350">
                  <a:solidFill>
                    <a:srgbClr val="FFFFFF"/>
                  </a:solidFill>
                  <a:latin typeface="Arial"/>
                  <a:ea typeface="Arial"/>
                  <a:cs typeface="Arial"/>
                  <a:sym typeface="Arial"/>
                </a:rPr>
                <a:t>Performance of hydrographic works, mapping.</a:t>
              </a:r>
            </a:p>
          </p:txBody>
        </p:sp>
      </p:grpSp>
      <p:grpSp>
        <p:nvGrpSpPr>
          <p:cNvPr id="37" name="Group 37"/>
          <p:cNvGrpSpPr/>
          <p:nvPr/>
        </p:nvGrpSpPr>
        <p:grpSpPr>
          <a:xfrm>
            <a:off x="361705" y="3064261"/>
            <a:ext cx="3761181" cy="316976"/>
            <a:chOff x="0" y="0"/>
            <a:chExt cx="10029816" cy="845269"/>
          </a:xfrm>
          <a:solidFill>
            <a:schemeClr val="tx2">
              <a:lumMod val="40000"/>
              <a:lumOff val="60000"/>
            </a:schemeClr>
          </a:solidFill>
        </p:grpSpPr>
        <p:sp>
          <p:nvSpPr>
            <p:cNvPr id="38" name="Freeform 38"/>
            <p:cNvSpPr/>
            <p:nvPr/>
          </p:nvSpPr>
          <p:spPr>
            <a:xfrm>
              <a:off x="0" y="0"/>
              <a:ext cx="10029825" cy="845242"/>
            </a:xfrm>
            <a:custGeom>
              <a:avLst/>
              <a:gdLst/>
              <a:ahLst/>
              <a:cxnLst/>
              <a:rect l="l" t="t" r="r" b="b"/>
              <a:pathLst>
                <a:path w="10029825" h="845242">
                  <a:moveTo>
                    <a:pt x="0" y="0"/>
                  </a:moveTo>
                  <a:lnTo>
                    <a:pt x="10029825" y="0"/>
                  </a:lnTo>
                  <a:lnTo>
                    <a:pt x="10029825" y="845242"/>
                  </a:lnTo>
                  <a:lnTo>
                    <a:pt x="0" y="845242"/>
                  </a:lnTo>
                  <a:close/>
                </a:path>
              </a:pathLst>
            </a:custGeom>
            <a:grpFill/>
            <a:ln w="12700">
              <a:noFill/>
            </a:ln>
          </p:spPr>
          <p:txBody>
            <a:bodyPr/>
            <a:lstStyle/>
            <a:p>
              <a:endParaRPr lang="lt-LT" sz="900"/>
            </a:p>
          </p:txBody>
        </p:sp>
        <p:sp>
          <p:nvSpPr>
            <p:cNvPr id="39" name="TextBox 39"/>
            <p:cNvSpPr txBox="1"/>
            <p:nvPr/>
          </p:nvSpPr>
          <p:spPr>
            <a:xfrm>
              <a:off x="0" y="-19050"/>
              <a:ext cx="10029816" cy="864319"/>
            </a:xfrm>
            <a:prstGeom prst="rect">
              <a:avLst/>
            </a:prstGeom>
            <a:grpFill/>
            <a:ln>
              <a:noFill/>
            </a:ln>
          </p:spPr>
          <p:txBody>
            <a:bodyPr lIns="25400" tIns="25400" rIns="25400" bIns="25400" rtlCol="0" anchor="ctr"/>
            <a:lstStyle/>
            <a:p>
              <a:pPr>
                <a:lnSpc>
                  <a:spcPts val="1620"/>
                </a:lnSpc>
              </a:pPr>
              <a:r>
                <a:rPr lang="en-US" sz="1350">
                  <a:solidFill>
                    <a:srgbClr val="FFFFFF"/>
                  </a:solidFill>
                  <a:latin typeface="Arial"/>
                  <a:ea typeface="Arial"/>
                  <a:cs typeface="Arial"/>
                  <a:sym typeface="Arial"/>
                </a:rPr>
                <a:t>Cargo shiping.</a:t>
              </a:r>
            </a:p>
          </p:txBody>
        </p:sp>
      </p:gr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842" y="3770183"/>
            <a:ext cx="3197618" cy="1373317"/>
            <a:chOff x="0" y="0"/>
            <a:chExt cx="13954788" cy="5993320"/>
          </a:xfrm>
        </p:grpSpPr>
        <p:sp>
          <p:nvSpPr>
            <p:cNvPr id="3" name="Freeform 3"/>
            <p:cNvSpPr/>
            <p:nvPr/>
          </p:nvSpPr>
          <p:spPr>
            <a:xfrm>
              <a:off x="0" y="0"/>
              <a:ext cx="13954761" cy="5993257"/>
            </a:xfrm>
            <a:custGeom>
              <a:avLst/>
              <a:gdLst/>
              <a:ahLst/>
              <a:cxnLst/>
              <a:rect l="l" t="t" r="r" b="b"/>
              <a:pathLst>
                <a:path w="13954761" h="5993257">
                  <a:moveTo>
                    <a:pt x="0" y="0"/>
                  </a:moveTo>
                  <a:lnTo>
                    <a:pt x="13954761" y="0"/>
                  </a:lnTo>
                  <a:lnTo>
                    <a:pt x="13954761" y="5993257"/>
                  </a:lnTo>
                  <a:lnTo>
                    <a:pt x="0" y="5993257"/>
                  </a:lnTo>
                  <a:lnTo>
                    <a:pt x="0" y="0"/>
                  </a:lnTo>
                  <a:close/>
                </a:path>
              </a:pathLst>
            </a:custGeom>
            <a:blipFill>
              <a:blip r:embed="rId2"/>
              <a:stretch>
                <a:fillRect b="-1"/>
              </a:stretch>
            </a:blipFill>
          </p:spPr>
          <p:txBody>
            <a:bodyPr/>
            <a:lstStyle/>
            <a:p>
              <a:endParaRPr lang="lt-LT" sz="900"/>
            </a:p>
          </p:txBody>
        </p:sp>
      </p:grpSp>
      <p:grpSp>
        <p:nvGrpSpPr>
          <p:cNvPr id="4" name="Group 4"/>
          <p:cNvGrpSpPr/>
          <p:nvPr/>
        </p:nvGrpSpPr>
        <p:grpSpPr>
          <a:xfrm>
            <a:off x="5921837" y="3636075"/>
            <a:ext cx="3104282" cy="1443851"/>
            <a:chOff x="0" y="0"/>
            <a:chExt cx="8278084" cy="3850270"/>
          </a:xfrm>
        </p:grpSpPr>
        <p:sp>
          <p:nvSpPr>
            <p:cNvPr id="5" name="Freeform 5"/>
            <p:cNvSpPr/>
            <p:nvPr/>
          </p:nvSpPr>
          <p:spPr>
            <a:xfrm>
              <a:off x="0" y="0"/>
              <a:ext cx="8278114" cy="3850259"/>
            </a:xfrm>
            <a:custGeom>
              <a:avLst/>
              <a:gdLst/>
              <a:ahLst/>
              <a:cxnLst/>
              <a:rect l="l" t="t" r="r" b="b"/>
              <a:pathLst>
                <a:path w="8278114" h="3850259">
                  <a:moveTo>
                    <a:pt x="0" y="0"/>
                  </a:moveTo>
                  <a:lnTo>
                    <a:pt x="8278114" y="0"/>
                  </a:lnTo>
                  <a:lnTo>
                    <a:pt x="8278114" y="3850259"/>
                  </a:lnTo>
                  <a:lnTo>
                    <a:pt x="0" y="3850259"/>
                  </a:lnTo>
                  <a:lnTo>
                    <a:pt x="0" y="0"/>
                  </a:lnTo>
                  <a:close/>
                </a:path>
              </a:pathLst>
            </a:custGeom>
            <a:blipFill>
              <a:blip r:embed="rId3"/>
              <a:stretch>
                <a:fillRect/>
              </a:stretch>
            </a:blipFill>
          </p:spPr>
          <p:txBody>
            <a:bodyPr/>
            <a:lstStyle/>
            <a:p>
              <a:endParaRPr lang="lt-LT" sz="900"/>
            </a:p>
          </p:txBody>
        </p:sp>
      </p:grpSp>
      <p:grpSp>
        <p:nvGrpSpPr>
          <p:cNvPr id="6" name="Group 6"/>
          <p:cNvGrpSpPr/>
          <p:nvPr/>
        </p:nvGrpSpPr>
        <p:grpSpPr>
          <a:xfrm>
            <a:off x="7033555" y="-138083"/>
            <a:ext cx="2110445" cy="1012386"/>
            <a:chOff x="0" y="0"/>
            <a:chExt cx="6309320" cy="3026596"/>
          </a:xfrm>
        </p:grpSpPr>
        <p:sp>
          <p:nvSpPr>
            <p:cNvPr id="7" name="Freeform 7"/>
            <p:cNvSpPr/>
            <p:nvPr/>
          </p:nvSpPr>
          <p:spPr>
            <a:xfrm>
              <a:off x="0" y="0"/>
              <a:ext cx="6309360" cy="3026537"/>
            </a:xfrm>
            <a:custGeom>
              <a:avLst/>
              <a:gdLst/>
              <a:ahLst/>
              <a:cxnLst/>
              <a:rect l="l" t="t" r="r" b="b"/>
              <a:pathLst>
                <a:path w="6309360" h="3026537">
                  <a:moveTo>
                    <a:pt x="0" y="0"/>
                  </a:moveTo>
                  <a:lnTo>
                    <a:pt x="6309360" y="0"/>
                  </a:lnTo>
                  <a:lnTo>
                    <a:pt x="6309360" y="3026537"/>
                  </a:lnTo>
                  <a:lnTo>
                    <a:pt x="0" y="3026537"/>
                  </a:lnTo>
                  <a:lnTo>
                    <a:pt x="0" y="0"/>
                  </a:lnTo>
                  <a:close/>
                </a:path>
              </a:pathLst>
            </a:custGeom>
            <a:blipFill>
              <a:blip r:embed="rId4"/>
              <a:stretch>
                <a:fillRect l="-4063" r="-4063"/>
              </a:stretch>
            </a:blipFill>
          </p:spPr>
          <p:txBody>
            <a:bodyPr/>
            <a:lstStyle/>
            <a:p>
              <a:endParaRPr lang="lt-LT" sz="900"/>
            </a:p>
          </p:txBody>
        </p:sp>
      </p:grpSp>
      <p:sp>
        <p:nvSpPr>
          <p:cNvPr id="8" name="TextBox 8"/>
          <p:cNvSpPr txBox="1"/>
          <p:nvPr/>
        </p:nvSpPr>
        <p:spPr>
          <a:xfrm>
            <a:off x="260842" y="98902"/>
            <a:ext cx="7473978" cy="573427"/>
          </a:xfrm>
          <a:prstGeom prst="rect">
            <a:avLst/>
          </a:prstGeom>
        </p:spPr>
        <p:txBody>
          <a:bodyPr lIns="0" tIns="0" rIns="0" bIns="0" rtlCol="0" anchor="t">
            <a:spAutoFit/>
          </a:bodyPr>
          <a:lstStyle/>
          <a:p>
            <a:pPr>
              <a:lnSpc>
                <a:spcPts val="4900"/>
              </a:lnSpc>
            </a:pPr>
            <a:r>
              <a:rPr lang="en-US" sz="3499" b="1">
                <a:solidFill>
                  <a:srgbClr val="2F5597"/>
                </a:solidFill>
                <a:latin typeface="Canva Sans Bold"/>
                <a:ea typeface="Canva Sans Bold"/>
                <a:cs typeface="Canva Sans Bold"/>
                <a:sym typeface="Canva Sans Bold"/>
              </a:rPr>
              <a:t>Sustainability efforts</a:t>
            </a:r>
          </a:p>
        </p:txBody>
      </p:sp>
      <p:sp>
        <p:nvSpPr>
          <p:cNvPr id="9" name="TextBox 9"/>
          <p:cNvSpPr txBox="1"/>
          <p:nvPr/>
        </p:nvSpPr>
        <p:spPr>
          <a:xfrm>
            <a:off x="260842" y="889876"/>
            <a:ext cx="5649627" cy="2821285"/>
          </a:xfrm>
          <a:prstGeom prst="rect">
            <a:avLst/>
          </a:prstGeom>
        </p:spPr>
        <p:txBody>
          <a:bodyPr lIns="0" tIns="0" rIns="0" bIns="0" rtlCol="0" anchor="t">
            <a:spAutoFit/>
          </a:bodyPr>
          <a:lstStyle/>
          <a:p>
            <a:pPr marL="442596" lvl="1" indent="-221298">
              <a:lnSpc>
                <a:spcPts val="2214"/>
              </a:lnSpc>
              <a:buFont typeface="Arial"/>
              <a:buChar char="•"/>
            </a:pPr>
            <a:r>
              <a:rPr lang="en-US" sz="2050">
                <a:solidFill>
                  <a:srgbClr val="7B6A6B"/>
                </a:solidFill>
                <a:latin typeface="Arial"/>
                <a:ea typeface="Arial"/>
                <a:cs typeface="Arial"/>
                <a:sym typeface="Arial"/>
              </a:rPr>
              <a:t>Annual Sustainability Report, Sustainability goals </a:t>
            </a:r>
            <a:r>
              <a:rPr lang="en-US" sz="2050" err="1">
                <a:solidFill>
                  <a:srgbClr val="7B6A6B"/>
                </a:solidFill>
                <a:latin typeface="Arial"/>
                <a:ea typeface="Arial"/>
                <a:cs typeface="Arial"/>
                <a:sym typeface="Arial"/>
              </a:rPr>
              <a:t>implimentation</a:t>
            </a:r>
            <a:r>
              <a:rPr lang="en-US" sz="2050">
                <a:solidFill>
                  <a:srgbClr val="7B6A6B"/>
                </a:solidFill>
                <a:latin typeface="Arial"/>
                <a:ea typeface="Arial"/>
                <a:cs typeface="Arial"/>
                <a:sym typeface="Arial"/>
              </a:rPr>
              <a:t> into strategy</a:t>
            </a:r>
          </a:p>
          <a:p>
            <a:pPr marL="442596" lvl="1" indent="-221298">
              <a:lnSpc>
                <a:spcPts val="2214"/>
              </a:lnSpc>
              <a:buFont typeface="Arial"/>
              <a:buChar char="•"/>
            </a:pPr>
            <a:r>
              <a:rPr lang="en-US" sz="2050">
                <a:solidFill>
                  <a:srgbClr val="7B6A6B"/>
                </a:solidFill>
                <a:latin typeface="Arial"/>
                <a:ea typeface="Arial"/>
                <a:cs typeface="Arial"/>
                <a:sym typeface="Arial"/>
              </a:rPr>
              <a:t>WAVE mobile navigation app</a:t>
            </a:r>
          </a:p>
          <a:p>
            <a:pPr marL="442596" lvl="1" indent="-221298">
              <a:lnSpc>
                <a:spcPts val="2214"/>
              </a:lnSpc>
              <a:buFont typeface="Arial"/>
              <a:buChar char="•"/>
            </a:pPr>
            <a:r>
              <a:rPr lang="en-US" sz="2050">
                <a:solidFill>
                  <a:srgbClr val="7B6A6B"/>
                </a:solidFill>
                <a:latin typeface="Arial"/>
                <a:ea typeface="Arial"/>
                <a:cs typeface="Arial"/>
                <a:sym typeface="Arial"/>
              </a:rPr>
              <a:t>Participation in the Blue Supply Chains project</a:t>
            </a:r>
          </a:p>
          <a:p>
            <a:pPr marL="442596" lvl="1" indent="-221298">
              <a:lnSpc>
                <a:spcPts val="2214"/>
              </a:lnSpc>
              <a:buFont typeface="Arial"/>
              <a:buChar char="•"/>
            </a:pPr>
            <a:r>
              <a:rPr lang="en-US" sz="2050">
                <a:solidFill>
                  <a:srgbClr val="7B6A6B"/>
                </a:solidFill>
                <a:latin typeface="Arial"/>
                <a:ea typeface="Arial"/>
                <a:cs typeface="Arial"/>
                <a:sym typeface="Arial"/>
              </a:rPr>
              <a:t>Mobile gas stations on water</a:t>
            </a:r>
          </a:p>
          <a:p>
            <a:pPr marL="442596" lvl="1" indent="-221298">
              <a:lnSpc>
                <a:spcPts val="2214"/>
              </a:lnSpc>
              <a:buFont typeface="Arial"/>
              <a:buChar char="•"/>
            </a:pPr>
            <a:r>
              <a:rPr lang="en-US" sz="2050">
                <a:solidFill>
                  <a:srgbClr val="7B6A6B"/>
                </a:solidFill>
                <a:latin typeface="Arial"/>
                <a:ea typeface="Arial"/>
                <a:cs typeface="Arial"/>
                <a:sym typeface="Arial"/>
              </a:rPr>
              <a:t>Vessels </a:t>
            </a:r>
            <a:r>
              <a:rPr lang="en-US" sz="2050" err="1">
                <a:solidFill>
                  <a:srgbClr val="7B6A6B"/>
                </a:solidFill>
                <a:latin typeface="Arial"/>
                <a:ea typeface="Arial"/>
                <a:cs typeface="Arial"/>
                <a:sym typeface="Arial"/>
              </a:rPr>
              <a:t>retrofiting</a:t>
            </a:r>
            <a:endParaRPr lang="en-US" sz="2050">
              <a:solidFill>
                <a:srgbClr val="7B6A6B"/>
              </a:solidFill>
              <a:latin typeface="Arial"/>
              <a:ea typeface="Arial"/>
              <a:cs typeface="Arial"/>
              <a:sym typeface="Arial"/>
            </a:endParaRPr>
          </a:p>
          <a:p>
            <a:pPr marL="442596" lvl="1" indent="-221298">
              <a:lnSpc>
                <a:spcPts val="2214"/>
              </a:lnSpc>
              <a:buFont typeface="Arial"/>
              <a:buChar char="•"/>
            </a:pPr>
            <a:r>
              <a:rPr lang="en-US" sz="2050">
                <a:solidFill>
                  <a:srgbClr val="7B6A6B"/>
                </a:solidFill>
                <a:latin typeface="Arial"/>
                <a:ea typeface="Arial"/>
                <a:cs typeface="Arial"/>
                <a:sym typeface="Arial"/>
              </a:rPr>
              <a:t>Development of a zero-emission inland waterway between Klaipeda and Kaunas - electric fleet project.</a:t>
            </a:r>
          </a:p>
        </p:txBody>
      </p:sp>
      <p:grpSp>
        <p:nvGrpSpPr>
          <p:cNvPr id="10" name="Group 10"/>
          <p:cNvGrpSpPr/>
          <p:nvPr/>
        </p:nvGrpSpPr>
        <p:grpSpPr>
          <a:xfrm>
            <a:off x="5921837" y="2142831"/>
            <a:ext cx="3104282" cy="1443851"/>
            <a:chOff x="0" y="0"/>
            <a:chExt cx="8278084" cy="3850270"/>
          </a:xfrm>
        </p:grpSpPr>
        <p:sp>
          <p:nvSpPr>
            <p:cNvPr id="11" name="Freeform 11"/>
            <p:cNvSpPr/>
            <p:nvPr/>
          </p:nvSpPr>
          <p:spPr>
            <a:xfrm>
              <a:off x="0" y="0"/>
              <a:ext cx="8278114" cy="3850259"/>
            </a:xfrm>
            <a:custGeom>
              <a:avLst/>
              <a:gdLst/>
              <a:ahLst/>
              <a:cxnLst/>
              <a:rect l="l" t="t" r="r" b="b"/>
              <a:pathLst>
                <a:path w="8278114" h="3850259">
                  <a:moveTo>
                    <a:pt x="0" y="0"/>
                  </a:moveTo>
                  <a:lnTo>
                    <a:pt x="8278114" y="0"/>
                  </a:lnTo>
                  <a:lnTo>
                    <a:pt x="8278114" y="3850259"/>
                  </a:lnTo>
                  <a:lnTo>
                    <a:pt x="0" y="3850259"/>
                  </a:lnTo>
                  <a:lnTo>
                    <a:pt x="0" y="0"/>
                  </a:lnTo>
                  <a:close/>
                </a:path>
              </a:pathLst>
            </a:custGeom>
            <a:blipFill>
              <a:blip r:embed="rId5"/>
              <a:stretch>
                <a:fillRect t="-39404" b="-3669"/>
              </a:stretch>
            </a:blipFill>
          </p:spPr>
          <p:txBody>
            <a:bodyPr/>
            <a:lstStyle/>
            <a:p>
              <a:endParaRPr lang="lt-LT" sz="900"/>
            </a:p>
          </p:txBody>
        </p:sp>
      </p:grpSp>
      <p:grpSp>
        <p:nvGrpSpPr>
          <p:cNvPr id="12" name="Group 12"/>
          <p:cNvGrpSpPr/>
          <p:nvPr/>
        </p:nvGrpSpPr>
        <p:grpSpPr>
          <a:xfrm>
            <a:off x="5921837" y="651355"/>
            <a:ext cx="3104282" cy="1443851"/>
            <a:chOff x="0" y="0"/>
            <a:chExt cx="8278084" cy="3850270"/>
          </a:xfrm>
        </p:grpSpPr>
        <p:sp>
          <p:nvSpPr>
            <p:cNvPr id="13" name="Freeform 13"/>
            <p:cNvSpPr/>
            <p:nvPr/>
          </p:nvSpPr>
          <p:spPr>
            <a:xfrm>
              <a:off x="0" y="0"/>
              <a:ext cx="8278114" cy="3850259"/>
            </a:xfrm>
            <a:custGeom>
              <a:avLst/>
              <a:gdLst/>
              <a:ahLst/>
              <a:cxnLst/>
              <a:rect l="l" t="t" r="r" b="b"/>
              <a:pathLst>
                <a:path w="8278114" h="3850259">
                  <a:moveTo>
                    <a:pt x="0" y="0"/>
                  </a:moveTo>
                  <a:lnTo>
                    <a:pt x="8278114" y="0"/>
                  </a:lnTo>
                  <a:lnTo>
                    <a:pt x="8278114" y="3850259"/>
                  </a:lnTo>
                  <a:lnTo>
                    <a:pt x="0" y="3850259"/>
                  </a:lnTo>
                  <a:lnTo>
                    <a:pt x="0" y="0"/>
                  </a:lnTo>
                  <a:close/>
                </a:path>
              </a:pathLst>
            </a:custGeom>
            <a:blipFill>
              <a:blip r:embed="rId6"/>
              <a:stretch>
                <a:fillRect t="-21536" b="-21536"/>
              </a:stretch>
            </a:blipFill>
          </p:spPr>
          <p:txBody>
            <a:bodyPr/>
            <a:lstStyle/>
            <a:p>
              <a:endParaRPr lang="lt-LT" sz="900"/>
            </a:p>
          </p:txBody>
        </p:sp>
      </p:grpSp>
      <p:sp>
        <p:nvSpPr>
          <p:cNvPr id="14" name="Freeform 14"/>
          <p:cNvSpPr/>
          <p:nvPr/>
        </p:nvSpPr>
        <p:spPr>
          <a:xfrm>
            <a:off x="4098767" y="4389730"/>
            <a:ext cx="1623993" cy="690197"/>
          </a:xfrm>
          <a:custGeom>
            <a:avLst/>
            <a:gdLst/>
            <a:ahLst/>
            <a:cxnLst/>
            <a:rect l="l" t="t" r="r" b="b"/>
            <a:pathLst>
              <a:path w="3247986" h="1380394">
                <a:moveTo>
                  <a:pt x="0" y="0"/>
                </a:moveTo>
                <a:lnTo>
                  <a:pt x="3247986" y="0"/>
                </a:lnTo>
                <a:lnTo>
                  <a:pt x="3247986" y="1380394"/>
                </a:lnTo>
                <a:lnTo>
                  <a:pt x="0" y="1380394"/>
                </a:lnTo>
                <a:lnTo>
                  <a:pt x="0" y="0"/>
                </a:lnTo>
                <a:close/>
              </a:path>
            </a:pathLst>
          </a:custGeom>
          <a:blipFill>
            <a:blip r:embed="rId7"/>
            <a:stretch>
              <a:fillRect/>
            </a:stretch>
          </a:blipFill>
        </p:spPr>
        <p:txBody>
          <a:bodyPr/>
          <a:lstStyle/>
          <a:p>
            <a:endParaRPr lang="lt-LT" sz="900"/>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1769" y="8"/>
            <a:ext cx="7252232" cy="5143493"/>
            <a:chOff x="0" y="0"/>
            <a:chExt cx="19339284" cy="13715980"/>
          </a:xfrm>
        </p:grpSpPr>
        <p:sp>
          <p:nvSpPr>
            <p:cNvPr id="3" name="Freeform 3"/>
            <p:cNvSpPr/>
            <p:nvPr/>
          </p:nvSpPr>
          <p:spPr>
            <a:xfrm>
              <a:off x="0" y="0"/>
              <a:ext cx="19339306" cy="13716000"/>
            </a:xfrm>
            <a:custGeom>
              <a:avLst/>
              <a:gdLst/>
              <a:ahLst/>
              <a:cxnLst/>
              <a:rect l="l" t="t" r="r" b="b"/>
              <a:pathLst>
                <a:path w="19339306" h="13716000">
                  <a:moveTo>
                    <a:pt x="0" y="0"/>
                  </a:moveTo>
                  <a:lnTo>
                    <a:pt x="19339306" y="0"/>
                  </a:lnTo>
                  <a:lnTo>
                    <a:pt x="19339306" y="13716000"/>
                  </a:lnTo>
                  <a:lnTo>
                    <a:pt x="0" y="13716000"/>
                  </a:lnTo>
                  <a:lnTo>
                    <a:pt x="0" y="0"/>
                  </a:lnTo>
                  <a:close/>
                </a:path>
              </a:pathLst>
            </a:custGeom>
            <a:blipFill>
              <a:blip r:embed="rId2"/>
              <a:stretch>
                <a:fillRect l="-3258" r="-3258"/>
              </a:stretch>
            </a:blipFill>
          </p:spPr>
          <p:txBody>
            <a:bodyPr/>
            <a:lstStyle/>
            <a:p>
              <a:endParaRPr lang="lt-LT" sz="900"/>
            </a:p>
          </p:txBody>
        </p:sp>
      </p:grpSp>
      <p:grpSp>
        <p:nvGrpSpPr>
          <p:cNvPr id="4" name="Group 4"/>
          <p:cNvGrpSpPr/>
          <p:nvPr/>
        </p:nvGrpSpPr>
        <p:grpSpPr>
          <a:xfrm>
            <a:off x="1835335" y="0"/>
            <a:ext cx="7389285" cy="5224120"/>
            <a:chOff x="0" y="0"/>
            <a:chExt cx="19704758" cy="13930985"/>
          </a:xfrm>
        </p:grpSpPr>
        <p:sp>
          <p:nvSpPr>
            <p:cNvPr id="5" name="Freeform 5"/>
            <p:cNvSpPr/>
            <p:nvPr/>
          </p:nvSpPr>
          <p:spPr>
            <a:xfrm>
              <a:off x="0" y="0"/>
              <a:ext cx="19704760" cy="13930985"/>
            </a:xfrm>
            <a:custGeom>
              <a:avLst/>
              <a:gdLst/>
              <a:ahLst/>
              <a:cxnLst/>
              <a:rect l="l" t="t" r="r" b="b"/>
              <a:pathLst>
                <a:path w="19704760" h="13930985">
                  <a:moveTo>
                    <a:pt x="0" y="0"/>
                  </a:moveTo>
                  <a:lnTo>
                    <a:pt x="19704760" y="0"/>
                  </a:lnTo>
                  <a:lnTo>
                    <a:pt x="19704760" y="13930985"/>
                  </a:lnTo>
                  <a:lnTo>
                    <a:pt x="0" y="13930985"/>
                  </a:lnTo>
                  <a:close/>
                </a:path>
              </a:pathLst>
            </a:custGeom>
            <a:gradFill rotWithShape="1">
              <a:gsLst>
                <a:gs pos="0">
                  <a:srgbClr val="FFFFFF">
                    <a:alpha val="100000"/>
                  </a:srgbClr>
                </a:gs>
                <a:gs pos="19000">
                  <a:srgbClr val="FFFFFF">
                    <a:alpha val="77000"/>
                  </a:srgbClr>
                </a:gs>
                <a:gs pos="35000">
                  <a:srgbClr val="FFFFFF">
                    <a:alpha val="38000"/>
                  </a:srgbClr>
                </a:gs>
                <a:gs pos="48000">
                  <a:srgbClr val="FFFFFF">
                    <a:alpha val="0"/>
                  </a:srgbClr>
                </a:gs>
                <a:gs pos="100000">
                  <a:srgbClr val="FFFFFF">
                    <a:alpha val="100000"/>
                  </a:srgbClr>
                </a:gs>
              </a:gsLst>
              <a:lin ang="10800000"/>
            </a:gradFill>
          </p:spPr>
          <p:txBody>
            <a:bodyPr/>
            <a:lstStyle/>
            <a:p>
              <a:endParaRPr lang="lt-LT" sz="900"/>
            </a:p>
          </p:txBody>
        </p:sp>
      </p:grpSp>
      <p:grpSp>
        <p:nvGrpSpPr>
          <p:cNvPr id="6" name="Group 6"/>
          <p:cNvGrpSpPr/>
          <p:nvPr/>
        </p:nvGrpSpPr>
        <p:grpSpPr>
          <a:xfrm>
            <a:off x="354798" y="771685"/>
            <a:ext cx="3446735" cy="922750"/>
            <a:chOff x="0" y="0"/>
            <a:chExt cx="9191294" cy="2460667"/>
          </a:xfrm>
        </p:grpSpPr>
        <p:sp>
          <p:nvSpPr>
            <p:cNvPr id="7" name="Freeform 7"/>
            <p:cNvSpPr/>
            <p:nvPr/>
          </p:nvSpPr>
          <p:spPr>
            <a:xfrm>
              <a:off x="0" y="0"/>
              <a:ext cx="9191294" cy="2460667"/>
            </a:xfrm>
            <a:custGeom>
              <a:avLst/>
              <a:gdLst/>
              <a:ahLst/>
              <a:cxnLst/>
              <a:rect l="l" t="t" r="r" b="b"/>
              <a:pathLst>
                <a:path w="9191294" h="2460667">
                  <a:moveTo>
                    <a:pt x="0" y="0"/>
                  </a:moveTo>
                  <a:lnTo>
                    <a:pt x="9191294" y="0"/>
                  </a:lnTo>
                  <a:lnTo>
                    <a:pt x="9191294" y="2460667"/>
                  </a:lnTo>
                  <a:lnTo>
                    <a:pt x="0" y="2460667"/>
                  </a:lnTo>
                  <a:close/>
                </a:path>
              </a:pathLst>
            </a:custGeom>
            <a:solidFill>
              <a:srgbClr val="000000">
                <a:alpha val="0"/>
              </a:srgbClr>
            </a:solidFill>
          </p:spPr>
          <p:txBody>
            <a:bodyPr/>
            <a:lstStyle/>
            <a:p>
              <a:endParaRPr lang="lt-LT" sz="900"/>
            </a:p>
          </p:txBody>
        </p:sp>
        <p:sp>
          <p:nvSpPr>
            <p:cNvPr id="8" name="TextBox 8"/>
            <p:cNvSpPr txBox="1"/>
            <p:nvPr/>
          </p:nvSpPr>
          <p:spPr>
            <a:xfrm>
              <a:off x="0" y="28575"/>
              <a:ext cx="9191294" cy="2432092"/>
            </a:xfrm>
            <a:prstGeom prst="rect">
              <a:avLst/>
            </a:prstGeom>
          </p:spPr>
          <p:txBody>
            <a:bodyPr lIns="0" tIns="0" rIns="0" bIns="0" rtlCol="0" anchor="b"/>
            <a:lstStyle/>
            <a:p>
              <a:pPr>
                <a:lnSpc>
                  <a:spcPts val="2916"/>
                </a:lnSpc>
              </a:pPr>
              <a:r>
                <a:rPr lang="en-US" sz="2700" b="1">
                  <a:solidFill>
                    <a:srgbClr val="2F5597"/>
                  </a:solidFill>
                  <a:latin typeface="Arial Bold"/>
                  <a:ea typeface="Arial Bold"/>
                  <a:cs typeface="Arial Bold"/>
                  <a:sym typeface="Arial Bold"/>
                </a:rPr>
                <a:t>Application of the GRIP-ESMS</a:t>
              </a:r>
            </a:p>
          </p:txBody>
        </p:sp>
      </p:grpSp>
      <p:grpSp>
        <p:nvGrpSpPr>
          <p:cNvPr id="9" name="Group 9"/>
          <p:cNvGrpSpPr/>
          <p:nvPr/>
        </p:nvGrpSpPr>
        <p:grpSpPr>
          <a:xfrm>
            <a:off x="367098" y="124263"/>
            <a:ext cx="1711068" cy="820803"/>
            <a:chOff x="0" y="0"/>
            <a:chExt cx="4562848" cy="2188808"/>
          </a:xfrm>
        </p:grpSpPr>
        <p:sp>
          <p:nvSpPr>
            <p:cNvPr id="10" name="Freeform 10" descr="A logo of a ship  Description automatically generated"/>
            <p:cNvSpPr/>
            <p:nvPr/>
          </p:nvSpPr>
          <p:spPr>
            <a:xfrm>
              <a:off x="0" y="0"/>
              <a:ext cx="4562856" cy="2188845"/>
            </a:xfrm>
            <a:custGeom>
              <a:avLst/>
              <a:gdLst/>
              <a:ahLst/>
              <a:cxnLst/>
              <a:rect l="l" t="t" r="r" b="b"/>
              <a:pathLst>
                <a:path w="4562856" h="2188845">
                  <a:moveTo>
                    <a:pt x="0" y="0"/>
                  </a:moveTo>
                  <a:lnTo>
                    <a:pt x="4562856" y="0"/>
                  </a:lnTo>
                  <a:lnTo>
                    <a:pt x="4562856" y="2188845"/>
                  </a:lnTo>
                  <a:lnTo>
                    <a:pt x="0" y="2188845"/>
                  </a:lnTo>
                  <a:lnTo>
                    <a:pt x="0" y="0"/>
                  </a:lnTo>
                  <a:close/>
                </a:path>
              </a:pathLst>
            </a:custGeom>
            <a:blipFill>
              <a:blip r:embed="rId3"/>
              <a:stretch>
                <a:fillRect b="1"/>
              </a:stretch>
            </a:blipFill>
          </p:spPr>
          <p:txBody>
            <a:bodyPr/>
            <a:lstStyle/>
            <a:p>
              <a:endParaRPr lang="lt-LT" sz="900"/>
            </a:p>
          </p:txBody>
        </p:sp>
      </p:grpSp>
      <p:sp>
        <p:nvSpPr>
          <p:cNvPr id="11" name="TextBox 11"/>
          <p:cNvSpPr txBox="1"/>
          <p:nvPr/>
        </p:nvSpPr>
        <p:spPr>
          <a:xfrm>
            <a:off x="354798" y="1828188"/>
            <a:ext cx="3281763" cy="2077492"/>
          </a:xfrm>
          <a:prstGeom prst="rect">
            <a:avLst/>
          </a:prstGeom>
        </p:spPr>
        <p:txBody>
          <a:bodyPr lIns="0" tIns="0" rIns="0" bIns="0" rtlCol="0" anchor="t">
            <a:spAutoFit/>
          </a:bodyPr>
          <a:lstStyle/>
          <a:p>
            <a:pPr>
              <a:lnSpc>
                <a:spcPts val="1782"/>
              </a:lnSpc>
            </a:pPr>
            <a:r>
              <a:rPr lang="en-US" sz="1650">
                <a:solidFill>
                  <a:srgbClr val="2F5597"/>
                </a:solidFill>
                <a:latin typeface="Arial"/>
                <a:ea typeface="Arial"/>
                <a:cs typeface="Arial"/>
                <a:sym typeface="Arial"/>
              </a:rPr>
              <a:t>• Clear, data-driven understanding of our strengths and priorities</a:t>
            </a:r>
          </a:p>
          <a:p>
            <a:pPr>
              <a:lnSpc>
                <a:spcPts val="1782"/>
              </a:lnSpc>
            </a:pPr>
            <a:r>
              <a:rPr lang="en-US" sz="1650">
                <a:solidFill>
                  <a:srgbClr val="2F5597"/>
                </a:solidFill>
                <a:latin typeface="Arial"/>
                <a:ea typeface="Arial"/>
                <a:cs typeface="Arial"/>
                <a:sym typeface="Arial"/>
              </a:rPr>
              <a:t>• Detailed insight into environmental impact</a:t>
            </a:r>
          </a:p>
          <a:p>
            <a:pPr>
              <a:lnSpc>
                <a:spcPts val="1782"/>
              </a:lnSpc>
            </a:pPr>
            <a:r>
              <a:rPr lang="en-US" sz="1650">
                <a:solidFill>
                  <a:srgbClr val="2F5597"/>
                </a:solidFill>
                <a:latin typeface="Arial"/>
                <a:ea typeface="Arial"/>
                <a:cs typeface="Arial"/>
                <a:sym typeface="Arial"/>
              </a:rPr>
              <a:t>• Defined next steps for future development</a:t>
            </a:r>
          </a:p>
          <a:p>
            <a:pPr>
              <a:lnSpc>
                <a:spcPts val="1782"/>
              </a:lnSpc>
            </a:pPr>
            <a:r>
              <a:rPr lang="en-US" sz="1650">
                <a:solidFill>
                  <a:srgbClr val="2F5597"/>
                </a:solidFill>
                <a:latin typeface="Arial"/>
                <a:ea typeface="Arial"/>
                <a:cs typeface="Arial"/>
                <a:sym typeface="Arial"/>
              </a:rPr>
              <a:t>• A clear roadmap for more ambitious sustainability &amp; digital goals</a:t>
            </a: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85DC9-1E49-F6E8-1DC9-55A47A9E0ABD}"/>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7284871-87CC-D13C-082D-39A25A765322}"/>
              </a:ext>
            </a:extLst>
          </p:cNvPr>
          <p:cNvSpPr>
            <a:spLocks noGrp="1"/>
          </p:cNvSpPr>
          <p:nvPr>
            <p:ph sz="half" idx="1"/>
          </p:nvPr>
        </p:nvSpPr>
        <p:spPr/>
        <p:txBody>
          <a:bodyPr/>
          <a:lstStyle/>
          <a:p>
            <a:endParaRPr lang="en-GB"/>
          </a:p>
        </p:txBody>
      </p:sp>
      <p:sp>
        <p:nvSpPr>
          <p:cNvPr id="3" name="Tijdelijke aanduiding voor inhoud 2">
            <a:extLst>
              <a:ext uri="{FF2B5EF4-FFF2-40B4-BE49-F238E27FC236}">
                <a16:creationId xmlns:a16="http://schemas.microsoft.com/office/drawing/2014/main" id="{01B1E0C2-8181-523C-B190-CC094DCEA5B6}"/>
              </a:ext>
            </a:extLst>
          </p:cNvPr>
          <p:cNvSpPr>
            <a:spLocks noGrp="1"/>
          </p:cNvSpPr>
          <p:nvPr>
            <p:ph sz="half" idx="2"/>
          </p:nvPr>
        </p:nvSpPr>
        <p:spPr/>
        <p:txBody>
          <a:bodyPr/>
          <a:lstStyle/>
          <a:p>
            <a:endParaRPr lang="en-GB"/>
          </a:p>
        </p:txBody>
      </p:sp>
      <p:sp>
        <p:nvSpPr>
          <p:cNvPr id="4" name="Titel 3">
            <a:extLst>
              <a:ext uri="{FF2B5EF4-FFF2-40B4-BE49-F238E27FC236}">
                <a16:creationId xmlns:a16="http://schemas.microsoft.com/office/drawing/2014/main" id="{4BC0CA4E-DD1D-499D-D862-9DF91DEFE9DA}"/>
              </a:ext>
            </a:extLst>
          </p:cNvPr>
          <p:cNvSpPr>
            <a:spLocks noGrp="1"/>
          </p:cNvSpPr>
          <p:nvPr>
            <p:ph type="title"/>
          </p:nvPr>
        </p:nvSpPr>
        <p:spPr/>
        <p:txBody>
          <a:bodyPr/>
          <a:lstStyle/>
          <a:p>
            <a:endParaRPr lang="en-GB"/>
          </a:p>
        </p:txBody>
      </p:sp>
      <p:pic>
        <p:nvPicPr>
          <p:cNvPr id="5" name="Afbeelding 4">
            <a:extLst>
              <a:ext uri="{FF2B5EF4-FFF2-40B4-BE49-F238E27FC236}">
                <a16:creationId xmlns:a16="http://schemas.microsoft.com/office/drawing/2014/main" id="{8BF34D20-E71D-AAEA-F23C-718E9B888C56}"/>
              </a:ext>
            </a:extLst>
          </p:cNvPr>
          <p:cNvPicPr>
            <a:picLocks noChangeAspect="1"/>
          </p:cNvPicPr>
          <p:nvPr/>
        </p:nvPicPr>
        <p:blipFill>
          <a:blip r:embed="rId2"/>
          <a:stretch>
            <a:fillRect/>
          </a:stretch>
        </p:blipFill>
        <p:spPr>
          <a:xfrm>
            <a:off x="0" y="852850"/>
            <a:ext cx="9144000" cy="3943322"/>
          </a:xfrm>
          <a:prstGeom prst="rect">
            <a:avLst/>
          </a:prstGeom>
        </p:spPr>
      </p:pic>
      <p:sp>
        <p:nvSpPr>
          <p:cNvPr id="6" name="Titel 2">
            <a:extLst>
              <a:ext uri="{FF2B5EF4-FFF2-40B4-BE49-F238E27FC236}">
                <a16:creationId xmlns:a16="http://schemas.microsoft.com/office/drawing/2014/main" id="{5A92E60E-5D9A-AE8B-03F7-5967A620BF51}"/>
              </a:ext>
            </a:extLst>
          </p:cNvPr>
          <p:cNvSpPr txBox="1">
            <a:spLocks/>
          </p:cNvSpPr>
          <p:nvPr/>
        </p:nvSpPr>
        <p:spPr>
          <a:xfrm>
            <a:off x="2505307" y="178420"/>
            <a:ext cx="7804227" cy="536297"/>
          </a:xfrm>
          <a:prstGeom prst="rect">
            <a:avLst/>
          </a:prstGeom>
        </p:spPr>
        <p:txBody>
          <a:bodyPr/>
          <a:lstStyle>
            <a:lvl1pPr algn="l" defTabSz="914354" rtl="0" eaLnBrk="1" latinLnBrk="0" hangingPunct="1">
              <a:lnSpc>
                <a:spcPct val="90000"/>
              </a:lnSpc>
              <a:spcBef>
                <a:spcPct val="0"/>
              </a:spcBef>
              <a:buNone/>
              <a:defRPr sz="2000" b="1" kern="1200">
                <a:solidFill>
                  <a:srgbClr val="006592"/>
                </a:solidFill>
                <a:latin typeface="Arial" panose="020B0604020202020204" pitchFamily="34" charset="0"/>
                <a:ea typeface="+mj-ea"/>
                <a:cs typeface="Arial" panose="020B0604020202020204" pitchFamily="34"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a:ln>
                  <a:noFill/>
                </a:ln>
                <a:solidFill>
                  <a:srgbClr val="006592"/>
                </a:solidFill>
                <a:effectLst/>
                <a:uLnTx/>
                <a:uFillTx/>
                <a:latin typeface="Arial" panose="020B0604020202020204" pitchFamily="34" charset="0"/>
                <a:ea typeface="+mj-ea"/>
                <a:cs typeface="Arial" panose="020B0604020202020204" pitchFamily="34" charset="0"/>
              </a:rPr>
              <a:t>Logistics Hub Venlo – Port of Venlo</a:t>
            </a:r>
          </a:p>
        </p:txBody>
      </p:sp>
    </p:spTree>
    <p:extLst>
      <p:ext uri="{BB962C8B-B14F-4D97-AF65-F5344CB8AC3E}">
        <p14:creationId xmlns:p14="http://schemas.microsoft.com/office/powerpoint/2010/main" val="3624086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3C2F-A248-D033-499A-C7E36A79152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A15B3-37A4-86CC-F1A7-C9C9055BC2AC}"/>
              </a:ext>
            </a:extLst>
          </p:cNvPr>
          <p:cNvSpPr>
            <a:spLocks noGrp="1"/>
          </p:cNvSpPr>
          <p:nvPr>
            <p:ph sz="half" idx="1"/>
          </p:nvPr>
        </p:nvSpPr>
        <p:spPr>
          <a:xfrm>
            <a:off x="351597" y="1801009"/>
            <a:ext cx="3868093" cy="2712186"/>
          </a:xfrm>
        </p:spPr>
        <p:txBody>
          <a:bodyPr lIns="91440" tIns="45720" rIns="91440" bIns="45720" anchor="t"/>
          <a:lstStyle/>
          <a:p>
            <a:pPr marL="227965" indent="-227965">
              <a:buNone/>
            </a:pPr>
            <a:r>
              <a:rPr lang="nl-NL" sz="1600" i="1">
                <a:latin typeface="Arial"/>
                <a:cs typeface="Arial"/>
              </a:rPr>
              <a:t>The </a:t>
            </a:r>
            <a:r>
              <a:rPr lang="nl-NL" sz="1600" i="1" err="1">
                <a:latin typeface="Arial"/>
                <a:cs typeface="Arial"/>
              </a:rPr>
              <a:t>key</a:t>
            </a:r>
            <a:r>
              <a:rPr lang="nl-NL" sz="1600" i="1">
                <a:latin typeface="Arial"/>
                <a:cs typeface="Arial"/>
              </a:rPr>
              <a:t> </a:t>
            </a:r>
            <a:r>
              <a:rPr lang="nl-NL" sz="1600" i="1" err="1">
                <a:latin typeface="Arial"/>
                <a:cs typeface="Arial"/>
              </a:rPr>
              <a:t>objective</a:t>
            </a:r>
            <a:r>
              <a:rPr lang="nl-NL" sz="1600" i="1">
                <a:latin typeface="Arial"/>
                <a:cs typeface="Arial"/>
              </a:rPr>
              <a:t> of </a:t>
            </a:r>
            <a:r>
              <a:rPr lang="nl-NL" sz="1600" i="1" err="1">
                <a:latin typeface="Arial"/>
                <a:cs typeface="Arial"/>
              </a:rPr>
              <a:t>the</a:t>
            </a:r>
            <a:r>
              <a:rPr lang="nl-NL" sz="1600" i="1">
                <a:latin typeface="Arial"/>
                <a:cs typeface="Arial"/>
              </a:rPr>
              <a:t> Green Port Master Plan Venlo is </a:t>
            </a:r>
            <a:r>
              <a:rPr lang="nl-NL" sz="1600" i="1" err="1">
                <a:latin typeface="Arial"/>
                <a:cs typeface="Arial"/>
              </a:rPr>
              <a:t>to</a:t>
            </a:r>
            <a:r>
              <a:rPr lang="nl-NL" sz="1600" i="1">
                <a:latin typeface="Arial"/>
                <a:cs typeface="Arial"/>
              </a:rPr>
              <a:t> </a:t>
            </a:r>
            <a:r>
              <a:rPr lang="nl-NL" sz="1600" i="1" err="1">
                <a:latin typeface="Arial"/>
                <a:cs typeface="Arial"/>
              </a:rPr>
              <a:t>become</a:t>
            </a:r>
            <a:r>
              <a:rPr lang="nl-NL" sz="1600" i="1">
                <a:latin typeface="Arial"/>
                <a:cs typeface="Arial"/>
              </a:rPr>
              <a:t> a </a:t>
            </a:r>
            <a:r>
              <a:rPr lang="nl-NL" sz="1600" i="1" err="1">
                <a:latin typeface="Arial"/>
                <a:cs typeface="Arial"/>
              </a:rPr>
              <a:t>climate-neutral</a:t>
            </a:r>
            <a:r>
              <a:rPr lang="nl-NL" sz="1600" i="1">
                <a:latin typeface="Arial"/>
                <a:cs typeface="Arial"/>
              </a:rPr>
              <a:t> port </a:t>
            </a:r>
            <a:r>
              <a:rPr lang="nl-NL" sz="1600" i="1" err="1">
                <a:latin typeface="Arial"/>
                <a:cs typeface="Arial"/>
              </a:rPr>
              <a:t>by</a:t>
            </a:r>
            <a:r>
              <a:rPr lang="nl-NL" sz="1600" i="1">
                <a:latin typeface="Arial"/>
                <a:cs typeface="Arial"/>
              </a:rPr>
              <a:t> 2050 at </a:t>
            </a:r>
            <a:r>
              <a:rPr lang="nl-NL" sz="1600" i="1" err="1">
                <a:latin typeface="Arial"/>
                <a:cs typeface="Arial"/>
              </a:rPr>
              <a:t>the</a:t>
            </a:r>
            <a:r>
              <a:rPr lang="nl-NL" sz="1600" i="1">
                <a:latin typeface="Arial"/>
                <a:cs typeface="Arial"/>
              </a:rPr>
              <a:t> </a:t>
            </a:r>
            <a:r>
              <a:rPr lang="nl-NL" sz="1600" i="1" err="1">
                <a:latin typeface="Arial"/>
                <a:cs typeface="Arial"/>
              </a:rPr>
              <a:t>latest</a:t>
            </a:r>
            <a:r>
              <a:rPr lang="nl-NL" sz="1600" i="1">
                <a:latin typeface="Arial"/>
                <a:cs typeface="Arial"/>
              </a:rPr>
              <a:t>, </a:t>
            </a:r>
            <a:r>
              <a:rPr lang="nl-NL" sz="1600" i="1" err="1">
                <a:latin typeface="Arial"/>
                <a:cs typeface="Arial"/>
              </a:rPr>
              <a:t>facilitating</a:t>
            </a:r>
            <a:r>
              <a:rPr lang="nl-NL" sz="1600" i="1">
                <a:latin typeface="Arial"/>
                <a:cs typeface="Arial"/>
              </a:rPr>
              <a:t> </a:t>
            </a:r>
            <a:r>
              <a:rPr lang="nl-NL" sz="1600" i="1" err="1">
                <a:latin typeface="Arial"/>
                <a:cs typeface="Arial"/>
              </a:rPr>
              <a:t>an</a:t>
            </a:r>
            <a:r>
              <a:rPr lang="nl-NL" sz="1600" i="1">
                <a:latin typeface="Arial"/>
                <a:cs typeface="Arial"/>
              </a:rPr>
              <a:t> </a:t>
            </a:r>
            <a:r>
              <a:rPr lang="nl-NL" sz="1600" i="1" err="1">
                <a:latin typeface="Arial"/>
                <a:cs typeface="Arial"/>
              </a:rPr>
              <a:t>efficient</a:t>
            </a:r>
            <a:r>
              <a:rPr lang="nl-NL" sz="1600" i="1">
                <a:latin typeface="Arial"/>
                <a:cs typeface="Arial"/>
              </a:rPr>
              <a:t> </a:t>
            </a:r>
            <a:r>
              <a:rPr lang="nl-NL" sz="1600" i="1" err="1">
                <a:latin typeface="Arial"/>
                <a:cs typeface="Arial"/>
              </a:rPr>
              <a:t>and</a:t>
            </a:r>
            <a:r>
              <a:rPr lang="nl-NL" sz="1600" i="1">
                <a:latin typeface="Arial"/>
                <a:cs typeface="Arial"/>
              </a:rPr>
              <a:t> zero-</a:t>
            </a:r>
            <a:r>
              <a:rPr lang="nl-NL" sz="1600" i="1" err="1">
                <a:latin typeface="Arial"/>
                <a:cs typeface="Arial"/>
              </a:rPr>
              <a:t>emission</a:t>
            </a:r>
            <a:r>
              <a:rPr lang="nl-NL" sz="1600" i="1">
                <a:latin typeface="Arial"/>
                <a:cs typeface="Arial"/>
              </a:rPr>
              <a:t> flow of </a:t>
            </a:r>
            <a:r>
              <a:rPr lang="nl-NL" sz="1600" i="1" err="1">
                <a:latin typeface="Arial"/>
                <a:cs typeface="Arial"/>
              </a:rPr>
              <a:t>goods</a:t>
            </a:r>
            <a:r>
              <a:rPr lang="nl-NL" sz="1600" i="1">
                <a:latin typeface="Arial"/>
                <a:cs typeface="Arial"/>
              </a:rPr>
              <a:t>, </a:t>
            </a:r>
            <a:r>
              <a:rPr lang="nl-NL" sz="1600" i="1" err="1">
                <a:latin typeface="Arial"/>
                <a:cs typeface="Arial"/>
              </a:rPr>
              <a:t>with</a:t>
            </a:r>
            <a:r>
              <a:rPr lang="nl-NL" sz="1600" i="1">
                <a:latin typeface="Arial"/>
                <a:cs typeface="Arial"/>
              </a:rPr>
              <a:t> </a:t>
            </a:r>
            <a:r>
              <a:rPr lang="nl-NL" sz="1600" i="1" err="1">
                <a:latin typeface="Arial"/>
                <a:cs typeface="Arial"/>
              </a:rPr>
              <a:t>sustainable</a:t>
            </a:r>
            <a:r>
              <a:rPr lang="nl-NL" sz="1600" i="1">
                <a:latin typeface="Arial"/>
                <a:cs typeface="Arial"/>
              </a:rPr>
              <a:t> </a:t>
            </a:r>
            <a:r>
              <a:rPr lang="nl-NL" sz="1600" i="1" err="1">
                <a:latin typeface="Arial"/>
                <a:cs typeface="Arial"/>
              </a:rPr>
              <a:t>and</a:t>
            </a:r>
            <a:r>
              <a:rPr lang="nl-NL" sz="1600" i="1">
                <a:latin typeface="Arial"/>
                <a:cs typeface="Arial"/>
              </a:rPr>
              <a:t> </a:t>
            </a:r>
            <a:r>
              <a:rPr lang="nl-NL" sz="1600" i="1" err="1">
                <a:latin typeface="Arial"/>
                <a:cs typeface="Arial"/>
              </a:rPr>
              <a:t>healthy</a:t>
            </a:r>
            <a:r>
              <a:rPr lang="nl-NL" sz="1600" i="1">
                <a:latin typeface="Arial"/>
                <a:cs typeface="Arial"/>
              </a:rPr>
              <a:t> buildings </a:t>
            </a:r>
            <a:r>
              <a:rPr lang="nl-NL" sz="1600" i="1" err="1">
                <a:latin typeface="Arial"/>
                <a:cs typeface="Arial"/>
              </a:rPr>
              <a:t>and</a:t>
            </a:r>
            <a:r>
              <a:rPr lang="nl-NL" sz="1600" i="1">
                <a:latin typeface="Arial"/>
                <a:cs typeface="Arial"/>
              </a:rPr>
              <a:t> environment, </a:t>
            </a:r>
            <a:r>
              <a:rPr lang="nl-NL" sz="1600" i="1" err="1">
                <a:latin typeface="Arial"/>
                <a:cs typeface="Arial"/>
              </a:rPr>
              <a:t>and</a:t>
            </a:r>
            <a:r>
              <a:rPr lang="nl-NL" sz="1600" i="1">
                <a:latin typeface="Arial"/>
                <a:cs typeface="Arial"/>
              </a:rPr>
              <a:t> </a:t>
            </a:r>
            <a:r>
              <a:rPr lang="nl-NL" sz="1600" i="1" err="1">
                <a:latin typeface="Arial"/>
                <a:cs typeface="Arial"/>
              </a:rPr>
              <a:t>facilitating</a:t>
            </a:r>
            <a:r>
              <a:rPr lang="nl-NL" sz="1600" i="1">
                <a:latin typeface="Arial"/>
                <a:cs typeface="Arial"/>
              </a:rPr>
              <a:t> </a:t>
            </a:r>
            <a:r>
              <a:rPr lang="nl-NL" sz="1600" i="1" err="1">
                <a:latin typeface="Arial"/>
                <a:cs typeface="Arial"/>
              </a:rPr>
              <a:t>sustainable</a:t>
            </a:r>
            <a:r>
              <a:rPr lang="nl-NL" sz="1600" i="1">
                <a:latin typeface="Arial"/>
                <a:cs typeface="Arial"/>
              </a:rPr>
              <a:t> manufacturing </a:t>
            </a:r>
            <a:r>
              <a:rPr lang="nl-NL" sz="1600" i="1" err="1">
                <a:latin typeface="Arial"/>
                <a:cs typeface="Arial"/>
              </a:rPr>
              <a:t>processes</a:t>
            </a:r>
            <a:r>
              <a:rPr lang="nl-NL" sz="1600" i="1">
                <a:latin typeface="Arial"/>
                <a:cs typeface="Arial"/>
              </a:rPr>
              <a:t> </a:t>
            </a:r>
            <a:r>
              <a:rPr lang="nl-NL" sz="1600" i="1" err="1">
                <a:latin typeface="Arial"/>
                <a:cs typeface="Arial"/>
              </a:rPr>
              <a:t>thus</a:t>
            </a:r>
            <a:r>
              <a:rPr lang="nl-NL" sz="1600" i="1">
                <a:latin typeface="Arial"/>
                <a:cs typeface="Arial"/>
              </a:rPr>
              <a:t> </a:t>
            </a:r>
            <a:r>
              <a:rPr lang="nl-NL" sz="1600" i="1" err="1">
                <a:latin typeface="Arial"/>
                <a:cs typeface="Arial"/>
              </a:rPr>
              <a:t>creating</a:t>
            </a:r>
            <a:r>
              <a:rPr lang="nl-NL" sz="1600" i="1">
                <a:latin typeface="Arial"/>
                <a:cs typeface="Arial"/>
              </a:rPr>
              <a:t> </a:t>
            </a:r>
            <a:r>
              <a:rPr lang="nl-NL" sz="1600" i="1" err="1">
                <a:latin typeface="Arial"/>
                <a:cs typeface="Arial"/>
              </a:rPr>
              <a:t>social</a:t>
            </a:r>
            <a:r>
              <a:rPr lang="nl-NL" sz="1600" i="1">
                <a:latin typeface="Arial"/>
                <a:cs typeface="Arial"/>
              </a:rPr>
              <a:t> </a:t>
            </a:r>
            <a:r>
              <a:rPr lang="nl-NL" sz="1600" i="1" err="1">
                <a:latin typeface="Arial"/>
                <a:cs typeface="Arial"/>
              </a:rPr>
              <a:t>value</a:t>
            </a:r>
            <a:r>
              <a:rPr lang="nl-NL" sz="1600" i="1">
                <a:latin typeface="Arial"/>
                <a:cs typeface="Arial"/>
              </a:rPr>
              <a:t>, </a:t>
            </a:r>
            <a:r>
              <a:rPr lang="nl-NL" sz="1600" i="1" err="1">
                <a:latin typeface="Arial"/>
                <a:cs typeface="Arial"/>
              </a:rPr>
              <a:t>broad</a:t>
            </a:r>
            <a:r>
              <a:rPr lang="nl-NL" sz="1600" i="1">
                <a:latin typeface="Arial"/>
                <a:cs typeface="Arial"/>
              </a:rPr>
              <a:t> </a:t>
            </a:r>
            <a:r>
              <a:rPr lang="nl-NL" sz="1600" i="1" err="1">
                <a:latin typeface="Arial"/>
                <a:cs typeface="Arial"/>
              </a:rPr>
              <a:t>prosperity</a:t>
            </a:r>
            <a:r>
              <a:rPr lang="nl-NL" sz="1600" i="1">
                <a:latin typeface="Arial"/>
                <a:cs typeface="Arial"/>
              </a:rPr>
              <a:t> </a:t>
            </a:r>
            <a:r>
              <a:rPr lang="nl-NL" sz="1600" i="1" err="1">
                <a:latin typeface="Arial"/>
                <a:cs typeface="Arial"/>
              </a:rPr>
              <a:t>and</a:t>
            </a:r>
            <a:r>
              <a:rPr lang="nl-NL" sz="1600" i="1">
                <a:latin typeface="Arial"/>
                <a:cs typeface="Arial"/>
              </a:rPr>
              <a:t> </a:t>
            </a:r>
            <a:r>
              <a:rPr lang="nl-NL" sz="1600" i="1" err="1">
                <a:latin typeface="Arial"/>
                <a:cs typeface="Arial"/>
              </a:rPr>
              <a:t>spatial</a:t>
            </a:r>
            <a:r>
              <a:rPr lang="nl-NL" sz="1600" i="1">
                <a:latin typeface="Arial"/>
                <a:cs typeface="Arial"/>
              </a:rPr>
              <a:t> </a:t>
            </a:r>
            <a:r>
              <a:rPr lang="nl-NL" sz="1600" i="1" err="1">
                <a:latin typeface="Arial"/>
                <a:cs typeface="Arial"/>
              </a:rPr>
              <a:t>integration</a:t>
            </a:r>
            <a:r>
              <a:rPr lang="nl-NL" sz="1600" i="1">
                <a:latin typeface="Arial"/>
                <a:cs typeface="Arial"/>
              </a:rPr>
              <a:t> </a:t>
            </a:r>
            <a:r>
              <a:rPr lang="nl-NL" sz="1600" i="1" err="1">
                <a:latin typeface="Arial"/>
                <a:cs typeface="Arial"/>
              </a:rPr>
              <a:t>into</a:t>
            </a:r>
            <a:r>
              <a:rPr lang="nl-NL" sz="1600" i="1">
                <a:latin typeface="Arial"/>
                <a:cs typeface="Arial"/>
              </a:rPr>
              <a:t> </a:t>
            </a:r>
            <a:r>
              <a:rPr lang="nl-NL" sz="1600" i="1" err="1">
                <a:latin typeface="Arial"/>
                <a:cs typeface="Arial"/>
              </a:rPr>
              <a:t>its</a:t>
            </a:r>
            <a:r>
              <a:rPr lang="nl-NL" sz="1600" i="1">
                <a:latin typeface="Arial"/>
                <a:cs typeface="Arial"/>
              </a:rPr>
              <a:t> </a:t>
            </a:r>
            <a:r>
              <a:rPr lang="nl-NL" sz="1600" i="1" err="1">
                <a:latin typeface="Arial"/>
                <a:cs typeface="Arial"/>
              </a:rPr>
              <a:t>surroundings</a:t>
            </a:r>
            <a:r>
              <a:rPr lang="nl-NL" sz="1600" i="1">
                <a:latin typeface="Arial"/>
                <a:cs typeface="Arial"/>
              </a:rPr>
              <a:t>.</a:t>
            </a:r>
            <a:endParaRPr lang="en-US" sz="1600">
              <a:latin typeface="Arial"/>
              <a:cs typeface="Arial"/>
            </a:endParaRPr>
          </a:p>
          <a:p>
            <a:pPr marL="0" indent="0">
              <a:buNone/>
            </a:pPr>
            <a:endParaRPr lang="nl-NL" sz="1600" i="1"/>
          </a:p>
        </p:txBody>
      </p:sp>
      <p:sp>
        <p:nvSpPr>
          <p:cNvPr id="4" name="Title 3">
            <a:extLst>
              <a:ext uri="{FF2B5EF4-FFF2-40B4-BE49-F238E27FC236}">
                <a16:creationId xmlns:a16="http://schemas.microsoft.com/office/drawing/2014/main" id="{CB45938D-CDA9-4FBB-2621-BC505F83F5C7}"/>
              </a:ext>
            </a:extLst>
          </p:cNvPr>
          <p:cNvSpPr>
            <a:spLocks noGrp="1"/>
          </p:cNvSpPr>
          <p:nvPr>
            <p:ph type="title"/>
          </p:nvPr>
        </p:nvSpPr>
        <p:spPr/>
        <p:txBody>
          <a:bodyPr lIns="91440" tIns="45720" rIns="91440" bIns="45720" anchor="t"/>
          <a:lstStyle/>
          <a:p>
            <a:r>
              <a:rPr lang="en-GB">
                <a:latin typeface="Arial"/>
                <a:cs typeface="Arial"/>
              </a:rPr>
              <a:t>The Vision of Port of Venlo</a:t>
            </a:r>
            <a:endParaRPr lang="en-US"/>
          </a:p>
        </p:txBody>
      </p:sp>
      <p:graphicFrame>
        <p:nvGraphicFramePr>
          <p:cNvPr id="5" name="Content Placeholder 4">
            <a:extLst>
              <a:ext uri="{FF2B5EF4-FFF2-40B4-BE49-F238E27FC236}">
                <a16:creationId xmlns:a16="http://schemas.microsoft.com/office/drawing/2014/main" id="{677095A5-44B1-9D7F-F160-7B39195E6D36}"/>
              </a:ext>
            </a:extLst>
          </p:cNvPr>
          <p:cNvGraphicFramePr>
            <a:graphicFrameLocks noGrp="1" noChangeAspect="1"/>
          </p:cNvGraphicFramePr>
          <p:nvPr>
            <p:ph sz="half" idx="2"/>
          </p:nvPr>
        </p:nvGraphicFramePr>
        <p:xfrm>
          <a:off x="4572000" y="1438267"/>
          <a:ext cx="4048639" cy="2862262"/>
        </p:xfrm>
        <a:graphic>
          <a:graphicData uri="http://schemas.openxmlformats.org/presentationml/2006/ole">
            <mc:AlternateContent xmlns:mc="http://schemas.openxmlformats.org/markup-compatibility/2006">
              <mc:Choice xmlns:v="urn:schemas-microsoft-com:vml" Requires="v">
                <p:oleObj name="Acrobat Document" r:id="rId3" imgW="7562591" imgH="5346465" progId="AcroExch.Document.DC">
                  <p:embed/>
                </p:oleObj>
              </mc:Choice>
              <mc:Fallback>
                <p:oleObj name="Acrobat Document" r:id="rId3" imgW="7562591" imgH="5346465" progId="AcroExch.Document.DC">
                  <p:embed/>
                  <p:pic>
                    <p:nvPicPr>
                      <p:cNvPr id="5" name="Content Placeholder 4">
                        <a:extLst>
                          <a:ext uri="{FF2B5EF4-FFF2-40B4-BE49-F238E27FC236}">
                            <a16:creationId xmlns:a16="http://schemas.microsoft.com/office/drawing/2014/main" id="{677095A5-44B1-9D7F-F160-7B39195E6D36}"/>
                          </a:ext>
                        </a:extLst>
                      </p:cNvPr>
                      <p:cNvPicPr/>
                      <p:nvPr/>
                    </p:nvPicPr>
                    <p:blipFill>
                      <a:blip r:embed="rId4"/>
                      <a:stretch>
                        <a:fillRect/>
                      </a:stretch>
                    </p:blipFill>
                    <p:spPr>
                      <a:xfrm>
                        <a:off x="4572000" y="1438267"/>
                        <a:ext cx="4048639" cy="2862262"/>
                      </a:xfrm>
                      <a:prstGeom prst="rect">
                        <a:avLst/>
                      </a:prstGeom>
                    </p:spPr>
                  </p:pic>
                </p:oleObj>
              </mc:Fallback>
            </mc:AlternateContent>
          </a:graphicData>
        </a:graphic>
      </p:graphicFrame>
    </p:spTree>
    <p:extLst>
      <p:ext uri="{BB962C8B-B14F-4D97-AF65-F5344CB8AC3E}">
        <p14:creationId xmlns:p14="http://schemas.microsoft.com/office/powerpoint/2010/main" val="2077486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AE97B-DE25-9D2A-0195-3DB4F5A9CF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A86A3-4F79-DB0F-7300-044BF0904FA6}"/>
              </a:ext>
            </a:extLst>
          </p:cNvPr>
          <p:cNvSpPr>
            <a:spLocks noGrp="1"/>
          </p:cNvSpPr>
          <p:nvPr>
            <p:ph sz="half" idx="1"/>
          </p:nvPr>
        </p:nvSpPr>
        <p:spPr/>
        <p:txBody>
          <a:bodyPr lIns="91440" tIns="45720" rIns="91440" bIns="45720" anchor="t"/>
          <a:lstStyle/>
          <a:p>
            <a:pPr marL="228600" indent="-228600">
              <a:buAutoNum type="arabicPeriod"/>
            </a:pPr>
            <a:r>
              <a:rPr lang="en-GB" b="1">
                <a:solidFill>
                  <a:schemeClr val="accent1"/>
                </a:solidFill>
                <a:latin typeface="Arial"/>
                <a:cs typeface="Arial"/>
              </a:rPr>
              <a:t>Time for action. </a:t>
            </a:r>
          </a:p>
          <a:p>
            <a:pPr marL="539750" lvl="1" indent="-228600">
              <a:buAutoNum type="arabicPeriod"/>
            </a:pPr>
            <a:r>
              <a:rPr lang="en-GB">
                <a:latin typeface="Arial"/>
                <a:cs typeface="Arial"/>
              </a:rPr>
              <a:t>We still have a lot of actions to implement to improve our maturity levels. </a:t>
            </a:r>
            <a:endParaRPr lang="en-GB"/>
          </a:p>
          <a:p>
            <a:pPr marL="539750" lvl="1" indent="-228600">
              <a:buAutoNum type="arabicPeriod"/>
            </a:pPr>
            <a:r>
              <a:rPr lang="en-GB">
                <a:latin typeface="Arial"/>
                <a:cs typeface="Arial"/>
              </a:rPr>
              <a:t>We are not doing bad but we still need to improve. </a:t>
            </a:r>
            <a:endParaRPr lang="en-GB"/>
          </a:p>
          <a:p>
            <a:pPr marL="228600" indent="-228600">
              <a:buAutoNum type="arabicPeriod"/>
            </a:pPr>
            <a:r>
              <a:rPr lang="en-GB" b="1">
                <a:solidFill>
                  <a:schemeClr val="accent1"/>
                </a:solidFill>
                <a:latin typeface="Arial"/>
                <a:cs typeface="Arial"/>
              </a:rPr>
              <a:t>Prepare ourselves </a:t>
            </a:r>
            <a:r>
              <a:rPr lang="en-GB">
                <a:solidFill>
                  <a:srgbClr val="202020"/>
                </a:solidFill>
                <a:latin typeface="Arial"/>
                <a:cs typeface="Arial"/>
              </a:rPr>
              <a:t>for EU and national laws and regulations</a:t>
            </a:r>
          </a:p>
          <a:p>
            <a:pPr marL="539750" lvl="1" indent="-228600">
              <a:buAutoNum type="arabicPeriod"/>
            </a:pPr>
            <a:r>
              <a:rPr lang="en-GB" i="1">
                <a:solidFill>
                  <a:schemeClr val="accent1"/>
                </a:solidFill>
                <a:latin typeface="Arial"/>
                <a:cs typeface="Arial"/>
              </a:rPr>
              <a:t>License to operate is at risk!</a:t>
            </a:r>
            <a:endParaRPr lang="en-GB">
              <a:solidFill>
                <a:schemeClr val="accent1"/>
              </a:solidFill>
            </a:endParaRPr>
          </a:p>
          <a:p>
            <a:pPr marL="228600" indent="-228600">
              <a:buFont typeface="+mj-lt"/>
              <a:buAutoNum type="arabicPeriod"/>
            </a:pPr>
            <a:r>
              <a:rPr lang="en-GB">
                <a:latin typeface="Arial"/>
                <a:cs typeface="Arial"/>
              </a:rPr>
              <a:t>Combination of two project PIONEERS and GRIP is beneficial for the development of the Venlo GPMP.</a:t>
            </a:r>
          </a:p>
          <a:p>
            <a:pPr marL="0" indent="0">
              <a:buNone/>
            </a:pPr>
            <a:endParaRPr lang="en-GB"/>
          </a:p>
          <a:p>
            <a:pPr marL="0" indent="0">
              <a:buNone/>
            </a:pPr>
            <a:endParaRPr lang="en-GB"/>
          </a:p>
        </p:txBody>
      </p:sp>
      <p:sp>
        <p:nvSpPr>
          <p:cNvPr id="4" name="Title 3">
            <a:extLst>
              <a:ext uri="{FF2B5EF4-FFF2-40B4-BE49-F238E27FC236}">
                <a16:creationId xmlns:a16="http://schemas.microsoft.com/office/drawing/2014/main" id="{BBB3EF42-DDB3-C1E7-3490-284EB00CF07A}"/>
              </a:ext>
            </a:extLst>
          </p:cNvPr>
          <p:cNvSpPr>
            <a:spLocks noGrp="1"/>
          </p:cNvSpPr>
          <p:nvPr>
            <p:ph type="title"/>
          </p:nvPr>
        </p:nvSpPr>
        <p:spPr/>
        <p:txBody>
          <a:bodyPr lIns="91440" tIns="45720" rIns="91440" bIns="45720" anchor="t"/>
          <a:lstStyle/>
          <a:p>
            <a:r>
              <a:rPr lang="en-GB">
                <a:latin typeface="Arial"/>
                <a:cs typeface="Arial"/>
              </a:rPr>
              <a:t>Lessons learnt </a:t>
            </a:r>
            <a:endParaRPr lang="en-GB"/>
          </a:p>
        </p:txBody>
      </p:sp>
      <p:pic>
        <p:nvPicPr>
          <p:cNvPr id="5" name="Content Placeholder 4" descr="A diagram of a diagram&#10;&#10;Description automatically generated">
            <a:extLst>
              <a:ext uri="{FF2B5EF4-FFF2-40B4-BE49-F238E27FC236}">
                <a16:creationId xmlns:a16="http://schemas.microsoft.com/office/drawing/2014/main" id="{9F9A0FF4-DF2D-EE5B-354F-4405FE1FEF44}"/>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4648202" y="1513305"/>
            <a:ext cx="4244975" cy="2509025"/>
          </a:xfrm>
          <a:prstGeom prst="rect">
            <a:avLst/>
          </a:prstGeom>
        </p:spPr>
      </p:pic>
    </p:spTree>
    <p:extLst>
      <p:ext uri="{BB962C8B-B14F-4D97-AF65-F5344CB8AC3E}">
        <p14:creationId xmlns:p14="http://schemas.microsoft.com/office/powerpoint/2010/main" val="41374246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5931320C-9D7D-8C72-6909-DB8B2A5001B6}"/>
              </a:ext>
            </a:extLst>
          </p:cNvPr>
          <p:cNvSpPr>
            <a:spLocks noGrp="1"/>
          </p:cNvSpPr>
          <p:nvPr>
            <p:ph type="subTitle" idx="1"/>
          </p:nvPr>
        </p:nvSpPr>
        <p:spPr>
          <a:xfrm>
            <a:off x="545209" y="880751"/>
            <a:ext cx="3373649" cy="2843952"/>
          </a:xfrm>
        </p:spPr>
        <p:txBody>
          <a:bodyPr>
            <a:normAutofit/>
          </a:bodyPr>
          <a:lstStyle/>
          <a:p>
            <a:r>
              <a:rPr lang="en-US" sz="1650" b="1">
                <a:latin typeface="Verdana" panose="020B0604030504040204" pitchFamily="34" charset="0"/>
                <a:ea typeface="Verdana" panose="020B0604030504040204" pitchFamily="34" charset="0"/>
              </a:rPr>
              <a:t>Performance KPIs</a:t>
            </a:r>
          </a:p>
          <a:p>
            <a:pPr algn="l"/>
            <a:r>
              <a:rPr lang="en-US" sz="1425" b="1">
                <a:latin typeface="Verdana" panose="020B0604030504040204" pitchFamily="34" charset="0"/>
                <a:ea typeface="Verdana" panose="020B0604030504040204" pitchFamily="34" charset="0"/>
              </a:rPr>
              <a:t>700,000 TEU</a:t>
            </a:r>
            <a:r>
              <a:rPr lang="en-US" sz="1425">
                <a:latin typeface="Verdana" panose="020B0604030504040204" pitchFamily="34" charset="0"/>
                <a:ea typeface="Verdana" panose="020B0604030504040204" pitchFamily="34" charset="0"/>
              </a:rPr>
              <a:t> handling capacity</a:t>
            </a:r>
          </a:p>
          <a:p>
            <a:pPr algn="l"/>
            <a:r>
              <a:rPr lang="en-US" sz="1425" b="1">
                <a:latin typeface="Verdana" panose="020B0604030504040204" pitchFamily="34" charset="0"/>
                <a:ea typeface="Verdana" panose="020B0604030504040204" pitchFamily="34" charset="0"/>
              </a:rPr>
              <a:t>200,000 m²</a:t>
            </a:r>
            <a:r>
              <a:rPr lang="en-US" sz="1425">
                <a:latin typeface="Verdana" panose="020B0604030504040204" pitchFamily="34" charset="0"/>
                <a:ea typeface="Verdana" panose="020B0604030504040204" pitchFamily="34" charset="0"/>
              </a:rPr>
              <a:t> terminal area</a:t>
            </a:r>
          </a:p>
          <a:p>
            <a:pPr algn="l"/>
            <a:r>
              <a:rPr lang="en-US" sz="1425" b="1">
                <a:latin typeface="Verdana" panose="020B0604030504040204" pitchFamily="34" charset="0"/>
                <a:ea typeface="Verdana" panose="020B0604030504040204" pitchFamily="34" charset="0"/>
              </a:rPr>
              <a:t>Capacity up to 130 trains/ week</a:t>
            </a:r>
            <a:endParaRPr lang="en-US" sz="1425">
              <a:latin typeface="Verdana" panose="020B0604030504040204" pitchFamily="34" charset="0"/>
              <a:ea typeface="Verdana" panose="020B0604030504040204" pitchFamily="34" charset="0"/>
            </a:endParaRPr>
          </a:p>
          <a:p>
            <a:pPr algn="l"/>
            <a:r>
              <a:rPr lang="en-US" sz="1425" b="1">
                <a:latin typeface="Verdana" panose="020B0604030504040204" pitchFamily="34" charset="0"/>
                <a:ea typeface="Verdana" panose="020B0604030504040204" pitchFamily="34" charset="0"/>
              </a:rPr>
              <a:t>650 trucks per day</a:t>
            </a:r>
            <a:endParaRPr lang="en-US" sz="1425">
              <a:latin typeface="Verdana" panose="020B0604030504040204" pitchFamily="34" charset="0"/>
              <a:ea typeface="Verdana" panose="020B0604030504040204" pitchFamily="34" charset="0"/>
            </a:endParaRPr>
          </a:p>
          <a:p>
            <a:pPr algn="l"/>
            <a:r>
              <a:rPr lang="en-US" sz="1425" b="1">
                <a:latin typeface="Verdana" panose="020B0604030504040204" pitchFamily="34" charset="0"/>
                <a:ea typeface="Verdana" panose="020B0604030504040204" pitchFamily="34" charset="0"/>
              </a:rPr>
              <a:t>&gt;500,000 TEU</a:t>
            </a:r>
            <a:r>
              <a:rPr lang="en-US" sz="1425">
                <a:latin typeface="Verdana" panose="020B0604030504040204" pitchFamily="34" charset="0"/>
                <a:ea typeface="Verdana" panose="020B0604030504040204" pitchFamily="34" charset="0"/>
              </a:rPr>
              <a:t> handlings per year</a:t>
            </a:r>
          </a:p>
          <a:p>
            <a:pPr algn="l"/>
            <a:r>
              <a:rPr lang="en-US" sz="1425" b="1">
                <a:latin typeface="Verdana" panose="020B0604030504040204" pitchFamily="34" charset="0"/>
                <a:ea typeface="Verdana" panose="020B0604030504040204" pitchFamily="34" charset="0"/>
              </a:rPr>
              <a:t>&gt;2 million TEU</a:t>
            </a:r>
            <a:r>
              <a:rPr lang="en-US" sz="1425">
                <a:latin typeface="Verdana" panose="020B0604030504040204" pitchFamily="34" charset="0"/>
                <a:ea typeface="Verdana" panose="020B0604030504040204" pitchFamily="34" charset="0"/>
              </a:rPr>
              <a:t> storage days processed across storage &amp; gate  </a:t>
            </a:r>
          </a:p>
          <a:p>
            <a:endParaRPr lang="de-DE"/>
          </a:p>
        </p:txBody>
      </p:sp>
      <p:pic>
        <p:nvPicPr>
          <p:cNvPr id="4" name="Grafik 3">
            <a:extLst>
              <a:ext uri="{FF2B5EF4-FFF2-40B4-BE49-F238E27FC236}">
                <a16:creationId xmlns:a16="http://schemas.microsoft.com/office/drawing/2014/main" id="{92FB4233-AB1C-C672-BDA2-7D53014B720A}"/>
              </a:ext>
            </a:extLst>
          </p:cNvPr>
          <p:cNvPicPr>
            <a:picLocks noChangeAspect="1"/>
          </p:cNvPicPr>
          <p:nvPr/>
        </p:nvPicPr>
        <p:blipFill>
          <a:blip r:embed="rId2"/>
          <a:stretch>
            <a:fillRect/>
          </a:stretch>
        </p:blipFill>
        <p:spPr>
          <a:xfrm>
            <a:off x="7169417" y="3902318"/>
            <a:ext cx="2168244" cy="806628"/>
          </a:xfrm>
          <a:prstGeom prst="rect">
            <a:avLst/>
          </a:prstGeom>
        </p:spPr>
      </p:pic>
      <p:sp>
        <p:nvSpPr>
          <p:cNvPr id="5" name="Titel 4">
            <a:extLst>
              <a:ext uri="{FF2B5EF4-FFF2-40B4-BE49-F238E27FC236}">
                <a16:creationId xmlns:a16="http://schemas.microsoft.com/office/drawing/2014/main" id="{7276AB9D-2116-AD48-F310-6AE5527F2687}"/>
              </a:ext>
            </a:extLst>
          </p:cNvPr>
          <p:cNvSpPr txBox="1">
            <a:spLocks noGrp="1"/>
          </p:cNvSpPr>
          <p:nvPr>
            <p:ph type="ctrTitle"/>
          </p:nvPr>
        </p:nvSpPr>
        <p:spPr>
          <a:xfrm>
            <a:off x="321497" y="259010"/>
            <a:ext cx="8561894" cy="507831"/>
          </a:xfrm>
          <a:prstGeom prst="rect">
            <a:avLst/>
          </a:prstGeom>
          <a:noFill/>
        </p:spPr>
        <p:txBody>
          <a:bodyPr wrap="square" rtlCol="0">
            <a:spAutoFit/>
          </a:bodyPr>
          <a:lstStyle/>
          <a:p>
            <a:pPr algn="ctr"/>
            <a:r>
              <a:rPr lang="de-DE" sz="3000" b="1">
                <a:latin typeface="TT Lakes DemiBold" panose="02000905000000020004"/>
              </a:rPr>
              <a:t>WIENCONT CONTAINER TERMINAL GMBH</a:t>
            </a:r>
          </a:p>
        </p:txBody>
      </p:sp>
      <p:sp>
        <p:nvSpPr>
          <p:cNvPr id="10" name="Untertitel 2">
            <a:extLst>
              <a:ext uri="{FF2B5EF4-FFF2-40B4-BE49-F238E27FC236}">
                <a16:creationId xmlns:a16="http://schemas.microsoft.com/office/drawing/2014/main" id="{B8191F8C-BA5D-76D7-8146-2F5925D0A546}"/>
              </a:ext>
            </a:extLst>
          </p:cNvPr>
          <p:cNvSpPr txBox="1">
            <a:spLocks/>
          </p:cNvSpPr>
          <p:nvPr/>
        </p:nvSpPr>
        <p:spPr>
          <a:xfrm>
            <a:off x="4572001" y="880751"/>
            <a:ext cx="3681539" cy="3446321"/>
          </a:xfrm>
          <a:prstGeom prst="rect">
            <a:avLst/>
          </a:prstGeom>
        </p:spPr>
        <p:txBody>
          <a:bodyPr vert="horz" lIns="68580" tIns="34290" rIns="68580" bIns="3429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sz="4125" b="1">
                <a:solidFill>
                  <a:prstClr val="black"/>
                </a:solidFill>
                <a:latin typeface="Verdana" panose="020B0604030504040204" pitchFamily="34" charset="0"/>
                <a:ea typeface="Verdana" panose="020B0604030504040204" pitchFamily="34" charset="0"/>
              </a:rPr>
              <a:t>Infrastructure Highlights</a:t>
            </a:r>
            <a:br>
              <a:rPr lang="en-US" sz="3750" b="1">
                <a:solidFill>
                  <a:prstClr val="black"/>
                </a:solidFill>
                <a:latin typeface="Verdana" panose="020B0604030504040204" pitchFamily="34" charset="0"/>
                <a:ea typeface="Verdana" panose="020B0604030504040204" pitchFamily="34" charset="0"/>
              </a:rPr>
            </a:br>
            <a:endParaRPr lang="en-US" sz="3750" b="1">
              <a:solidFill>
                <a:prstClr val="black"/>
              </a:solidFill>
              <a:latin typeface="Verdana" panose="020B0604030504040204" pitchFamily="34" charset="0"/>
              <a:ea typeface="Verdana" panose="020B0604030504040204" pitchFamily="34" charset="0"/>
            </a:endParaRPr>
          </a:p>
          <a:p>
            <a:pPr algn="l" defTabSz="685800">
              <a:spcBef>
                <a:spcPts val="750"/>
              </a:spcBef>
            </a:pPr>
            <a:r>
              <a:rPr lang="en-US" sz="3600" b="1">
                <a:solidFill>
                  <a:prstClr val="black"/>
                </a:solidFill>
                <a:latin typeface="Verdana" panose="020B0604030504040204" pitchFamily="34" charset="0"/>
                <a:ea typeface="Verdana" panose="020B0604030504040204" pitchFamily="34" charset="0"/>
              </a:rPr>
              <a:t>TEN-T Core Terminal</a:t>
            </a:r>
            <a:r>
              <a:rPr lang="en-US" sz="3600">
                <a:solidFill>
                  <a:prstClr val="black"/>
                </a:solidFill>
                <a:latin typeface="Verdana" panose="020B0604030504040204" pitchFamily="34" charset="0"/>
                <a:ea typeface="Verdana" panose="020B0604030504040204" pitchFamily="34" charset="0"/>
              </a:rPr>
              <a:t> on 3 major corridors (Baltic, Orient, Danube)</a:t>
            </a:r>
          </a:p>
          <a:p>
            <a:pPr algn="l" defTabSz="685800">
              <a:spcBef>
                <a:spcPts val="750"/>
              </a:spcBef>
            </a:pPr>
            <a:r>
              <a:rPr lang="en-US" sz="3600" b="1">
                <a:solidFill>
                  <a:prstClr val="black"/>
                </a:solidFill>
                <a:latin typeface="Verdana" panose="020B0604030504040204" pitchFamily="34" charset="0"/>
                <a:ea typeface="Verdana" panose="020B0604030504040204" pitchFamily="34" charset="0"/>
              </a:rPr>
              <a:t>9 railway Companies </a:t>
            </a:r>
            <a:r>
              <a:rPr lang="en-US" sz="3600">
                <a:solidFill>
                  <a:prstClr val="black"/>
                </a:solidFill>
                <a:latin typeface="Verdana" panose="020B0604030504040204" pitchFamily="34" charset="0"/>
                <a:ea typeface="Verdana" panose="020B0604030504040204" pitchFamily="34" charset="0"/>
              </a:rPr>
              <a:t>with high-frequency connections</a:t>
            </a:r>
          </a:p>
          <a:p>
            <a:pPr algn="l" defTabSz="685800">
              <a:spcBef>
                <a:spcPts val="750"/>
              </a:spcBef>
            </a:pPr>
            <a:r>
              <a:rPr lang="en-US" sz="3600">
                <a:solidFill>
                  <a:prstClr val="black"/>
                </a:solidFill>
                <a:latin typeface="Verdana" panose="020B0604030504040204" pitchFamily="34" charset="0"/>
                <a:ea typeface="Verdana" panose="020B0604030504040204" pitchFamily="34" charset="0"/>
              </a:rPr>
              <a:t>Key </a:t>
            </a:r>
            <a:r>
              <a:rPr lang="en-US" sz="3600" b="1">
                <a:solidFill>
                  <a:prstClr val="black"/>
                </a:solidFill>
                <a:latin typeface="Verdana" panose="020B0604030504040204" pitchFamily="34" charset="0"/>
                <a:ea typeface="Verdana" panose="020B0604030504040204" pitchFamily="34" charset="0"/>
              </a:rPr>
              <a:t>gateway for South-Eastern Europe and Turkey</a:t>
            </a:r>
            <a:endParaRPr lang="en-US" sz="3600">
              <a:solidFill>
                <a:prstClr val="black"/>
              </a:solidFill>
              <a:latin typeface="Verdana" panose="020B0604030504040204" pitchFamily="34" charset="0"/>
              <a:ea typeface="Verdana" panose="020B0604030504040204" pitchFamily="34" charset="0"/>
            </a:endParaRPr>
          </a:p>
          <a:p>
            <a:pPr algn="l" defTabSz="685800">
              <a:spcBef>
                <a:spcPts val="750"/>
              </a:spcBef>
            </a:pPr>
            <a:r>
              <a:rPr lang="en-US" sz="3600" b="1">
                <a:solidFill>
                  <a:prstClr val="black"/>
                </a:solidFill>
                <a:latin typeface="Verdana" panose="020B0604030504040204" pitchFamily="34" charset="0"/>
                <a:ea typeface="Verdana" panose="020B0604030504040204" pitchFamily="34" charset="0"/>
              </a:rPr>
              <a:t>56 reefer plugs</a:t>
            </a:r>
            <a:r>
              <a:rPr lang="en-US" sz="3600">
                <a:solidFill>
                  <a:prstClr val="black"/>
                </a:solidFill>
                <a:latin typeface="Verdana" panose="020B0604030504040204" pitchFamily="34" charset="0"/>
                <a:ea typeface="Verdana" panose="020B0604030504040204" pitchFamily="34" charset="0"/>
              </a:rPr>
              <a:t>, certified inspection &amp; repair</a:t>
            </a:r>
          </a:p>
          <a:p>
            <a:pPr algn="l" defTabSz="685800">
              <a:spcBef>
                <a:spcPts val="750"/>
              </a:spcBef>
            </a:pPr>
            <a:r>
              <a:rPr lang="en-US" sz="3600">
                <a:solidFill>
                  <a:prstClr val="black"/>
                </a:solidFill>
                <a:latin typeface="Verdana" panose="020B0604030504040204" pitchFamily="34" charset="0"/>
                <a:ea typeface="Verdana" panose="020B0604030504040204" pitchFamily="34" charset="0"/>
              </a:rPr>
              <a:t>Fully automated </a:t>
            </a:r>
            <a:r>
              <a:rPr lang="en-US" sz="3600" b="1">
                <a:solidFill>
                  <a:prstClr val="black"/>
                </a:solidFill>
                <a:latin typeface="Verdana" panose="020B0604030504040204" pitchFamily="34" charset="0"/>
                <a:ea typeface="Verdana" panose="020B0604030504040204" pitchFamily="34" charset="0"/>
              </a:rPr>
              <a:t>OCR gate road and rail</a:t>
            </a:r>
            <a:r>
              <a:rPr lang="en-US" sz="3600">
                <a:solidFill>
                  <a:prstClr val="black"/>
                </a:solidFill>
                <a:latin typeface="Verdana" panose="020B0604030504040204" pitchFamily="34" charset="0"/>
                <a:ea typeface="Verdana" panose="020B0604030504040204" pitchFamily="34" charset="0"/>
              </a:rPr>
              <a:t> </a:t>
            </a:r>
          </a:p>
          <a:p>
            <a:pPr algn="l" defTabSz="685800">
              <a:spcBef>
                <a:spcPts val="750"/>
              </a:spcBef>
            </a:pPr>
            <a:r>
              <a:rPr lang="en-US" sz="3600">
                <a:solidFill>
                  <a:prstClr val="black"/>
                </a:solidFill>
                <a:latin typeface="Verdana" panose="020B0604030504040204" pitchFamily="34" charset="0"/>
                <a:ea typeface="Verdana" panose="020B0604030504040204" pitchFamily="34" charset="0"/>
              </a:rPr>
              <a:t>8 terminal tracks, transit &amp; holding tracks</a:t>
            </a:r>
          </a:p>
          <a:p>
            <a:pPr algn="l" defTabSz="685800">
              <a:spcBef>
                <a:spcPts val="750"/>
              </a:spcBef>
            </a:pPr>
            <a:r>
              <a:rPr lang="en-US" sz="3600">
                <a:solidFill>
                  <a:prstClr val="black"/>
                </a:solidFill>
                <a:latin typeface="Verdana" panose="020B0604030504040204" pitchFamily="34" charset="0"/>
                <a:ea typeface="Verdana" panose="020B0604030504040204" pitchFamily="34" charset="0"/>
              </a:rPr>
              <a:t>Modern equipment: Gantry Cranes,  reach stackers, terminal tractors, barge crane</a:t>
            </a:r>
          </a:p>
          <a:p>
            <a:pPr defTabSz="685800">
              <a:spcBef>
                <a:spcPts val="750"/>
              </a:spcBef>
            </a:pPr>
            <a:endParaRPr lang="de-DE" sz="1800">
              <a:solidFill>
                <a:prstClr val="black"/>
              </a:solidFill>
              <a:latin typeface="Aptos" panose="02110004020202020204"/>
            </a:endParaRPr>
          </a:p>
        </p:txBody>
      </p:sp>
      <p:sp>
        <p:nvSpPr>
          <p:cNvPr id="12" name="Textfeld 11">
            <a:extLst>
              <a:ext uri="{FF2B5EF4-FFF2-40B4-BE49-F238E27FC236}">
                <a16:creationId xmlns:a16="http://schemas.microsoft.com/office/drawing/2014/main" id="{B4497581-D70D-F8B9-B80E-6EB95662BFDB}"/>
              </a:ext>
            </a:extLst>
          </p:cNvPr>
          <p:cNvSpPr txBox="1"/>
          <p:nvPr/>
        </p:nvSpPr>
        <p:spPr>
          <a:xfrm>
            <a:off x="2100073" y="4246120"/>
            <a:ext cx="4691013" cy="461665"/>
          </a:xfrm>
          <a:prstGeom prst="rect">
            <a:avLst/>
          </a:prstGeom>
          <a:noFill/>
        </p:spPr>
        <p:txBody>
          <a:bodyPr wrap="square">
            <a:spAutoFit/>
          </a:bodyPr>
          <a:lstStyle/>
          <a:p>
            <a:pPr algn="ctr" defTabSz="685800"/>
            <a:r>
              <a:rPr lang="en-GB" sz="1500" b="1">
                <a:solidFill>
                  <a:prstClr val="black"/>
                </a:solidFill>
                <a:latin typeface="TT Lakes DemiBold" panose="02000905000000020004" pitchFamily="50" charset="0"/>
              </a:rPr>
              <a:t>Reliable. Efficient. Future-ready</a:t>
            </a:r>
            <a:r>
              <a:rPr lang="de-DE" sz="2400">
                <a:solidFill>
                  <a:prstClr val="black"/>
                </a:solidFill>
                <a:latin typeface="Aptos" panose="02110004020202020204"/>
              </a:rPr>
              <a:t>.</a:t>
            </a:r>
          </a:p>
        </p:txBody>
      </p:sp>
      <p:pic>
        <p:nvPicPr>
          <p:cNvPr id="22" name="Grafik 21">
            <a:extLst>
              <a:ext uri="{FF2B5EF4-FFF2-40B4-BE49-F238E27FC236}">
                <a16:creationId xmlns:a16="http://schemas.microsoft.com/office/drawing/2014/main" id="{EE7EA60C-D661-FDF3-1AD6-6282555DE17C}"/>
              </a:ext>
            </a:extLst>
          </p:cNvPr>
          <p:cNvPicPr>
            <a:picLocks noChangeAspect="1"/>
          </p:cNvPicPr>
          <p:nvPr/>
        </p:nvPicPr>
        <p:blipFill>
          <a:blip r:embed="rId3"/>
          <a:stretch>
            <a:fillRect/>
          </a:stretch>
        </p:blipFill>
        <p:spPr>
          <a:xfrm>
            <a:off x="0" y="4721457"/>
            <a:ext cx="9044200" cy="434378"/>
          </a:xfrm>
          <a:prstGeom prst="rect">
            <a:avLst/>
          </a:prstGeom>
        </p:spPr>
      </p:pic>
      <p:pic>
        <p:nvPicPr>
          <p:cNvPr id="23" name="Bild 10">
            <a:extLst>
              <a:ext uri="{FF2B5EF4-FFF2-40B4-BE49-F238E27FC236}">
                <a16:creationId xmlns:a16="http://schemas.microsoft.com/office/drawing/2014/main" id="{019F038C-7211-EDC6-F85E-B06574BFF56E}"/>
              </a:ext>
            </a:extLst>
          </p:cNvPr>
          <p:cNvPicPr>
            <a:picLocks noChangeAspect="1"/>
          </p:cNvPicPr>
          <p:nvPr/>
        </p:nvPicPr>
        <p:blipFill>
          <a:blip r:embed="rId4"/>
          <a:stretch>
            <a:fillRect/>
          </a:stretch>
        </p:blipFill>
        <p:spPr>
          <a:xfrm>
            <a:off x="6350595" y="4827043"/>
            <a:ext cx="2330920" cy="241643"/>
          </a:xfrm>
          <a:prstGeom prst="rect">
            <a:avLst/>
          </a:prstGeom>
        </p:spPr>
      </p:pic>
      <p:sp>
        <p:nvSpPr>
          <p:cNvPr id="24" name="Datumsplatzhalter 20">
            <a:extLst>
              <a:ext uri="{FF2B5EF4-FFF2-40B4-BE49-F238E27FC236}">
                <a16:creationId xmlns:a16="http://schemas.microsoft.com/office/drawing/2014/main" id="{DDB799D1-2D63-BC11-8AFB-B9BEE8B32014}"/>
              </a:ext>
            </a:extLst>
          </p:cNvPr>
          <p:cNvSpPr>
            <a:spLocks noGrp="1"/>
          </p:cNvSpPr>
          <p:nvPr>
            <p:ph type="dt" sz="half" idx="10"/>
          </p:nvPr>
        </p:nvSpPr>
        <p:spPr>
          <a:xfrm>
            <a:off x="55223" y="4868090"/>
            <a:ext cx="979971" cy="173205"/>
          </a:xfrm>
        </p:spPr>
        <p:txBody>
          <a:bodyPr/>
          <a:lstStyle/>
          <a:p>
            <a:pPr defTabSz="685800"/>
            <a:r>
              <a:rPr lang="de-AT" sz="788" i="1">
                <a:solidFill>
                  <a:prstClr val="white"/>
                </a:solidFill>
                <a:latin typeface="TT Lakes DemiBold" panose="02000905000000020004"/>
              </a:rPr>
              <a:t>26.11.2025</a:t>
            </a:r>
            <a:endParaRPr lang="de-AT" i="1">
              <a:solidFill>
                <a:prstClr val="white"/>
              </a:solidFill>
              <a:latin typeface="TT Lakes DemiBold" panose="02000905000000020004"/>
            </a:endParaRPr>
          </a:p>
        </p:txBody>
      </p:sp>
      <p:pic>
        <p:nvPicPr>
          <p:cNvPr id="2" name="Grafik 1">
            <a:extLst>
              <a:ext uri="{FF2B5EF4-FFF2-40B4-BE49-F238E27FC236}">
                <a16:creationId xmlns:a16="http://schemas.microsoft.com/office/drawing/2014/main" id="{738510CE-5FD5-C5E5-9F1C-7BA692A1956D}"/>
              </a:ext>
            </a:extLst>
          </p:cNvPr>
          <p:cNvPicPr>
            <a:picLocks noChangeAspect="1"/>
          </p:cNvPicPr>
          <p:nvPr/>
        </p:nvPicPr>
        <p:blipFill>
          <a:blip r:embed="rId5"/>
          <a:stretch>
            <a:fillRect/>
          </a:stretch>
        </p:blipFill>
        <p:spPr>
          <a:xfrm>
            <a:off x="179417" y="1161226"/>
            <a:ext cx="365792" cy="370364"/>
          </a:xfrm>
          <a:prstGeom prst="rect">
            <a:avLst/>
          </a:prstGeom>
        </p:spPr>
      </p:pic>
      <p:pic>
        <p:nvPicPr>
          <p:cNvPr id="6" name="Grafik 5">
            <a:extLst>
              <a:ext uri="{FF2B5EF4-FFF2-40B4-BE49-F238E27FC236}">
                <a16:creationId xmlns:a16="http://schemas.microsoft.com/office/drawing/2014/main" id="{83A68EE8-AB2A-BBDD-AA9B-97595A1C9CBC}"/>
              </a:ext>
            </a:extLst>
          </p:cNvPr>
          <p:cNvPicPr>
            <a:picLocks noChangeAspect="1"/>
          </p:cNvPicPr>
          <p:nvPr/>
        </p:nvPicPr>
        <p:blipFill>
          <a:blip r:embed="rId6"/>
          <a:stretch>
            <a:fillRect/>
          </a:stretch>
        </p:blipFill>
        <p:spPr>
          <a:xfrm>
            <a:off x="3138740" y="1425238"/>
            <a:ext cx="338357" cy="338357"/>
          </a:xfrm>
          <a:prstGeom prst="rect">
            <a:avLst/>
          </a:prstGeom>
        </p:spPr>
      </p:pic>
      <p:pic>
        <p:nvPicPr>
          <p:cNvPr id="7" name="Grafik 6">
            <a:extLst>
              <a:ext uri="{FF2B5EF4-FFF2-40B4-BE49-F238E27FC236}">
                <a16:creationId xmlns:a16="http://schemas.microsoft.com/office/drawing/2014/main" id="{77D79EA8-3CDD-029E-4D59-84D6A40C4A14}"/>
              </a:ext>
            </a:extLst>
          </p:cNvPr>
          <p:cNvPicPr>
            <a:picLocks noChangeAspect="1"/>
          </p:cNvPicPr>
          <p:nvPr/>
        </p:nvPicPr>
        <p:blipFill>
          <a:blip r:embed="rId7"/>
          <a:stretch>
            <a:fillRect/>
          </a:stretch>
        </p:blipFill>
        <p:spPr>
          <a:xfrm>
            <a:off x="179417" y="1733935"/>
            <a:ext cx="384081" cy="384081"/>
          </a:xfrm>
          <a:prstGeom prst="rect">
            <a:avLst/>
          </a:prstGeom>
        </p:spPr>
      </p:pic>
      <p:pic>
        <p:nvPicPr>
          <p:cNvPr id="8" name="Grafik 7">
            <a:extLst>
              <a:ext uri="{FF2B5EF4-FFF2-40B4-BE49-F238E27FC236}">
                <a16:creationId xmlns:a16="http://schemas.microsoft.com/office/drawing/2014/main" id="{84142C31-A42D-0FCD-7CB8-0FD0155FE2EA}"/>
              </a:ext>
            </a:extLst>
          </p:cNvPr>
          <p:cNvPicPr>
            <a:picLocks noChangeAspect="1"/>
          </p:cNvPicPr>
          <p:nvPr/>
        </p:nvPicPr>
        <p:blipFill>
          <a:blip r:embed="rId8"/>
          <a:stretch>
            <a:fillRect/>
          </a:stretch>
        </p:blipFill>
        <p:spPr>
          <a:xfrm>
            <a:off x="2585892" y="2179355"/>
            <a:ext cx="384081" cy="384081"/>
          </a:xfrm>
          <a:prstGeom prst="rect">
            <a:avLst/>
          </a:prstGeom>
        </p:spPr>
      </p:pic>
      <p:pic>
        <p:nvPicPr>
          <p:cNvPr id="9" name="Grafik 8">
            <a:extLst>
              <a:ext uri="{FF2B5EF4-FFF2-40B4-BE49-F238E27FC236}">
                <a16:creationId xmlns:a16="http://schemas.microsoft.com/office/drawing/2014/main" id="{A7FE3AF7-FC77-EBA1-E243-EAFA9292496A}"/>
              </a:ext>
            </a:extLst>
          </p:cNvPr>
          <p:cNvPicPr>
            <a:picLocks noChangeAspect="1"/>
          </p:cNvPicPr>
          <p:nvPr/>
        </p:nvPicPr>
        <p:blipFill>
          <a:blip r:embed="rId9"/>
          <a:stretch>
            <a:fillRect/>
          </a:stretch>
        </p:blipFill>
        <p:spPr>
          <a:xfrm>
            <a:off x="183990" y="2458375"/>
            <a:ext cx="374936" cy="374936"/>
          </a:xfrm>
          <a:prstGeom prst="rect">
            <a:avLst/>
          </a:prstGeom>
        </p:spPr>
      </p:pic>
      <p:pic>
        <p:nvPicPr>
          <p:cNvPr id="11" name="Grafik 10">
            <a:extLst>
              <a:ext uri="{FF2B5EF4-FFF2-40B4-BE49-F238E27FC236}">
                <a16:creationId xmlns:a16="http://schemas.microsoft.com/office/drawing/2014/main" id="{4C235E5B-9857-ED9F-0FD3-78D5771EE7F2}"/>
              </a:ext>
            </a:extLst>
          </p:cNvPr>
          <p:cNvPicPr>
            <a:picLocks noChangeAspect="1"/>
          </p:cNvPicPr>
          <p:nvPr/>
        </p:nvPicPr>
        <p:blipFill>
          <a:blip r:embed="rId10"/>
          <a:stretch>
            <a:fillRect/>
          </a:stretch>
        </p:blipFill>
        <p:spPr>
          <a:xfrm>
            <a:off x="3618656" y="3017367"/>
            <a:ext cx="342930" cy="338357"/>
          </a:xfrm>
          <a:prstGeom prst="rect">
            <a:avLst/>
          </a:prstGeom>
        </p:spPr>
      </p:pic>
      <p:pic>
        <p:nvPicPr>
          <p:cNvPr id="25" name="Grafik 24">
            <a:extLst>
              <a:ext uri="{FF2B5EF4-FFF2-40B4-BE49-F238E27FC236}">
                <a16:creationId xmlns:a16="http://schemas.microsoft.com/office/drawing/2014/main" id="{B86F2615-8905-9C6D-B7C2-81428071002A}"/>
              </a:ext>
            </a:extLst>
          </p:cNvPr>
          <p:cNvPicPr>
            <a:picLocks noChangeAspect="1"/>
          </p:cNvPicPr>
          <p:nvPr/>
        </p:nvPicPr>
        <p:blipFill>
          <a:blip r:embed="rId11"/>
          <a:stretch>
            <a:fillRect/>
          </a:stretch>
        </p:blipFill>
        <p:spPr>
          <a:xfrm>
            <a:off x="4205936" y="2411871"/>
            <a:ext cx="384081" cy="384081"/>
          </a:xfrm>
          <a:prstGeom prst="rect">
            <a:avLst/>
          </a:prstGeom>
        </p:spPr>
      </p:pic>
      <p:pic>
        <p:nvPicPr>
          <p:cNvPr id="26" name="Grafik 25">
            <a:extLst>
              <a:ext uri="{FF2B5EF4-FFF2-40B4-BE49-F238E27FC236}">
                <a16:creationId xmlns:a16="http://schemas.microsoft.com/office/drawing/2014/main" id="{EAEB8252-46D2-9D4B-0519-F8E52F43167A}"/>
              </a:ext>
            </a:extLst>
          </p:cNvPr>
          <p:cNvPicPr>
            <a:picLocks noChangeAspect="1"/>
          </p:cNvPicPr>
          <p:nvPr/>
        </p:nvPicPr>
        <p:blipFill>
          <a:blip r:embed="rId12"/>
          <a:stretch>
            <a:fillRect/>
          </a:stretch>
        </p:blipFill>
        <p:spPr>
          <a:xfrm>
            <a:off x="8118648" y="2784174"/>
            <a:ext cx="406943" cy="402371"/>
          </a:xfrm>
          <a:prstGeom prst="rect">
            <a:avLst/>
          </a:prstGeom>
        </p:spPr>
      </p:pic>
      <p:pic>
        <p:nvPicPr>
          <p:cNvPr id="27" name="Grafik 26">
            <a:extLst>
              <a:ext uri="{FF2B5EF4-FFF2-40B4-BE49-F238E27FC236}">
                <a16:creationId xmlns:a16="http://schemas.microsoft.com/office/drawing/2014/main" id="{0FC81917-8608-16C8-A5E6-070809028DC5}"/>
              </a:ext>
            </a:extLst>
          </p:cNvPr>
          <p:cNvPicPr>
            <a:picLocks noChangeAspect="1"/>
          </p:cNvPicPr>
          <p:nvPr/>
        </p:nvPicPr>
        <p:blipFill>
          <a:blip r:embed="rId13"/>
          <a:stretch>
            <a:fillRect/>
          </a:stretch>
        </p:blipFill>
        <p:spPr>
          <a:xfrm>
            <a:off x="4165057" y="3233843"/>
            <a:ext cx="406943" cy="406943"/>
          </a:xfrm>
          <a:prstGeom prst="rect">
            <a:avLst/>
          </a:prstGeom>
        </p:spPr>
      </p:pic>
    </p:spTree>
    <p:extLst>
      <p:ext uri="{BB962C8B-B14F-4D97-AF65-F5344CB8AC3E}">
        <p14:creationId xmlns:p14="http://schemas.microsoft.com/office/powerpoint/2010/main" val="14724993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25A0D83E-D22C-18A7-0DFC-EB7C31287FAD}"/>
            </a:ext>
          </a:extLst>
        </p:cNvPr>
        <p:cNvGrpSpPr/>
        <p:nvPr/>
      </p:nvGrpSpPr>
      <p:grpSpPr>
        <a:xfrm>
          <a:off x="0" y="0"/>
          <a:ext cx="0" cy="0"/>
          <a:chOff x="0" y="0"/>
          <a:chExt cx="0" cy="0"/>
        </a:xfrm>
      </p:grpSpPr>
      <p:sp>
        <p:nvSpPr>
          <p:cNvPr id="4" name="Titel 4">
            <a:extLst>
              <a:ext uri="{FF2B5EF4-FFF2-40B4-BE49-F238E27FC236}">
                <a16:creationId xmlns:a16="http://schemas.microsoft.com/office/drawing/2014/main" id="{124EF558-2376-D88D-BC7F-4DEB932A012F}"/>
              </a:ext>
            </a:extLst>
          </p:cNvPr>
          <p:cNvSpPr txBox="1">
            <a:spLocks/>
          </p:cNvSpPr>
          <p:nvPr/>
        </p:nvSpPr>
        <p:spPr>
          <a:xfrm>
            <a:off x="321497" y="282093"/>
            <a:ext cx="8561894" cy="484748"/>
          </a:xfrm>
          <a:prstGeom prst="rect">
            <a:avLst/>
          </a:prstGeom>
          <a:noFill/>
        </p:spPr>
        <p:txBody>
          <a:bodyPr vert="horz" wrap="square" lIns="68580" tIns="34290" rIns="68580" bIns="3429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GB" sz="3000" b="1">
                <a:solidFill>
                  <a:prstClr val="black"/>
                </a:solidFill>
                <a:latin typeface="TT Lakes DemiBold" panose="02000905000000020004"/>
              </a:rPr>
              <a:t>Terminal operations with responsibility</a:t>
            </a:r>
          </a:p>
        </p:txBody>
      </p:sp>
      <p:sp>
        <p:nvSpPr>
          <p:cNvPr id="6" name="Träne 5">
            <a:extLst>
              <a:ext uri="{FF2B5EF4-FFF2-40B4-BE49-F238E27FC236}">
                <a16:creationId xmlns:a16="http://schemas.microsoft.com/office/drawing/2014/main" id="{062EF2AF-3391-6FE4-7767-54B26D861F1A}"/>
              </a:ext>
            </a:extLst>
          </p:cNvPr>
          <p:cNvSpPr/>
          <p:nvPr/>
        </p:nvSpPr>
        <p:spPr>
          <a:xfrm rot="2183740">
            <a:off x="2413276" y="1526648"/>
            <a:ext cx="1237268" cy="1110006"/>
          </a:xfrm>
          <a:prstGeom prst="teardrop">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ptos" panose="02110004020202020204"/>
            </a:endParaRPr>
          </a:p>
        </p:txBody>
      </p:sp>
      <p:sp>
        <p:nvSpPr>
          <p:cNvPr id="7" name="Träne 6">
            <a:extLst>
              <a:ext uri="{FF2B5EF4-FFF2-40B4-BE49-F238E27FC236}">
                <a16:creationId xmlns:a16="http://schemas.microsoft.com/office/drawing/2014/main" id="{327EB9D7-37AA-3115-6810-F234E659991C}"/>
              </a:ext>
            </a:extLst>
          </p:cNvPr>
          <p:cNvSpPr/>
          <p:nvPr/>
        </p:nvSpPr>
        <p:spPr>
          <a:xfrm rot="2183740">
            <a:off x="1064787" y="1485972"/>
            <a:ext cx="1237268" cy="1110006"/>
          </a:xfrm>
          <a:prstGeom prst="teardrop">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prstClr val="white"/>
              </a:solidFill>
              <a:latin typeface="Aptos" panose="02110004020202020204"/>
            </a:endParaRPr>
          </a:p>
        </p:txBody>
      </p:sp>
      <p:pic>
        <p:nvPicPr>
          <p:cNvPr id="11" name="Grafik 10">
            <a:extLst>
              <a:ext uri="{FF2B5EF4-FFF2-40B4-BE49-F238E27FC236}">
                <a16:creationId xmlns:a16="http://schemas.microsoft.com/office/drawing/2014/main" id="{20222182-8A7F-55D8-2AB5-8A5808FC5522}"/>
              </a:ext>
            </a:extLst>
          </p:cNvPr>
          <p:cNvPicPr>
            <a:picLocks noChangeAspect="1"/>
          </p:cNvPicPr>
          <p:nvPr/>
        </p:nvPicPr>
        <p:blipFill>
          <a:blip r:embed="rId2"/>
          <a:stretch>
            <a:fillRect/>
          </a:stretch>
        </p:blipFill>
        <p:spPr>
          <a:xfrm>
            <a:off x="3723076" y="1491812"/>
            <a:ext cx="1444877" cy="1179678"/>
          </a:xfrm>
          <a:prstGeom prst="rect">
            <a:avLst/>
          </a:prstGeom>
        </p:spPr>
      </p:pic>
      <p:pic>
        <p:nvPicPr>
          <p:cNvPr id="12" name="Grafik 11">
            <a:extLst>
              <a:ext uri="{FF2B5EF4-FFF2-40B4-BE49-F238E27FC236}">
                <a16:creationId xmlns:a16="http://schemas.microsoft.com/office/drawing/2014/main" id="{9F3CF768-AE83-C4CA-1649-963A979C12D6}"/>
              </a:ext>
            </a:extLst>
          </p:cNvPr>
          <p:cNvPicPr>
            <a:picLocks noChangeAspect="1"/>
          </p:cNvPicPr>
          <p:nvPr/>
        </p:nvPicPr>
        <p:blipFill>
          <a:blip r:embed="rId2"/>
          <a:stretch>
            <a:fillRect/>
          </a:stretch>
        </p:blipFill>
        <p:spPr>
          <a:xfrm>
            <a:off x="5044925" y="1500650"/>
            <a:ext cx="1444877" cy="1179678"/>
          </a:xfrm>
          <a:prstGeom prst="rect">
            <a:avLst/>
          </a:prstGeom>
        </p:spPr>
      </p:pic>
      <p:pic>
        <p:nvPicPr>
          <p:cNvPr id="13" name="Grafik 12">
            <a:extLst>
              <a:ext uri="{FF2B5EF4-FFF2-40B4-BE49-F238E27FC236}">
                <a16:creationId xmlns:a16="http://schemas.microsoft.com/office/drawing/2014/main" id="{3C7DB111-6714-75F7-4382-8C2296B675C1}"/>
              </a:ext>
            </a:extLst>
          </p:cNvPr>
          <p:cNvPicPr>
            <a:picLocks noChangeAspect="1"/>
          </p:cNvPicPr>
          <p:nvPr/>
        </p:nvPicPr>
        <p:blipFill>
          <a:blip r:embed="rId2"/>
          <a:stretch>
            <a:fillRect/>
          </a:stretch>
        </p:blipFill>
        <p:spPr>
          <a:xfrm>
            <a:off x="6327542" y="1544224"/>
            <a:ext cx="1444877" cy="1179678"/>
          </a:xfrm>
          <a:prstGeom prst="rect">
            <a:avLst/>
          </a:prstGeom>
        </p:spPr>
      </p:pic>
      <p:sp>
        <p:nvSpPr>
          <p:cNvPr id="16" name="Textfeld 15">
            <a:extLst>
              <a:ext uri="{FF2B5EF4-FFF2-40B4-BE49-F238E27FC236}">
                <a16:creationId xmlns:a16="http://schemas.microsoft.com/office/drawing/2014/main" id="{9640E181-A582-F0DF-78B8-EE7CB93523BC}"/>
              </a:ext>
            </a:extLst>
          </p:cNvPr>
          <p:cNvSpPr txBox="1"/>
          <p:nvPr/>
        </p:nvSpPr>
        <p:spPr>
          <a:xfrm>
            <a:off x="1112548" y="1666569"/>
            <a:ext cx="1444877" cy="715581"/>
          </a:xfrm>
          <a:prstGeom prst="rect">
            <a:avLst/>
          </a:prstGeom>
          <a:noFill/>
        </p:spPr>
        <p:txBody>
          <a:bodyPr wrap="square">
            <a:spAutoFit/>
          </a:bodyPr>
          <a:lstStyle/>
          <a:p>
            <a:pPr defTabSz="685800"/>
            <a:r>
              <a:rPr lang="en-GB" sz="1350">
                <a:solidFill>
                  <a:prstClr val="black"/>
                </a:solidFill>
                <a:latin typeface="Aptos" panose="02110004020202020204"/>
              </a:rPr>
              <a:t>Photovoltaics with integrated energy storage</a:t>
            </a:r>
          </a:p>
        </p:txBody>
      </p:sp>
      <p:pic>
        <p:nvPicPr>
          <p:cNvPr id="17" name="Grafik 16">
            <a:extLst>
              <a:ext uri="{FF2B5EF4-FFF2-40B4-BE49-F238E27FC236}">
                <a16:creationId xmlns:a16="http://schemas.microsoft.com/office/drawing/2014/main" id="{B93B7117-8179-5C0E-9647-3FF7188462E6}"/>
              </a:ext>
            </a:extLst>
          </p:cNvPr>
          <p:cNvPicPr>
            <a:picLocks noChangeAspect="1"/>
          </p:cNvPicPr>
          <p:nvPr/>
        </p:nvPicPr>
        <p:blipFill>
          <a:blip r:embed="rId3"/>
          <a:stretch>
            <a:fillRect/>
          </a:stretch>
        </p:blipFill>
        <p:spPr>
          <a:xfrm>
            <a:off x="3887796" y="1778062"/>
            <a:ext cx="973921" cy="525826"/>
          </a:xfrm>
          <a:prstGeom prst="rect">
            <a:avLst/>
          </a:prstGeom>
        </p:spPr>
      </p:pic>
      <p:sp>
        <p:nvSpPr>
          <p:cNvPr id="19" name="Textfeld 18">
            <a:extLst>
              <a:ext uri="{FF2B5EF4-FFF2-40B4-BE49-F238E27FC236}">
                <a16:creationId xmlns:a16="http://schemas.microsoft.com/office/drawing/2014/main" id="{963215FA-7F5A-DF2E-E5D7-86EDA54C2A13}"/>
              </a:ext>
            </a:extLst>
          </p:cNvPr>
          <p:cNvSpPr txBox="1"/>
          <p:nvPr/>
        </p:nvSpPr>
        <p:spPr>
          <a:xfrm>
            <a:off x="5167953" y="1831316"/>
            <a:ext cx="4570821" cy="300082"/>
          </a:xfrm>
          <a:prstGeom prst="rect">
            <a:avLst/>
          </a:prstGeom>
          <a:noFill/>
        </p:spPr>
        <p:txBody>
          <a:bodyPr wrap="square">
            <a:spAutoFit/>
          </a:bodyPr>
          <a:lstStyle/>
          <a:p>
            <a:pPr defTabSz="685800"/>
            <a:r>
              <a:rPr lang="de-DE" sz="1350">
                <a:solidFill>
                  <a:prstClr val="black"/>
                </a:solidFill>
                <a:latin typeface="Aptos" panose="02110004020202020204"/>
              </a:rPr>
              <a:t>E-mobility</a:t>
            </a:r>
          </a:p>
        </p:txBody>
      </p:sp>
      <p:sp>
        <p:nvSpPr>
          <p:cNvPr id="21" name="Textfeld 20">
            <a:extLst>
              <a:ext uri="{FF2B5EF4-FFF2-40B4-BE49-F238E27FC236}">
                <a16:creationId xmlns:a16="http://schemas.microsoft.com/office/drawing/2014/main" id="{9491F21B-BC4D-3E3E-4558-889FA949EED7}"/>
              </a:ext>
            </a:extLst>
          </p:cNvPr>
          <p:cNvSpPr txBox="1"/>
          <p:nvPr/>
        </p:nvSpPr>
        <p:spPr>
          <a:xfrm>
            <a:off x="6380330" y="1807504"/>
            <a:ext cx="1633839" cy="715581"/>
          </a:xfrm>
          <a:prstGeom prst="rect">
            <a:avLst/>
          </a:prstGeom>
          <a:noFill/>
        </p:spPr>
        <p:txBody>
          <a:bodyPr wrap="square">
            <a:spAutoFit/>
          </a:bodyPr>
          <a:lstStyle/>
          <a:p>
            <a:pPr defTabSz="685800"/>
            <a:r>
              <a:rPr lang="en-GB" sz="1350">
                <a:solidFill>
                  <a:prstClr val="black"/>
                </a:solidFill>
                <a:latin typeface="Aptos" panose="02110004020202020204"/>
              </a:rPr>
              <a:t>CO₂ emissions significantly reduced</a:t>
            </a:r>
          </a:p>
        </p:txBody>
      </p:sp>
      <p:sp>
        <p:nvSpPr>
          <p:cNvPr id="23" name="Textfeld 22">
            <a:extLst>
              <a:ext uri="{FF2B5EF4-FFF2-40B4-BE49-F238E27FC236}">
                <a16:creationId xmlns:a16="http://schemas.microsoft.com/office/drawing/2014/main" id="{4C472129-A9D7-5158-573B-F93D99A8A878}"/>
              </a:ext>
            </a:extLst>
          </p:cNvPr>
          <p:cNvSpPr txBox="1"/>
          <p:nvPr/>
        </p:nvSpPr>
        <p:spPr>
          <a:xfrm>
            <a:off x="2557426" y="1714955"/>
            <a:ext cx="1108028" cy="715581"/>
          </a:xfrm>
          <a:prstGeom prst="rect">
            <a:avLst/>
          </a:prstGeom>
          <a:noFill/>
        </p:spPr>
        <p:txBody>
          <a:bodyPr wrap="square">
            <a:spAutoFit/>
          </a:bodyPr>
          <a:lstStyle/>
          <a:p>
            <a:pPr defTabSz="685800"/>
            <a:r>
              <a:rPr lang="en-GB" sz="1350">
                <a:solidFill>
                  <a:prstClr val="black"/>
                </a:solidFill>
                <a:latin typeface="Aptos" panose="02110004020202020204"/>
              </a:rPr>
              <a:t>HVO100 renewable diesel</a:t>
            </a:r>
          </a:p>
        </p:txBody>
      </p:sp>
      <p:pic>
        <p:nvPicPr>
          <p:cNvPr id="25" name="Grafik 24">
            <a:extLst>
              <a:ext uri="{FF2B5EF4-FFF2-40B4-BE49-F238E27FC236}">
                <a16:creationId xmlns:a16="http://schemas.microsoft.com/office/drawing/2014/main" id="{AF532107-9078-88C2-538D-36C63FA7F84E}"/>
              </a:ext>
            </a:extLst>
          </p:cNvPr>
          <p:cNvPicPr>
            <a:picLocks noChangeAspect="1"/>
          </p:cNvPicPr>
          <p:nvPr/>
        </p:nvPicPr>
        <p:blipFill>
          <a:blip r:embed="rId4"/>
          <a:stretch>
            <a:fillRect/>
          </a:stretch>
        </p:blipFill>
        <p:spPr>
          <a:xfrm>
            <a:off x="0" y="4721457"/>
            <a:ext cx="9044200" cy="434378"/>
          </a:xfrm>
          <a:prstGeom prst="rect">
            <a:avLst/>
          </a:prstGeom>
        </p:spPr>
      </p:pic>
      <p:pic>
        <p:nvPicPr>
          <p:cNvPr id="26" name="Bild 10">
            <a:extLst>
              <a:ext uri="{FF2B5EF4-FFF2-40B4-BE49-F238E27FC236}">
                <a16:creationId xmlns:a16="http://schemas.microsoft.com/office/drawing/2014/main" id="{B504F496-BCA1-02B8-6AEF-CEFDFCE74363}"/>
              </a:ext>
            </a:extLst>
          </p:cNvPr>
          <p:cNvPicPr>
            <a:picLocks noChangeAspect="1"/>
          </p:cNvPicPr>
          <p:nvPr/>
        </p:nvPicPr>
        <p:blipFill>
          <a:blip r:embed="rId5"/>
          <a:stretch>
            <a:fillRect/>
          </a:stretch>
        </p:blipFill>
        <p:spPr>
          <a:xfrm>
            <a:off x="6350595" y="4827043"/>
            <a:ext cx="2330920" cy="241643"/>
          </a:xfrm>
          <a:prstGeom prst="rect">
            <a:avLst/>
          </a:prstGeom>
        </p:spPr>
      </p:pic>
      <p:sp>
        <p:nvSpPr>
          <p:cNvPr id="2" name="Titel 1">
            <a:extLst>
              <a:ext uri="{FF2B5EF4-FFF2-40B4-BE49-F238E27FC236}">
                <a16:creationId xmlns:a16="http://schemas.microsoft.com/office/drawing/2014/main" id="{165C691D-F340-88B2-8649-823FD1FF0BDB}"/>
              </a:ext>
            </a:extLst>
          </p:cNvPr>
          <p:cNvSpPr>
            <a:spLocks noGrp="1"/>
          </p:cNvSpPr>
          <p:nvPr>
            <p:ph type="title"/>
          </p:nvPr>
        </p:nvSpPr>
        <p:spPr>
          <a:xfrm>
            <a:off x="1632052" y="789399"/>
            <a:ext cx="7659209" cy="508929"/>
          </a:xfrm>
        </p:spPr>
        <p:txBody>
          <a:bodyPr>
            <a:normAutofit/>
          </a:bodyPr>
          <a:lstStyle/>
          <a:p>
            <a:r>
              <a:rPr lang="en-GB" sz="1200" i="1">
                <a:latin typeface="Verdana" panose="020B0604030504040204" pitchFamily="34" charset="0"/>
                <a:ea typeface="Verdana" panose="020B0604030504040204" pitchFamily="34" charset="0"/>
              </a:rPr>
              <a:t>Practical measures that make our operations cleaner and more efficient. </a:t>
            </a:r>
          </a:p>
        </p:txBody>
      </p:sp>
      <p:sp>
        <p:nvSpPr>
          <p:cNvPr id="29" name="Datumsplatzhalter 20">
            <a:extLst>
              <a:ext uri="{FF2B5EF4-FFF2-40B4-BE49-F238E27FC236}">
                <a16:creationId xmlns:a16="http://schemas.microsoft.com/office/drawing/2014/main" id="{04D932B3-DA5C-AB15-E513-0A63017F9EB1}"/>
              </a:ext>
            </a:extLst>
          </p:cNvPr>
          <p:cNvSpPr>
            <a:spLocks noGrp="1"/>
          </p:cNvSpPr>
          <p:nvPr>
            <p:ph type="dt" sz="half" idx="10"/>
          </p:nvPr>
        </p:nvSpPr>
        <p:spPr/>
        <p:txBody>
          <a:bodyPr/>
          <a:lstStyle/>
          <a:p>
            <a:pPr defTabSz="685800"/>
            <a:r>
              <a:rPr lang="de-AT" sz="788" i="1">
                <a:solidFill>
                  <a:prstClr val="white"/>
                </a:solidFill>
                <a:latin typeface="TT Lakes DemiBold" panose="02000905000000020004"/>
              </a:rPr>
              <a:t>26.11.2025</a:t>
            </a:r>
            <a:endParaRPr lang="de-AT" i="1">
              <a:solidFill>
                <a:prstClr val="white"/>
              </a:solidFill>
              <a:latin typeface="TT Lakes DemiBold" panose="02000905000000020004"/>
            </a:endParaRPr>
          </a:p>
        </p:txBody>
      </p:sp>
      <p:pic>
        <p:nvPicPr>
          <p:cNvPr id="30" name="Grafik 29">
            <a:extLst>
              <a:ext uri="{FF2B5EF4-FFF2-40B4-BE49-F238E27FC236}">
                <a16:creationId xmlns:a16="http://schemas.microsoft.com/office/drawing/2014/main" id="{9E35629D-EF76-A39A-3D55-6D5DFB7318C3}"/>
              </a:ext>
            </a:extLst>
          </p:cNvPr>
          <p:cNvPicPr>
            <a:picLocks noChangeAspect="1"/>
          </p:cNvPicPr>
          <p:nvPr/>
        </p:nvPicPr>
        <p:blipFill>
          <a:blip r:embed="rId6"/>
          <a:stretch>
            <a:fillRect/>
          </a:stretch>
        </p:blipFill>
        <p:spPr>
          <a:xfrm>
            <a:off x="2472196" y="2899043"/>
            <a:ext cx="4199608" cy="1621484"/>
          </a:xfrm>
          <a:prstGeom prst="rect">
            <a:avLst/>
          </a:prstGeom>
        </p:spPr>
      </p:pic>
      <p:pic>
        <p:nvPicPr>
          <p:cNvPr id="5" name="Grafik 4">
            <a:extLst>
              <a:ext uri="{FF2B5EF4-FFF2-40B4-BE49-F238E27FC236}">
                <a16:creationId xmlns:a16="http://schemas.microsoft.com/office/drawing/2014/main" id="{48589F3A-5D47-17E8-1BC1-C0EBD91777CE}"/>
              </a:ext>
            </a:extLst>
          </p:cNvPr>
          <p:cNvPicPr>
            <a:picLocks noChangeAspect="1"/>
          </p:cNvPicPr>
          <p:nvPr/>
        </p:nvPicPr>
        <p:blipFill>
          <a:blip r:embed="rId7"/>
          <a:stretch>
            <a:fillRect/>
          </a:stretch>
        </p:blipFill>
        <p:spPr>
          <a:xfrm>
            <a:off x="7608500" y="4010784"/>
            <a:ext cx="1551490" cy="579785"/>
          </a:xfrm>
          <a:prstGeom prst="rect">
            <a:avLst/>
          </a:prstGeom>
        </p:spPr>
      </p:pic>
    </p:spTree>
    <p:extLst>
      <p:ext uri="{BB962C8B-B14F-4D97-AF65-F5344CB8AC3E}">
        <p14:creationId xmlns:p14="http://schemas.microsoft.com/office/powerpoint/2010/main" val="1549295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5CEAA5C4-A035-633C-14F2-66796B95D3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B39DEE-1D3A-E275-F4FA-69E329D66D7D}"/>
              </a:ext>
            </a:extLst>
          </p:cNvPr>
          <p:cNvSpPr>
            <a:spLocks noGrp="1"/>
          </p:cNvSpPr>
          <p:nvPr>
            <p:ph type="ctrTitle"/>
          </p:nvPr>
        </p:nvSpPr>
        <p:spPr>
          <a:xfrm>
            <a:off x="1283172" y="1543050"/>
            <a:ext cx="6795553" cy="1087374"/>
          </a:xfrm>
        </p:spPr>
        <p:txBody>
          <a:bodyPr>
            <a:normAutofit fontScale="90000"/>
          </a:bodyPr>
          <a:lstStyle/>
          <a:p>
            <a:r>
              <a:rPr lang="en-US" i="1"/>
              <a:t>Transforms data into clarity– </a:t>
            </a:r>
            <a:r>
              <a:rPr lang="en-US" sz="3000" i="1"/>
              <a:t>revealing where our environmental and operational impact truly begins. </a:t>
            </a:r>
            <a:endParaRPr lang="de-DE" i="1"/>
          </a:p>
        </p:txBody>
      </p:sp>
      <p:sp>
        <p:nvSpPr>
          <p:cNvPr id="4" name="Titel 4">
            <a:extLst>
              <a:ext uri="{FF2B5EF4-FFF2-40B4-BE49-F238E27FC236}">
                <a16:creationId xmlns:a16="http://schemas.microsoft.com/office/drawing/2014/main" id="{A1CDB690-22B6-0929-E0D7-1D7B3DE070A6}"/>
              </a:ext>
            </a:extLst>
          </p:cNvPr>
          <p:cNvSpPr txBox="1">
            <a:spLocks/>
          </p:cNvSpPr>
          <p:nvPr/>
        </p:nvSpPr>
        <p:spPr>
          <a:xfrm>
            <a:off x="321497" y="282093"/>
            <a:ext cx="8561894" cy="484748"/>
          </a:xfrm>
          <a:prstGeom prst="rect">
            <a:avLst/>
          </a:prstGeom>
          <a:noFill/>
        </p:spPr>
        <p:txBody>
          <a:bodyPr vert="horz" wrap="square" lIns="68580" tIns="34290" rIns="68580" bIns="3429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GB" sz="3000" b="1" noProof="0">
                <a:solidFill>
                  <a:prstClr val="black"/>
                </a:solidFill>
                <a:latin typeface="TT Lakes DemiBold" panose="02000905000000020004"/>
              </a:rPr>
              <a:t>Key learnings from GRIP </a:t>
            </a:r>
          </a:p>
        </p:txBody>
      </p:sp>
      <p:pic>
        <p:nvPicPr>
          <p:cNvPr id="5" name="Grafik 4">
            <a:extLst>
              <a:ext uri="{FF2B5EF4-FFF2-40B4-BE49-F238E27FC236}">
                <a16:creationId xmlns:a16="http://schemas.microsoft.com/office/drawing/2014/main" id="{AF5AB219-E44D-ED2A-F6D3-57101EC90C3E}"/>
              </a:ext>
            </a:extLst>
          </p:cNvPr>
          <p:cNvPicPr>
            <a:picLocks noChangeAspect="1"/>
          </p:cNvPicPr>
          <p:nvPr/>
        </p:nvPicPr>
        <p:blipFill>
          <a:blip r:embed="rId2"/>
          <a:stretch>
            <a:fillRect/>
          </a:stretch>
        </p:blipFill>
        <p:spPr>
          <a:xfrm>
            <a:off x="0" y="4709122"/>
            <a:ext cx="9044200" cy="434378"/>
          </a:xfrm>
          <a:prstGeom prst="rect">
            <a:avLst/>
          </a:prstGeom>
        </p:spPr>
      </p:pic>
      <p:pic>
        <p:nvPicPr>
          <p:cNvPr id="6" name="Bild 10">
            <a:extLst>
              <a:ext uri="{FF2B5EF4-FFF2-40B4-BE49-F238E27FC236}">
                <a16:creationId xmlns:a16="http://schemas.microsoft.com/office/drawing/2014/main" id="{3D9EA541-04C7-CB5C-B576-7121EA4EBCAA}"/>
              </a:ext>
            </a:extLst>
          </p:cNvPr>
          <p:cNvPicPr>
            <a:picLocks noChangeAspect="1"/>
          </p:cNvPicPr>
          <p:nvPr/>
        </p:nvPicPr>
        <p:blipFill>
          <a:blip r:embed="rId3"/>
          <a:stretch>
            <a:fillRect/>
          </a:stretch>
        </p:blipFill>
        <p:spPr>
          <a:xfrm>
            <a:off x="6350595" y="4827043"/>
            <a:ext cx="2330920" cy="241643"/>
          </a:xfrm>
          <a:prstGeom prst="rect">
            <a:avLst/>
          </a:prstGeom>
        </p:spPr>
      </p:pic>
      <p:sp>
        <p:nvSpPr>
          <p:cNvPr id="7" name="Datumsplatzhalter 20">
            <a:extLst>
              <a:ext uri="{FF2B5EF4-FFF2-40B4-BE49-F238E27FC236}">
                <a16:creationId xmlns:a16="http://schemas.microsoft.com/office/drawing/2014/main" id="{3BCDC25D-EA5A-4496-61AB-C327CF2DDDCA}"/>
              </a:ext>
            </a:extLst>
          </p:cNvPr>
          <p:cNvSpPr>
            <a:spLocks noGrp="1"/>
          </p:cNvSpPr>
          <p:nvPr>
            <p:ph type="dt" sz="half" idx="10"/>
          </p:nvPr>
        </p:nvSpPr>
        <p:spPr>
          <a:xfrm>
            <a:off x="55223" y="4868090"/>
            <a:ext cx="979971" cy="173205"/>
          </a:xfrm>
        </p:spPr>
        <p:txBody>
          <a:bodyPr/>
          <a:lstStyle/>
          <a:p>
            <a:pPr defTabSz="685800"/>
            <a:r>
              <a:rPr lang="de-AT" sz="788" i="1">
                <a:solidFill>
                  <a:prstClr val="white"/>
                </a:solidFill>
                <a:latin typeface="TT Lakes DemiBold" panose="02000905000000020004"/>
              </a:rPr>
              <a:t>26.11.2025</a:t>
            </a:r>
            <a:endParaRPr lang="de-AT" i="1">
              <a:solidFill>
                <a:prstClr val="white"/>
              </a:solidFill>
              <a:latin typeface="TT Lakes DemiBold" panose="02000905000000020004"/>
            </a:endParaRPr>
          </a:p>
        </p:txBody>
      </p:sp>
      <p:pic>
        <p:nvPicPr>
          <p:cNvPr id="3" name="Grafik 2">
            <a:extLst>
              <a:ext uri="{FF2B5EF4-FFF2-40B4-BE49-F238E27FC236}">
                <a16:creationId xmlns:a16="http://schemas.microsoft.com/office/drawing/2014/main" id="{DE1D01ED-7B9B-0774-3626-7E63B29E60C3}"/>
              </a:ext>
            </a:extLst>
          </p:cNvPr>
          <p:cNvPicPr>
            <a:picLocks noChangeAspect="1"/>
          </p:cNvPicPr>
          <p:nvPr/>
        </p:nvPicPr>
        <p:blipFill>
          <a:blip r:embed="rId4"/>
          <a:stretch>
            <a:fillRect/>
          </a:stretch>
        </p:blipFill>
        <p:spPr>
          <a:xfrm>
            <a:off x="7715836" y="4053615"/>
            <a:ext cx="1550042" cy="580694"/>
          </a:xfrm>
          <a:prstGeom prst="rect">
            <a:avLst/>
          </a:prstGeom>
        </p:spPr>
      </p:pic>
    </p:spTree>
    <p:extLst>
      <p:ext uri="{BB962C8B-B14F-4D97-AF65-F5344CB8AC3E}">
        <p14:creationId xmlns:p14="http://schemas.microsoft.com/office/powerpoint/2010/main" val="1896004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ront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Content">
  <a:themeElements>
    <a:clrScheme name="Green Inland Ports">
      <a:dk1>
        <a:srgbClr val="202020"/>
      </a:dk1>
      <a:lt1>
        <a:srgbClr val="FFFFFF"/>
      </a:lt1>
      <a:dk2>
        <a:srgbClr val="202020"/>
      </a:dk2>
      <a:lt2>
        <a:srgbClr val="F6F8FB"/>
      </a:lt2>
      <a:accent1>
        <a:srgbClr val="006592"/>
      </a:accent1>
      <a:accent2>
        <a:srgbClr val="00C1B3"/>
      </a:accent2>
      <a:accent3>
        <a:srgbClr val="9BEBE5"/>
      </a:accent3>
      <a:accent4>
        <a:srgbClr val="015161"/>
      </a:accent4>
      <a:accent5>
        <a:srgbClr val="E1F4FE"/>
      </a:accent5>
      <a:accent6>
        <a:srgbClr val="FFFFFF"/>
      </a:accent6>
      <a:hlink>
        <a:srgbClr val="45A9D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DG MOVE">
      <a:dk1>
        <a:sysClr val="windowText" lastClr="000000"/>
      </a:dk1>
      <a:lt1>
        <a:sysClr val="window" lastClr="FFFFFF"/>
      </a:lt1>
      <a:dk2>
        <a:srgbClr val="164292"/>
      </a:dk2>
      <a:lt2>
        <a:srgbClr val="E7E6E6"/>
      </a:lt2>
      <a:accent1>
        <a:srgbClr val="009DDB"/>
      </a:accent1>
      <a:accent2>
        <a:srgbClr val="EC7404"/>
      </a:accent2>
      <a:accent3>
        <a:srgbClr val="613E8E"/>
      </a:accent3>
      <a:accent4>
        <a:srgbClr val="005C24"/>
      </a:accent4>
      <a:accent5>
        <a:srgbClr val="F6A400"/>
      </a:accent5>
      <a:accent6>
        <a:srgbClr val="A3C646"/>
      </a:accent6>
      <a:hlink>
        <a:srgbClr val="0563C1"/>
      </a:hlink>
      <a:folHlink>
        <a:srgbClr val="954F72"/>
      </a:folHlink>
    </a:clrScheme>
    <a:fontScheme name="PFSquareSansPro-Regular">
      <a:majorFont>
        <a:latin typeface="PFSquareSansPro-Regular"/>
        <a:ea typeface=""/>
        <a:cs typeface=""/>
      </a:majorFont>
      <a:minorFont>
        <a:latin typeface="PFSquareSansPro-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2-zeiliges-Logo">
  <a:themeElements>
    <a:clrScheme name="AT-2025-Farben-fin">
      <a:dk1>
        <a:srgbClr val="000000"/>
      </a:dk1>
      <a:lt1>
        <a:srgbClr val="EFF4F7"/>
      </a:lt1>
      <a:dk2>
        <a:srgbClr val="B92B06"/>
      </a:dk2>
      <a:lt2>
        <a:srgbClr val="FFFFFF"/>
      </a:lt2>
      <a:accent1>
        <a:srgbClr val="CA0237"/>
      </a:accent1>
      <a:accent2>
        <a:srgbClr val="0063A3"/>
      </a:accent2>
      <a:accent3>
        <a:srgbClr val="38713F"/>
      </a:accent3>
      <a:accent4>
        <a:srgbClr val="471D70"/>
      </a:accent4>
      <a:accent5>
        <a:srgbClr val="236B76"/>
      </a:accent5>
      <a:accent6>
        <a:srgbClr val="895A00"/>
      </a:accent6>
      <a:hlink>
        <a:srgbClr val="1C1C1C"/>
      </a:hlink>
      <a:folHlink>
        <a:srgbClr val="63636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PPT-16x9-2025--leer--BMIMI" id="{17F28410-8051-489B-828A-0FAE69CB6429}" vid="{C3ABC717-9333-440E-9759-7A004C0A2E1A}"/>
    </a:ext>
  </a:extLst>
</a:theme>
</file>

<file path=ppt/theme/theme1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1_Office">
  <a:themeElements>
    <a:clrScheme name="Wirtschaftsagentur Wien n">
      <a:dk1>
        <a:srgbClr val="000000"/>
      </a:dk1>
      <a:lt1>
        <a:srgbClr val="FFFFFF"/>
      </a:lt1>
      <a:dk2>
        <a:srgbClr val="CD237D"/>
      </a:dk2>
      <a:lt2>
        <a:srgbClr val="009646"/>
      </a:lt2>
      <a:accent1>
        <a:srgbClr val="009646"/>
      </a:accent1>
      <a:accent2>
        <a:srgbClr val="F0EB1E"/>
      </a:accent2>
      <a:accent3>
        <a:srgbClr val="00A0E6"/>
      </a:accent3>
      <a:accent4>
        <a:srgbClr val="604696"/>
      </a:accent4>
      <a:accent5>
        <a:srgbClr val="007B4A"/>
      </a:accent5>
      <a:accent6>
        <a:srgbClr val="0065B0"/>
      </a:accent6>
      <a:hlink>
        <a:srgbClr val="0065B0"/>
      </a:hlink>
      <a:folHlink>
        <a:srgbClr val="00A3E5"/>
      </a:folHlink>
    </a:clrScheme>
    <a:fontScheme name="WA">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19E11692-01B3-4CAE-A38E-70D77BE85D70}" vid="{63C041AF-BAA2-4874-8AC9-34A021E784B7}"/>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apter Slide">
  <a:themeElements>
    <a:clrScheme name="Ecorys 2019">
      <a:dk1>
        <a:sysClr val="windowText" lastClr="000000"/>
      </a:dk1>
      <a:lt1>
        <a:srgbClr val="FFFFFF"/>
      </a:lt1>
      <a:dk2>
        <a:srgbClr val="58595B"/>
      </a:dk2>
      <a:lt2>
        <a:srgbClr val="BECDD2"/>
      </a:lt2>
      <a:accent1>
        <a:srgbClr val="0076C0"/>
      </a:accent1>
      <a:accent2>
        <a:srgbClr val="33A8DF"/>
      </a:accent2>
      <a:accent3>
        <a:srgbClr val="9C4A9C"/>
      </a:accent3>
      <a:accent4>
        <a:srgbClr val="BC283B"/>
      </a:accent4>
      <a:accent5>
        <a:srgbClr val="F15F42"/>
      </a:accent5>
      <a:accent6>
        <a:srgbClr val="FAA638"/>
      </a:accent6>
      <a:hlink>
        <a:srgbClr val="45A9D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a:themeElements>
    <a:clrScheme name="Green Inland Ports">
      <a:dk1>
        <a:srgbClr val="202020"/>
      </a:dk1>
      <a:lt1>
        <a:srgbClr val="FFFFFF"/>
      </a:lt1>
      <a:dk2>
        <a:srgbClr val="202020"/>
      </a:dk2>
      <a:lt2>
        <a:srgbClr val="F6F8FB"/>
      </a:lt2>
      <a:accent1>
        <a:srgbClr val="006592"/>
      </a:accent1>
      <a:accent2>
        <a:srgbClr val="00C1B3"/>
      </a:accent2>
      <a:accent3>
        <a:srgbClr val="9BEBE5"/>
      </a:accent3>
      <a:accent4>
        <a:srgbClr val="015161"/>
      </a:accent4>
      <a:accent5>
        <a:srgbClr val="E1F4FE"/>
      </a:accent5>
      <a:accent6>
        <a:srgbClr val="FFFFFF"/>
      </a:accent6>
      <a:hlink>
        <a:srgbClr val="45A9DF"/>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multireload színek">
      <a:dk1>
        <a:srgbClr val="3F3F3F"/>
      </a:dk1>
      <a:lt1>
        <a:srgbClr val="FFFFFF"/>
      </a:lt1>
      <a:dk2>
        <a:srgbClr val="00436E"/>
      </a:dk2>
      <a:lt2>
        <a:srgbClr val="FFFFFF"/>
      </a:lt2>
      <a:accent1>
        <a:srgbClr val="0070BA"/>
      </a:accent1>
      <a:accent2>
        <a:srgbClr val="00436E"/>
      </a:accent2>
      <a:accent3>
        <a:srgbClr val="0BCED2"/>
      </a:accent3>
      <a:accent4>
        <a:srgbClr val="5D9245"/>
      </a:accent4>
      <a:accent5>
        <a:srgbClr val="8EC543"/>
      </a:accent5>
      <a:accent6>
        <a:srgbClr val="70AD47"/>
      </a:accent6>
      <a:hlink>
        <a:srgbClr val="8EC543"/>
      </a:hlink>
      <a:folHlink>
        <a:srgbClr val="0BCED2"/>
      </a:folHlink>
    </a:clrScheme>
    <a:fontScheme name="7. egyéni séma">
      <a:majorFont>
        <a:latin typeface="Champagne &amp; Limousines"/>
        <a:ea typeface=""/>
        <a:cs typeface=""/>
      </a:majorFont>
      <a:minorFont>
        <a:latin typeface="Champagne &amp; Limousin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EC Colour Palette">
      <a:dk1>
        <a:srgbClr val="000000"/>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34EA2"/>
      </a:hlink>
      <a:folHlink>
        <a:srgbClr val="034EA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3943f0f-b589-46b6-a985-7e91cebc4e3f">
      <Terms xmlns="http://schemas.microsoft.com/office/infopath/2007/PartnerControls"/>
    </lcf76f155ced4ddcb4097134ff3c332f>
    <TaxCatchAll xmlns="0a020ff4-19e5-45f9-955c-e3e4d4ae228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258E0DDBE779F4F8E7D9487A2004A12" ma:contentTypeVersion="18" ma:contentTypeDescription="Create a new document." ma:contentTypeScope="" ma:versionID="26fb97b54ad338da8221bde398dc9539">
  <xsd:schema xmlns:xsd="http://www.w3.org/2001/XMLSchema" xmlns:xs="http://www.w3.org/2001/XMLSchema" xmlns:p="http://schemas.microsoft.com/office/2006/metadata/properties" xmlns:ns2="23943f0f-b589-46b6-a985-7e91cebc4e3f" xmlns:ns3="0a020ff4-19e5-45f9-955c-e3e4d4ae2286" targetNamespace="http://schemas.microsoft.com/office/2006/metadata/properties" ma:root="true" ma:fieldsID="ec4d8dc818626be1379b1f110d92e84a" ns2:_="" ns3:_="">
    <xsd:import namespace="23943f0f-b589-46b6-a985-7e91cebc4e3f"/>
    <xsd:import namespace="0a020ff4-19e5-45f9-955c-e3e4d4ae228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43f0f-b589-46b6-a985-7e91cebc4e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020ff4-19e5-45f9-955c-e3e4d4ae22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28322c0-cc2b-468e-b6b3-68d22bd74c0c}" ma:internalName="TaxCatchAll" ma:showField="CatchAllData" ma:web="0a020ff4-19e5-45f9-955c-e3e4d4ae2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D8A90-43AF-4BC0-83CC-B56FD2F0AB81}">
  <ds:schemaRefs>
    <ds:schemaRef ds:uri="0a020ff4-19e5-45f9-955c-e3e4d4ae2286"/>
    <ds:schemaRef ds:uri="23943f0f-b589-46b6-a985-7e91cebc4e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459629-44D1-42EA-BFC3-7B02BCCD8EC8}">
  <ds:schemaRefs>
    <ds:schemaRef ds:uri="http://schemas.microsoft.com/sharepoint/v3/contenttype/forms"/>
  </ds:schemaRefs>
</ds:datastoreItem>
</file>

<file path=customXml/itemProps3.xml><?xml version="1.0" encoding="utf-8"?>
<ds:datastoreItem xmlns:ds="http://schemas.openxmlformats.org/officeDocument/2006/customXml" ds:itemID="{847D8247-905B-40C0-8DA5-D90F70294AD4}">
  <ds:schemaRefs>
    <ds:schemaRef ds:uri="0a020ff4-19e5-45f9-955c-e3e4d4ae2286"/>
    <ds:schemaRef ds:uri="23943f0f-b589-46b6-a985-7e91cebc4e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196</Slides>
  <Notes>45</Notes>
  <HiddenSlides>0</HiddenSlides>
  <ScaleCrop>false</ScaleCrop>
  <HeadingPairs>
    <vt:vector size="4" baseType="variant">
      <vt:variant>
        <vt:lpstr>Theme</vt:lpstr>
      </vt:variant>
      <vt:variant>
        <vt:i4>18</vt:i4>
      </vt:variant>
      <vt:variant>
        <vt:lpstr>Slide Titles</vt:lpstr>
      </vt:variant>
      <vt:variant>
        <vt:i4>196</vt:i4>
      </vt:variant>
    </vt:vector>
  </HeadingPairs>
  <TitlesOfParts>
    <vt:vector size="214" baseType="lpstr">
      <vt:lpstr>Front Cover Slide</vt:lpstr>
      <vt:lpstr>Chapter Slide</vt:lpstr>
      <vt:lpstr>Content</vt:lpstr>
      <vt:lpstr>Office-téma</vt:lpstr>
      <vt:lpstr>2_Office Theme</vt:lpstr>
      <vt:lpstr>3_Office Theme</vt:lpstr>
      <vt:lpstr>5_Office Theme</vt:lpstr>
      <vt:lpstr>6_Office Theme</vt:lpstr>
      <vt:lpstr>7_Office Theme</vt:lpstr>
      <vt:lpstr>3_Content</vt:lpstr>
      <vt:lpstr>1_Office Theme</vt:lpstr>
      <vt:lpstr>Office Theme</vt:lpstr>
      <vt:lpstr>Office</vt:lpstr>
      <vt:lpstr>1_Content</vt:lpstr>
      <vt:lpstr>2-zeiliges-Logo</vt:lpstr>
      <vt:lpstr>Kantoorthema</vt:lpstr>
      <vt:lpstr>4_Office Theme</vt:lpstr>
      <vt:lpstr>1_Office</vt:lpstr>
      <vt:lpstr>Welcome to the Green Inland Ports Final Conference  Enjoy your lunch!</vt:lpstr>
      <vt:lpstr>Welcome to the Green Inland Ports Final Conference  We will start soon – please take your seat</vt:lpstr>
      <vt:lpstr>Welcome from the moderator</vt:lpstr>
      <vt:lpstr>Welcome from the host</vt:lpstr>
      <vt:lpstr>PowerPoint Presentation</vt:lpstr>
      <vt:lpstr>PowerPoint Presentation</vt:lpstr>
      <vt:lpstr>Keynote speech</vt:lpstr>
      <vt:lpstr>Keynote speech</vt:lpstr>
      <vt:lpstr>Green Inland Ports – Final conference</vt:lpstr>
      <vt:lpstr>Keynote speech</vt:lpstr>
      <vt:lpstr> Green Inland Ports Final Conference, 26 November 2025 Vienna </vt:lpstr>
      <vt:lpstr>EBU European Barge Union </vt:lpstr>
      <vt:lpstr>EBU Members</vt:lpstr>
      <vt:lpstr>PowerPoint Presentation</vt:lpstr>
      <vt:lpstr>PowerPoint Presentation</vt:lpstr>
      <vt:lpstr>POTENTIAL OF IWT  </vt:lpstr>
      <vt:lpstr>IWT &amp; Ports Policy Framework</vt:lpstr>
      <vt:lpstr>IWT &amp; Ports Policy Framework</vt:lpstr>
      <vt:lpstr>Potential IWT Sector</vt:lpstr>
      <vt:lpstr>DiVINE – supporting the implementation of the Digitalisation vision for the IWT by 2035</vt:lpstr>
      <vt:lpstr>PowerPoint Presentation</vt:lpstr>
      <vt:lpstr>PowerPoint Presentation</vt:lpstr>
      <vt:lpstr>EBU</vt:lpstr>
      <vt:lpstr>Introduction to Green Inland Ports</vt:lpstr>
      <vt:lpstr>Why do we need a European project on greening of inland ports?</vt:lpstr>
      <vt:lpstr>Green Inland Ports outcomes – Tools, guidelines and strategies</vt:lpstr>
      <vt:lpstr>What will happen after the final conference?</vt:lpstr>
      <vt:lpstr>PowerPoint Presentation</vt:lpstr>
      <vt:lpstr>Port and Terminal GHG Calculation Guidance</vt:lpstr>
      <vt:lpstr>Approach to Reporting &amp; Associated Guidance</vt:lpstr>
      <vt:lpstr>Reporting Matrix</vt:lpstr>
      <vt:lpstr>Why Calculate and Report GHG Emissions?</vt:lpstr>
      <vt:lpstr>Why Calculate and Report GHG Emissions?</vt:lpstr>
      <vt:lpstr>User Survey: Summary…</vt:lpstr>
      <vt:lpstr>User Survey: Summary…</vt:lpstr>
      <vt:lpstr>GHG Inventory</vt:lpstr>
      <vt:lpstr>Emission Categories</vt:lpstr>
      <vt:lpstr>What is a Value Chain?</vt:lpstr>
      <vt:lpstr>GHG Protocol Coverage</vt:lpstr>
      <vt:lpstr>Reporting Boundaries &amp; Different Perspectives</vt:lpstr>
      <vt:lpstr>Geographical Boundary</vt:lpstr>
      <vt:lpstr>GHG Protocol</vt:lpstr>
      <vt:lpstr>Comprehensive</vt:lpstr>
      <vt:lpstr>Need to Choose</vt:lpstr>
      <vt:lpstr>PowerPoint Presentation</vt:lpstr>
      <vt:lpstr>Port Environmental Impact Calculator Roy van den Berg CE Delft</vt:lpstr>
      <vt:lpstr>Our task</vt:lpstr>
      <vt:lpstr>The environmental impact calculator</vt:lpstr>
      <vt:lpstr>PowerPoint Presentation</vt:lpstr>
      <vt:lpstr>Example – default values</vt:lpstr>
      <vt:lpstr>Example – actual fuel use</vt:lpstr>
      <vt:lpstr>Results</vt:lpstr>
      <vt:lpstr>PowerPoint Presentation</vt:lpstr>
      <vt:lpstr>PowerPoint Presentation</vt:lpstr>
      <vt:lpstr>Coffee break  The next session starts at 16:10</vt:lpstr>
      <vt:lpstr>PowerPoint Presentation</vt:lpstr>
      <vt:lpstr>Environmental &amp; Sustainable Management Systems: Assisting Ports Design Their Sustainability Journey Ioanna Kourounioti Panteia </vt:lpstr>
      <vt:lpstr>Environmental &amp; Sustainable Management System tools</vt:lpstr>
      <vt:lpstr>Which impacts the GRIP-ESMS focuses on?</vt:lpstr>
      <vt:lpstr>The Port Environment Impact Calculator </vt:lpstr>
      <vt:lpstr>Environmental Maturity Index Tool (EMIT)</vt:lpstr>
      <vt:lpstr>Digital Maturity Assessment Tool (DMAT) </vt:lpstr>
      <vt:lpstr>Benefits from the application of ESMS tools</vt:lpstr>
      <vt:lpstr>Pilot Port Testing </vt:lpstr>
      <vt:lpstr>Lessons learnt </vt:lpstr>
      <vt:lpstr>The time to act is now!   Any questions?  i.Kourounioti@panteia.nl</vt:lpstr>
      <vt:lpstr>Environmental Challenges Faced By European Seaports Results of a  Study commissioned by the European Commission's DG MOVE </vt:lpstr>
      <vt:lpstr>PowerPoint Presentation</vt:lpstr>
      <vt:lpstr>Background and Context of the Study</vt:lpstr>
      <vt:lpstr>PowerPoint Presentation</vt:lpstr>
      <vt:lpstr>PowerPoint Presentation</vt:lpstr>
      <vt:lpstr>PowerPoint Presentation</vt:lpstr>
      <vt:lpstr>PowerPoint Presentation</vt:lpstr>
      <vt:lpstr>PowerPoint Presentation</vt:lpstr>
      <vt:lpstr>PowerPoint Presentation</vt:lpstr>
      <vt:lpstr>Roadmap for Greening of Small and Medium Size Ports</vt:lpstr>
      <vt:lpstr>PowerPoint Presentation</vt:lpstr>
      <vt:lpstr>PowerPoint Presentation</vt:lpstr>
      <vt:lpstr>PowerPoint Presentation</vt:lpstr>
      <vt:lpstr>PowerPoint Presentation</vt:lpstr>
      <vt:lpstr>Port Electrification and Energy Management (Selected Good Practice Area Example)</vt:lpstr>
      <vt:lpstr>PowerPoint Presentation</vt:lpstr>
      <vt:lpstr>PowerPoint Presentation</vt:lpstr>
      <vt:lpstr>Summary and Main Takeaways</vt:lpstr>
      <vt:lpstr>PowerPoint Presentation</vt:lpstr>
      <vt:lpstr>PowerPoint Presentation</vt:lpstr>
      <vt:lpstr>PowerPoint Presentation</vt:lpstr>
      <vt:lpstr>Thank You stheofanis@theofanis.eu boile@unipi.gr  </vt:lpstr>
      <vt:lpstr>PowerPoint Presentation</vt:lpstr>
      <vt:lpstr>PowerPoint Presentation</vt:lpstr>
      <vt:lpstr>PowerPoint Presentation</vt:lpstr>
      <vt:lpstr>PowerPoint Presentation</vt:lpstr>
      <vt:lpstr>PowerPoint Presentation</vt:lpstr>
      <vt:lpstr>PowerPoint Presentation</vt:lpstr>
      <vt:lpstr>The Vision of Port of Venlo</vt:lpstr>
      <vt:lpstr>Lessons learnt </vt:lpstr>
      <vt:lpstr>WIENCONT CONTAINER TERMINAL GMBH</vt:lpstr>
      <vt:lpstr>Practical measures that make our operations cleaner and more efficient. </vt:lpstr>
      <vt:lpstr>Transforms data into clarity– revealing where our environmental and operational impact truly begins.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the first day’s official programme</vt:lpstr>
      <vt:lpstr>Have your say: provide your feedback on our recommendations</vt:lpstr>
      <vt:lpstr>Welcome back to the Green Inland Ports Final Conference  Enjoy your coffee!</vt:lpstr>
      <vt:lpstr>Welcome back to the Green Inland Ports Final Conference  We will start again soon – please take your seat</vt:lpstr>
      <vt:lpstr>Welcome back</vt:lpstr>
      <vt:lpstr>PowerPoint Presentation</vt:lpstr>
      <vt:lpstr>Keynote speech</vt:lpstr>
      <vt:lpstr>Keynote speech</vt:lpstr>
      <vt:lpstr>Keynote speech</vt:lpstr>
      <vt:lpstr>PowerPoint Presentation</vt:lpstr>
      <vt:lpstr>Welcome!</vt:lpstr>
      <vt:lpstr>Climate Protection &lt;&gt; Prosperity</vt:lpstr>
      <vt:lpstr>Vienna Business Agency is a facilitator for change</vt:lpstr>
      <vt:lpstr>Waste2Value</vt:lpstr>
      <vt:lpstr>Blue Planet Ecosystem</vt:lpstr>
      <vt:lpstr>Concular</vt:lpstr>
      <vt:lpstr>Innovation for net zero cities</vt:lpstr>
      <vt:lpstr>PowerPoint Presentation</vt:lpstr>
      <vt:lpstr>Introduction to today’s sessions</vt:lpstr>
      <vt:lpstr>Green Inland Ports outcomes – Tools, guidelines and strategies</vt:lpstr>
      <vt:lpstr>PowerPoint Presentation</vt:lpstr>
      <vt:lpstr>Efficient &amp; Green MOBILITY</vt:lpstr>
      <vt:lpstr>PowerPoint Presentation</vt:lpstr>
      <vt:lpstr>The new EU Urban Mobility Framework (from 2021)  Building blocks </vt:lpstr>
      <vt:lpstr>PowerPoint Presentation</vt:lpstr>
      <vt:lpstr>EU Urban Mobility Framework: Zero-Emission Urban Logistics</vt:lpstr>
      <vt:lpstr>EGUM Sub-group: from Recommendations to Action</vt:lpstr>
      <vt:lpstr>Ferries, inland vessels as part of Urban Public Transport (for passengers), or as part of the logistics chain (cargo)</vt:lpstr>
      <vt:lpstr>Waterborne, IWT as Public Transport, Urban Logistics</vt:lpstr>
      <vt:lpstr>EU Support from an Urban Mobility Framework angle </vt:lpstr>
      <vt:lpstr>Revised TEN-T Regulation: Better integration long –distance-urban dimension</vt:lpstr>
      <vt:lpstr>PowerPoint Presentation</vt:lpstr>
      <vt:lpstr>Urban nodes requirements timeline</vt:lpstr>
      <vt:lpstr>PowerPoint Presentation</vt:lpstr>
      <vt:lpstr>        Thank you for your attention.</vt:lpstr>
      <vt:lpstr>The unlocked potential of urban and short-range IWT &amp; the enabling role of ports – study results Maximilian Weinhold PLANCO Consulting</vt:lpstr>
      <vt:lpstr>Good Practice Cases</vt:lpstr>
      <vt:lpstr>Success Factors</vt:lpstr>
      <vt:lpstr>Success Factors</vt:lpstr>
      <vt:lpstr>Roll-out-Potential</vt:lpstr>
      <vt:lpstr>Roll-out-Potential</vt:lpstr>
      <vt:lpstr>PowerPoint Presentation</vt:lpstr>
      <vt:lpstr>Advantages ⚓</vt:lpstr>
      <vt:lpstr>Deployment 🌍</vt:lpstr>
      <vt:lpstr>Greening 🔋</vt:lpstr>
      <vt:lpstr>Audience Questions &amp; Inputs</vt:lpstr>
      <vt:lpstr>The unlocked potential of urban and short-range IWT &amp; the enabling role of ports  Thank you for your attention!</vt:lpstr>
      <vt:lpstr>PowerPoint Presentation</vt:lpstr>
      <vt:lpstr>Digitalisation Masterplan for inland ports  and terminals   Saša Jovanović, PDM/iC  Senior port expert  Final Conference,  thinkport VIENNA, 26-27 November 2025</vt:lpstr>
      <vt:lpstr>Digitalisation Masterplan - input elements </vt:lpstr>
      <vt:lpstr>Objectives of the Digitalisation Masterplan for inland ports and terminals</vt:lpstr>
      <vt:lpstr>Vision statement</vt:lpstr>
      <vt:lpstr>Framework for vision achievement – Strategy→Roadmap→Action plan </vt:lpstr>
      <vt:lpstr>Framework for vision achievement – Strategy→Roadmap→Action plan </vt:lpstr>
      <vt:lpstr>Framework for vision achievement – Strategy→Roadmap→Action plan </vt:lpstr>
      <vt:lpstr>Digital Maturity Self-assessment Tool (DMAT)</vt:lpstr>
      <vt:lpstr>Digital maturity levels in inland ports</vt:lpstr>
      <vt:lpstr>Digital Maturity Self-assessment Tool (DMAT) – How does it work?</vt:lpstr>
      <vt:lpstr>Scoring principle – Start scoring from Level 1...</vt:lpstr>
      <vt:lpstr>Scoring principle – ...and finish with Level 5 </vt:lpstr>
      <vt:lpstr>Digital Maturity Self-assessment Tool (DMAT) – The result</vt:lpstr>
      <vt:lpstr>Digitalisation guidelines</vt:lpstr>
      <vt:lpstr>Digitalisation guidelines structure </vt:lpstr>
      <vt:lpstr>Example of activities recommended to reach Level 3</vt:lpstr>
      <vt:lpstr>A few lessons learnt from pilot ports – where we are now?</vt:lpstr>
      <vt:lpstr>A few lessons learnt from pilot ports – next frontiers</vt:lpstr>
      <vt:lpstr>A few lessons learnt from pilot ports – Environmental data integration</vt:lpstr>
      <vt:lpstr>A few lessons learnt from pilot ports – two sides of the medal</vt:lpstr>
      <vt:lpstr>Inventory of good practices at EU and international level  </vt:lpstr>
      <vt:lpstr>PowerPoint Presentation</vt:lpstr>
      <vt:lpstr>“Advancing Connectivity through Digitalisation” 2025 Results from the Indicative TEN-T Extension in the Western Balkans.</vt:lpstr>
      <vt:lpstr>Transport Community Permanent Secretariat</vt:lpstr>
      <vt:lpstr>Indicative TEN-T Network</vt:lpstr>
      <vt:lpstr>Waterborne Transport</vt:lpstr>
      <vt:lpstr>Inland Waterway Network</vt:lpstr>
      <vt:lpstr>Inland Waterway Network</vt:lpstr>
      <vt:lpstr>Inland Waterway Ports</vt:lpstr>
      <vt:lpstr>Inland Waterway Ports</vt:lpstr>
      <vt:lpstr>Seaports</vt:lpstr>
      <vt:lpstr>Seaports</vt:lpstr>
      <vt:lpstr>Projects</vt:lpstr>
      <vt:lpstr>Next Generation Action Plan</vt:lpstr>
      <vt:lpstr>Next Generation Action Plan</vt:lpstr>
      <vt:lpstr>Activities</vt:lpstr>
      <vt:lpstr>Conclusions</vt:lpstr>
      <vt:lpstr>PowerPoint Presentation</vt:lpstr>
      <vt:lpstr>PowerPoint Presentation</vt:lpstr>
      <vt:lpstr>Closing remarks</vt:lpstr>
      <vt:lpstr>Thank you and have a safe trip back home  Lunch boxes available until 14:00</vt:lpstr>
      <vt:lpstr>Have your say: provide your feedback on our recommendations</vt:lpstr>
    </vt:vector>
  </TitlesOfParts>
  <Company>Ecorys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Moss</dc:creator>
  <cp:revision>2</cp:revision>
  <dcterms:created xsi:type="dcterms:W3CDTF">2018-04-03T13:06:39Z</dcterms:created>
  <dcterms:modified xsi:type="dcterms:W3CDTF">2025-12-02T16:06:12Z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0x010100B258E0DDBE779F4F8E7D9487A2004A12</vt:lpwstr>
  </property>
  <property fmtid="{D5CDD505-2E9C-101B-9397-08002B2CF9AE}" pid="3" name="MediaServiceImageTags">
    <vt:lpwstr/>
  </property>
</Properties>
</file>