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1A6"/>
    <a:srgbClr val="FFFFFF"/>
    <a:srgbClr val="006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69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orking on a dock&#10;&#10;Description automatically generated">
            <a:extLst>
              <a:ext uri="{FF2B5EF4-FFF2-40B4-BE49-F238E27FC236}">
                <a16:creationId xmlns:a16="http://schemas.microsoft.com/office/drawing/2014/main" id="{FCFEB73A-7210-7C52-71D1-4890D4868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24384000" cy="137142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D1F655-B59D-69C5-F5E0-B76B73CED921}"/>
              </a:ext>
            </a:extLst>
          </p:cNvPr>
          <p:cNvSpPr/>
          <p:nvPr/>
        </p:nvSpPr>
        <p:spPr>
          <a:xfrm>
            <a:off x="9453580" y="4707894"/>
            <a:ext cx="4834496" cy="1116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D5F7C-F0E1-DFCA-CBD5-C57FC03BE576}"/>
              </a:ext>
            </a:extLst>
          </p:cNvPr>
          <p:cNvSpPr txBox="1"/>
          <p:nvPr/>
        </p:nvSpPr>
        <p:spPr>
          <a:xfrm>
            <a:off x="9642175" y="4870013"/>
            <a:ext cx="272770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Cargo and passengers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CFB71D-3415-41C2-2C36-33929F0D2A41}"/>
              </a:ext>
            </a:extLst>
          </p:cNvPr>
          <p:cNvSpPr txBox="1"/>
          <p:nvPr/>
        </p:nvSpPr>
        <p:spPr>
          <a:xfrm>
            <a:off x="9642175" y="5215314"/>
            <a:ext cx="44234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Cargo (loading, unloading, transportation by truck/train, storage)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Passengers (transport to/from/within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FC9B20-34E8-A628-33D6-2E75A382FDB2}"/>
              </a:ext>
            </a:extLst>
          </p:cNvPr>
          <p:cNvSpPr/>
          <p:nvPr/>
        </p:nvSpPr>
        <p:spPr>
          <a:xfrm>
            <a:off x="5204850" y="4707894"/>
            <a:ext cx="3104893" cy="1116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874FA1-07FB-3F21-91DD-F8668D2F0EFF}"/>
              </a:ext>
            </a:extLst>
          </p:cNvPr>
          <p:cNvSpPr txBox="1"/>
          <p:nvPr/>
        </p:nvSpPr>
        <p:spPr>
          <a:xfrm>
            <a:off x="5393446" y="4870013"/>
            <a:ext cx="272770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Commuting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EFCBB2-C881-DAB9-F550-1848F0E01A40}"/>
              </a:ext>
            </a:extLst>
          </p:cNvPr>
          <p:cNvSpPr txBox="1"/>
          <p:nvPr/>
        </p:nvSpPr>
        <p:spPr>
          <a:xfrm>
            <a:off x="5393446" y="5215314"/>
            <a:ext cx="272770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Office and port employee commuting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(by car/train/bus/other)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CE1247-5B3D-8FDB-BE45-452EB3D0F0DF}"/>
              </a:ext>
            </a:extLst>
          </p:cNvPr>
          <p:cNvSpPr/>
          <p:nvPr/>
        </p:nvSpPr>
        <p:spPr>
          <a:xfrm>
            <a:off x="1275854" y="3645026"/>
            <a:ext cx="2916298" cy="1116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BD9E4F-7247-86E9-8E84-E7F781DCDB19}"/>
              </a:ext>
            </a:extLst>
          </p:cNvPr>
          <p:cNvSpPr txBox="1"/>
          <p:nvPr/>
        </p:nvSpPr>
        <p:spPr>
          <a:xfrm>
            <a:off x="1464449" y="3807145"/>
            <a:ext cx="272770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Port-owned vessels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CD9369-27C3-98F8-70CB-71437CFA12C5}"/>
              </a:ext>
            </a:extLst>
          </p:cNvPr>
          <p:cNvSpPr txBox="1"/>
          <p:nvPr/>
        </p:nvSpPr>
        <p:spPr>
          <a:xfrm>
            <a:off x="1464449" y="4152446"/>
            <a:ext cx="272770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Work boats, cleaning boats, tugs…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(at berth,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moving through harbour)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10EA7C-E800-50F5-5584-66BF3D23E953}"/>
              </a:ext>
            </a:extLst>
          </p:cNvPr>
          <p:cNvSpPr/>
          <p:nvPr/>
        </p:nvSpPr>
        <p:spPr>
          <a:xfrm>
            <a:off x="11227683" y="10662010"/>
            <a:ext cx="3827034" cy="1116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5D2EE6-EDBE-3339-4C84-6B5AE562EE9F}"/>
              </a:ext>
            </a:extLst>
          </p:cNvPr>
          <p:cNvSpPr txBox="1"/>
          <p:nvPr/>
        </p:nvSpPr>
        <p:spPr>
          <a:xfrm>
            <a:off x="11416278" y="10824129"/>
            <a:ext cx="272770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Maintenance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6ABD10-2B91-5E41-9A81-0B195AF38E70}"/>
              </a:ext>
            </a:extLst>
          </p:cNvPr>
          <p:cNvSpPr txBox="1"/>
          <p:nvPr/>
        </p:nvSpPr>
        <p:spPr>
          <a:xfrm>
            <a:off x="11416277" y="11169430"/>
            <a:ext cx="344984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Waterways (dredging), roads (paving), buildings,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Vehicles, vessels (at berth or in port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yard)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93624A-0E0E-FAAC-DC03-374D2F5B8C0C}"/>
              </a:ext>
            </a:extLst>
          </p:cNvPr>
          <p:cNvSpPr/>
          <p:nvPr/>
        </p:nvSpPr>
        <p:spPr>
          <a:xfrm>
            <a:off x="11734948" y="9211518"/>
            <a:ext cx="4238367" cy="1116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D22ABF-8E61-4CCF-8F35-8320311AE3B0}"/>
              </a:ext>
            </a:extLst>
          </p:cNvPr>
          <p:cNvSpPr txBox="1"/>
          <p:nvPr/>
        </p:nvSpPr>
        <p:spPr>
          <a:xfrm>
            <a:off x="11923544" y="9373637"/>
            <a:ext cx="272770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3rd parties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B9E0CA-846B-B334-CC38-BBC387CCBBD5}"/>
              </a:ext>
            </a:extLst>
          </p:cNvPr>
          <p:cNvSpPr txBox="1"/>
          <p:nvPr/>
        </p:nvSpPr>
        <p:spPr>
          <a:xfrm>
            <a:off x="11923543" y="9718938"/>
            <a:ext cx="392620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Independently owned vessels passing through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(refinery, companies...) Waste treatment plants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B9B032-8DBF-DE6F-501A-9046DFE63702}"/>
              </a:ext>
            </a:extLst>
          </p:cNvPr>
          <p:cNvSpPr/>
          <p:nvPr/>
        </p:nvSpPr>
        <p:spPr>
          <a:xfrm>
            <a:off x="16523072" y="12325471"/>
            <a:ext cx="3175688" cy="972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AA3785-9A41-2C05-F9F6-19BC09A73A11}"/>
              </a:ext>
            </a:extLst>
          </p:cNvPr>
          <p:cNvSpPr txBox="1"/>
          <p:nvPr/>
        </p:nvSpPr>
        <p:spPr>
          <a:xfrm>
            <a:off x="16711667" y="12487590"/>
            <a:ext cx="207269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Waste treatment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B69442-5E96-D41E-B147-490C3A0E0353}"/>
              </a:ext>
            </a:extLst>
          </p:cNvPr>
          <p:cNvSpPr txBox="1"/>
          <p:nvPr/>
        </p:nvSpPr>
        <p:spPr>
          <a:xfrm>
            <a:off x="16711667" y="12832891"/>
            <a:ext cx="272770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Collection, combustion, gas freeing…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3A753D4-2DFF-878E-46A3-0D9E0CF25915}"/>
              </a:ext>
            </a:extLst>
          </p:cNvPr>
          <p:cNvSpPr/>
          <p:nvPr/>
        </p:nvSpPr>
        <p:spPr>
          <a:xfrm>
            <a:off x="20386313" y="3494901"/>
            <a:ext cx="3002691" cy="972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24F0BE-43E0-6534-D51F-16B728CC30D7}"/>
              </a:ext>
            </a:extLst>
          </p:cNvPr>
          <p:cNvSpPr txBox="1"/>
          <p:nvPr/>
        </p:nvSpPr>
        <p:spPr>
          <a:xfrm>
            <a:off x="20574909" y="3657020"/>
            <a:ext cx="254224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Energy infrastructure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20117C-AEFF-C6B1-F43F-016E51822678}"/>
              </a:ext>
            </a:extLst>
          </p:cNvPr>
          <p:cNvSpPr txBox="1"/>
          <p:nvPr/>
        </p:nvSpPr>
        <p:spPr>
          <a:xfrm>
            <a:off x="20574909" y="3964588"/>
            <a:ext cx="207269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Power plants, incinerators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1BFDD9-8338-B8AE-6CE2-DAC392720C0F}"/>
              </a:ext>
            </a:extLst>
          </p:cNvPr>
          <p:cNvSpPr/>
          <p:nvPr/>
        </p:nvSpPr>
        <p:spPr>
          <a:xfrm>
            <a:off x="15973315" y="5079777"/>
            <a:ext cx="2483708" cy="972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ABAD80-344C-1166-C560-9B72DF5A3E7D}"/>
              </a:ext>
            </a:extLst>
          </p:cNvPr>
          <p:cNvSpPr txBox="1"/>
          <p:nvPr/>
        </p:nvSpPr>
        <p:spPr>
          <a:xfrm>
            <a:off x="16161910" y="5241896"/>
            <a:ext cx="207269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Incidents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8AC687E-7E85-78D8-9838-C48FD9B9237A}"/>
              </a:ext>
            </a:extLst>
          </p:cNvPr>
          <p:cNvSpPr txBox="1"/>
          <p:nvPr/>
        </p:nvSpPr>
        <p:spPr>
          <a:xfrm>
            <a:off x="16161910" y="5621487"/>
            <a:ext cx="207269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e.g. fires</a:t>
            </a:r>
          </a:p>
        </p:txBody>
      </p:sp>
    </p:spTree>
    <p:extLst>
      <p:ext uri="{BB962C8B-B14F-4D97-AF65-F5344CB8AC3E}">
        <p14:creationId xmlns:p14="http://schemas.microsoft.com/office/powerpoint/2010/main" val="34689469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oats in a harbor&#10;&#10;Description automatically generated">
            <a:extLst>
              <a:ext uri="{FF2B5EF4-FFF2-40B4-BE49-F238E27FC236}">
                <a16:creationId xmlns:a16="http://schemas.microsoft.com/office/drawing/2014/main" id="{0B70E1A6-27D8-0251-C2F9-21AF05CC5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24384000" cy="137142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28A1D3-F507-3876-11AD-366A869C8634}"/>
              </a:ext>
            </a:extLst>
          </p:cNvPr>
          <p:cNvSpPr/>
          <p:nvPr/>
        </p:nvSpPr>
        <p:spPr>
          <a:xfrm>
            <a:off x="16480412" y="2891633"/>
            <a:ext cx="2916298" cy="972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51E54-C7FB-ABAC-876B-542FED6A00AB}"/>
              </a:ext>
            </a:extLst>
          </p:cNvPr>
          <p:cNvSpPr txBox="1"/>
          <p:nvPr/>
        </p:nvSpPr>
        <p:spPr>
          <a:xfrm>
            <a:off x="16669007" y="3053752"/>
            <a:ext cx="272770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Emissions: Air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55635B-064C-30BB-9022-631042064F4E}"/>
              </a:ext>
            </a:extLst>
          </p:cNvPr>
          <p:cNvSpPr txBox="1"/>
          <p:nvPr/>
        </p:nvSpPr>
        <p:spPr>
          <a:xfrm>
            <a:off x="16669007" y="3399053"/>
            <a:ext cx="272770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CO2, </a:t>
            </a:r>
            <a:r>
              <a:rPr kumimoji="0" lang="en-GB" sz="1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Nox</a:t>
            </a: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, Particulate matter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772D69-4743-BFEA-9B07-4312BEC68E3B}"/>
              </a:ext>
            </a:extLst>
          </p:cNvPr>
          <p:cNvSpPr/>
          <p:nvPr/>
        </p:nvSpPr>
        <p:spPr>
          <a:xfrm>
            <a:off x="8840919" y="10002448"/>
            <a:ext cx="2916298" cy="972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A3C78-4253-3456-F9F6-433EAD93A138}"/>
              </a:ext>
            </a:extLst>
          </p:cNvPr>
          <p:cNvSpPr txBox="1"/>
          <p:nvPr/>
        </p:nvSpPr>
        <p:spPr>
          <a:xfrm>
            <a:off x="9029514" y="10164567"/>
            <a:ext cx="272770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Emissions: Water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38354B-5246-9AAE-32EC-F82E8FC9CDE9}"/>
              </a:ext>
            </a:extLst>
          </p:cNvPr>
          <p:cNvSpPr txBox="1"/>
          <p:nvPr/>
        </p:nvSpPr>
        <p:spPr>
          <a:xfrm>
            <a:off x="9029514" y="10509868"/>
            <a:ext cx="272770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Oil and chemical spills (PFAS)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CEE834-5337-EEDC-9217-EBFC00DDD196}"/>
              </a:ext>
            </a:extLst>
          </p:cNvPr>
          <p:cNvSpPr/>
          <p:nvPr/>
        </p:nvSpPr>
        <p:spPr>
          <a:xfrm>
            <a:off x="632188" y="9861182"/>
            <a:ext cx="3219463" cy="1116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768DD6-A039-3788-3C39-C2B23AB9937C}"/>
              </a:ext>
            </a:extLst>
          </p:cNvPr>
          <p:cNvSpPr txBox="1"/>
          <p:nvPr/>
        </p:nvSpPr>
        <p:spPr>
          <a:xfrm>
            <a:off x="820784" y="10023301"/>
            <a:ext cx="272770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Emissions: Soil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93D110-4A8C-0C1F-06B2-BB5D389E481E}"/>
              </a:ext>
            </a:extLst>
          </p:cNvPr>
          <p:cNvSpPr txBox="1"/>
          <p:nvPr/>
        </p:nvSpPr>
        <p:spPr>
          <a:xfrm>
            <a:off x="820784" y="10402892"/>
            <a:ext cx="272770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hemical spills. Dredging can produce (contaminated) soil waste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95FCF7-56FE-EC71-A3E4-00E633B22987}"/>
              </a:ext>
            </a:extLst>
          </p:cNvPr>
          <p:cNvSpPr/>
          <p:nvPr/>
        </p:nvSpPr>
        <p:spPr>
          <a:xfrm>
            <a:off x="4954719" y="7255412"/>
            <a:ext cx="2916298" cy="972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A9164-9DD7-1BD0-D6B1-000CDE096902}"/>
              </a:ext>
            </a:extLst>
          </p:cNvPr>
          <p:cNvSpPr txBox="1"/>
          <p:nvPr/>
        </p:nvSpPr>
        <p:spPr>
          <a:xfrm>
            <a:off x="5143314" y="7417531"/>
            <a:ext cx="272770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Emissions: Sound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C93293-524D-8F2F-AF3C-F2D5C8573566}"/>
              </a:ext>
            </a:extLst>
          </p:cNvPr>
          <p:cNvSpPr txBox="1"/>
          <p:nvPr/>
        </p:nvSpPr>
        <p:spPr>
          <a:xfrm>
            <a:off x="5143314" y="7762832"/>
            <a:ext cx="272770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(examples </a:t>
            </a:r>
            <a:r>
              <a:rPr kumimoji="0" lang="en-GB" sz="1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aanvullen</a:t>
            </a: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46C832-D18F-4D61-D4AF-FDEB4AF0B1E1}"/>
              </a:ext>
            </a:extLst>
          </p:cNvPr>
          <p:cNvSpPr/>
          <p:nvPr/>
        </p:nvSpPr>
        <p:spPr>
          <a:xfrm>
            <a:off x="9634000" y="1919633"/>
            <a:ext cx="4094031" cy="972000"/>
          </a:xfrm>
          <a:prstGeom prst="rect">
            <a:avLst/>
          </a:prstGeom>
          <a:solidFill>
            <a:schemeClr val="accent5">
              <a:lumMod val="75000"/>
              <a:alpha val="50196"/>
            </a:scheme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7FCBC0-C8CC-C93F-A757-5CC24E614F41}"/>
              </a:ext>
            </a:extLst>
          </p:cNvPr>
          <p:cNvSpPr txBox="1"/>
          <p:nvPr/>
        </p:nvSpPr>
        <p:spPr>
          <a:xfrm>
            <a:off x="9822596" y="2081752"/>
            <a:ext cx="390543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: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Contributions to climate change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7C2267-C193-683E-D9AD-5558020242FC}"/>
              </a:ext>
            </a:extLst>
          </p:cNvPr>
          <p:cNvSpPr/>
          <p:nvPr/>
        </p:nvSpPr>
        <p:spPr>
          <a:xfrm>
            <a:off x="20501609" y="4529483"/>
            <a:ext cx="3234691" cy="972000"/>
          </a:xfrm>
          <a:prstGeom prst="rect">
            <a:avLst/>
          </a:prstGeom>
          <a:solidFill>
            <a:schemeClr val="accent5">
              <a:lumMod val="75000"/>
              <a:alpha val="50196"/>
            </a:scheme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4C5B19-CB87-7F19-6C1B-59EB015CE4E6}"/>
              </a:ext>
            </a:extLst>
          </p:cNvPr>
          <p:cNvSpPr txBox="1"/>
          <p:nvPr/>
        </p:nvSpPr>
        <p:spPr>
          <a:xfrm>
            <a:off x="20690205" y="4691602"/>
            <a:ext cx="291274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: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Effects on human health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91A2D1-B0B2-2BB5-3FF1-AF625D486128}"/>
              </a:ext>
            </a:extLst>
          </p:cNvPr>
          <p:cNvSpPr/>
          <p:nvPr/>
        </p:nvSpPr>
        <p:spPr>
          <a:xfrm>
            <a:off x="5996630" y="11634248"/>
            <a:ext cx="3748772" cy="972000"/>
          </a:xfrm>
          <a:prstGeom prst="rect">
            <a:avLst/>
          </a:prstGeom>
          <a:solidFill>
            <a:schemeClr val="accent5">
              <a:lumMod val="75000"/>
              <a:alpha val="50196"/>
            </a:scheme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0AC8D-6BA5-6E20-0301-7184035FD323}"/>
              </a:ext>
            </a:extLst>
          </p:cNvPr>
          <p:cNvSpPr txBox="1"/>
          <p:nvPr/>
        </p:nvSpPr>
        <p:spPr>
          <a:xfrm>
            <a:off x="6185226" y="11796367"/>
            <a:ext cx="356017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: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Effect on marine environment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EC730-CD79-459A-FA3E-BB6B34ED79F9}"/>
              </a:ext>
            </a:extLst>
          </p:cNvPr>
          <p:cNvSpPr/>
          <p:nvPr/>
        </p:nvSpPr>
        <p:spPr>
          <a:xfrm>
            <a:off x="632188" y="2567752"/>
            <a:ext cx="3691892" cy="972000"/>
          </a:xfrm>
          <a:prstGeom prst="rect">
            <a:avLst/>
          </a:prstGeom>
          <a:solidFill>
            <a:schemeClr val="accent5">
              <a:lumMod val="75000"/>
              <a:alpha val="50196"/>
            </a:scheme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F902D9-EEE5-4C80-DCFF-93AFE18D436B}"/>
              </a:ext>
            </a:extLst>
          </p:cNvPr>
          <p:cNvSpPr txBox="1"/>
          <p:nvPr/>
        </p:nvSpPr>
        <p:spPr>
          <a:xfrm>
            <a:off x="820784" y="2729871"/>
            <a:ext cx="323469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: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Effect on terrestrial habitats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67D4A2-28B5-8FE7-C2A5-A89F216ECEF5}"/>
              </a:ext>
            </a:extLst>
          </p:cNvPr>
          <p:cNvSpPr/>
          <p:nvPr/>
        </p:nvSpPr>
        <p:spPr>
          <a:xfrm>
            <a:off x="9029514" y="5922940"/>
            <a:ext cx="4275693" cy="972000"/>
          </a:xfrm>
          <a:prstGeom prst="rect">
            <a:avLst/>
          </a:prstGeom>
          <a:solidFill>
            <a:schemeClr val="accent5">
              <a:lumMod val="75000"/>
              <a:alpha val="50196"/>
            </a:scheme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C6C75A-EA7E-3A15-1264-B1906E5749F3}"/>
              </a:ext>
            </a:extLst>
          </p:cNvPr>
          <p:cNvSpPr txBox="1"/>
          <p:nvPr/>
        </p:nvSpPr>
        <p:spPr>
          <a:xfrm>
            <a:off x="9218111" y="6085059"/>
            <a:ext cx="409403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: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Contributions to resource scarcity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9378C9-60AA-9132-E729-F26F05CD22A5}"/>
              </a:ext>
            </a:extLst>
          </p:cNvPr>
          <p:cNvSpPr/>
          <p:nvPr/>
        </p:nvSpPr>
        <p:spPr>
          <a:xfrm>
            <a:off x="5143314" y="4138345"/>
            <a:ext cx="2916298" cy="972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DDA98-9BCD-84AC-2584-C4F99187BBF3}"/>
              </a:ext>
            </a:extLst>
          </p:cNvPr>
          <p:cNvSpPr txBox="1"/>
          <p:nvPr/>
        </p:nvSpPr>
        <p:spPr>
          <a:xfrm>
            <a:off x="5331909" y="4300464"/>
            <a:ext cx="272770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Emissions: 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C6C0E1-F295-ADD7-E3A1-B47B2401C1D0}"/>
              </a:ext>
            </a:extLst>
          </p:cNvPr>
          <p:cNvSpPr txBox="1"/>
          <p:nvPr/>
        </p:nvSpPr>
        <p:spPr>
          <a:xfrm>
            <a:off x="5331909" y="4645765"/>
            <a:ext cx="272770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Light pollution</a:t>
            </a:r>
          </a:p>
        </p:txBody>
      </p:sp>
    </p:spTree>
    <p:extLst>
      <p:ext uri="{BB962C8B-B14F-4D97-AF65-F5344CB8AC3E}">
        <p14:creationId xmlns:p14="http://schemas.microsoft.com/office/powerpoint/2010/main" val="30275997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next to a body of water&#10;&#10;Description automatically generated">
            <a:extLst>
              <a:ext uri="{FF2B5EF4-FFF2-40B4-BE49-F238E27FC236}">
                <a16:creationId xmlns:a16="http://schemas.microsoft.com/office/drawing/2014/main" id="{D64146F6-1C61-70CD-3631-2A222622D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21D91F-B176-C001-3ACA-A08425E114EC}"/>
              </a:ext>
            </a:extLst>
          </p:cNvPr>
          <p:cNvSpPr/>
          <p:nvPr/>
        </p:nvSpPr>
        <p:spPr>
          <a:xfrm>
            <a:off x="775247" y="2553127"/>
            <a:ext cx="4075049" cy="1620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9FF81-FB46-8A2B-73A3-D0996BE5ED69}"/>
              </a:ext>
            </a:extLst>
          </p:cNvPr>
          <p:cNvSpPr txBox="1"/>
          <p:nvPr/>
        </p:nvSpPr>
        <p:spPr>
          <a:xfrm>
            <a:off x="963842" y="2715246"/>
            <a:ext cx="272770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Port-owned vessels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71F26-A671-F4C8-5F05-6A048D38DC14}"/>
              </a:ext>
            </a:extLst>
          </p:cNvPr>
          <p:cNvSpPr txBox="1"/>
          <p:nvPr/>
        </p:nvSpPr>
        <p:spPr>
          <a:xfrm>
            <a:off x="980756" y="3617383"/>
            <a:ext cx="1218461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Content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ED1144-18E7-50FB-D8B1-177BA855E7F2}"/>
              </a:ext>
            </a:extLst>
          </p:cNvPr>
          <p:cNvSpPr txBox="1"/>
          <p:nvPr/>
        </p:nvSpPr>
        <p:spPr>
          <a:xfrm>
            <a:off x="980757" y="3194939"/>
            <a:ext cx="1333727" cy="318036"/>
          </a:xfrm>
          <a:prstGeom prst="rect">
            <a:avLst/>
          </a:prstGeom>
          <a:solidFill>
            <a:srgbClr val="FFFFFF">
              <a:alpha val="7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3181A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Good practice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89163-61C0-7564-9BE2-AF99D4A9DE6C}"/>
              </a:ext>
            </a:extLst>
          </p:cNvPr>
          <p:cNvSpPr txBox="1"/>
          <p:nvPr/>
        </p:nvSpPr>
        <p:spPr>
          <a:xfrm>
            <a:off x="2919603" y="3194939"/>
            <a:ext cx="1717052" cy="318036"/>
          </a:xfrm>
          <a:prstGeom prst="rect">
            <a:avLst/>
          </a:prstGeom>
          <a:solidFill>
            <a:srgbClr val="FFFFFF">
              <a:alpha val="7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3181A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Reduced emission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5D0363-91AF-5E43-5E6B-B6CEA18468AA}"/>
              </a:ext>
            </a:extLst>
          </p:cNvPr>
          <p:cNvCxnSpPr>
            <a:cxnSpLocks/>
          </p:cNvCxnSpPr>
          <p:nvPr/>
        </p:nvCxnSpPr>
        <p:spPr>
          <a:xfrm>
            <a:off x="2600053" y="3311925"/>
            <a:ext cx="0" cy="592716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6CD7B05-3514-141C-8DE9-C72BB1630212}"/>
              </a:ext>
            </a:extLst>
          </p:cNvPr>
          <p:cNvSpPr txBox="1"/>
          <p:nvPr/>
        </p:nvSpPr>
        <p:spPr>
          <a:xfrm>
            <a:off x="2919603" y="3617383"/>
            <a:ext cx="1218461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Content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4EE44B-F2D7-F184-ED0A-9AB5D95D29DC}"/>
              </a:ext>
            </a:extLst>
          </p:cNvPr>
          <p:cNvSpPr/>
          <p:nvPr/>
        </p:nvSpPr>
        <p:spPr>
          <a:xfrm>
            <a:off x="3095444" y="4814939"/>
            <a:ext cx="4075049" cy="1728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BE7DCD-0F65-A767-CB59-243E6F6E0BAD}"/>
              </a:ext>
            </a:extLst>
          </p:cNvPr>
          <p:cNvSpPr txBox="1"/>
          <p:nvPr/>
        </p:nvSpPr>
        <p:spPr>
          <a:xfrm>
            <a:off x="3284039" y="4977058"/>
            <a:ext cx="272770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Cargo and passengers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0EDC3F-FB88-22A8-FB20-A8526BDD721D}"/>
              </a:ext>
            </a:extLst>
          </p:cNvPr>
          <p:cNvSpPr txBox="1"/>
          <p:nvPr/>
        </p:nvSpPr>
        <p:spPr>
          <a:xfrm>
            <a:off x="3300953" y="5879195"/>
            <a:ext cx="121846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romote public transport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B1ED46-84D5-E3B2-336B-2DF4D3827D46}"/>
              </a:ext>
            </a:extLst>
          </p:cNvPr>
          <p:cNvSpPr txBox="1"/>
          <p:nvPr/>
        </p:nvSpPr>
        <p:spPr>
          <a:xfrm>
            <a:off x="3300954" y="5456751"/>
            <a:ext cx="1333727" cy="318036"/>
          </a:xfrm>
          <a:prstGeom prst="rect">
            <a:avLst/>
          </a:prstGeom>
          <a:solidFill>
            <a:srgbClr val="FFFFFF">
              <a:alpha val="7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3181A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Good practice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DED90A-00CC-C3D8-D96A-75AC2A4E0D01}"/>
              </a:ext>
            </a:extLst>
          </p:cNvPr>
          <p:cNvSpPr txBox="1"/>
          <p:nvPr/>
        </p:nvSpPr>
        <p:spPr>
          <a:xfrm>
            <a:off x="5239800" y="5456751"/>
            <a:ext cx="1717052" cy="318036"/>
          </a:xfrm>
          <a:prstGeom prst="rect">
            <a:avLst/>
          </a:prstGeom>
          <a:solidFill>
            <a:srgbClr val="FFFFFF">
              <a:alpha val="7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3181A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Reduced emission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2677BB4-50CF-7474-EB0F-AC9C4A371A63}"/>
              </a:ext>
            </a:extLst>
          </p:cNvPr>
          <p:cNvCxnSpPr>
            <a:cxnSpLocks/>
          </p:cNvCxnSpPr>
          <p:nvPr/>
        </p:nvCxnSpPr>
        <p:spPr>
          <a:xfrm>
            <a:off x="4920250" y="5573737"/>
            <a:ext cx="0" cy="777382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CFA1F7E-D721-9DC2-E408-70F59B0718CB}"/>
              </a:ext>
            </a:extLst>
          </p:cNvPr>
          <p:cNvSpPr txBox="1"/>
          <p:nvPr/>
        </p:nvSpPr>
        <p:spPr>
          <a:xfrm>
            <a:off x="5239800" y="5879195"/>
            <a:ext cx="1218461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Content here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4DC8AA-9BE4-E380-6C58-B83175D1CB34}"/>
              </a:ext>
            </a:extLst>
          </p:cNvPr>
          <p:cNvSpPr/>
          <p:nvPr/>
        </p:nvSpPr>
        <p:spPr>
          <a:xfrm>
            <a:off x="12233169" y="11281551"/>
            <a:ext cx="4075049" cy="1620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886869-A35B-D77F-EB64-364BE106AA9E}"/>
              </a:ext>
            </a:extLst>
          </p:cNvPr>
          <p:cNvSpPr txBox="1"/>
          <p:nvPr/>
        </p:nvSpPr>
        <p:spPr>
          <a:xfrm>
            <a:off x="12421764" y="11443670"/>
            <a:ext cx="272770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Maintenance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9309E8-395F-AD08-64B6-7938EE4EF0F2}"/>
              </a:ext>
            </a:extLst>
          </p:cNvPr>
          <p:cNvSpPr txBox="1"/>
          <p:nvPr/>
        </p:nvSpPr>
        <p:spPr>
          <a:xfrm>
            <a:off x="12438678" y="12345807"/>
            <a:ext cx="1218461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Content here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5DF635-8963-9C1F-7C87-5DDEF5100CC9}"/>
              </a:ext>
            </a:extLst>
          </p:cNvPr>
          <p:cNvSpPr txBox="1"/>
          <p:nvPr/>
        </p:nvSpPr>
        <p:spPr>
          <a:xfrm>
            <a:off x="12438679" y="11923363"/>
            <a:ext cx="1333727" cy="318036"/>
          </a:xfrm>
          <a:prstGeom prst="rect">
            <a:avLst/>
          </a:prstGeom>
          <a:solidFill>
            <a:srgbClr val="FFFFFF">
              <a:alpha val="7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3181A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Good practice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D55DB5-1BB2-6C3B-1DED-129759C1CFD2}"/>
              </a:ext>
            </a:extLst>
          </p:cNvPr>
          <p:cNvSpPr txBox="1"/>
          <p:nvPr/>
        </p:nvSpPr>
        <p:spPr>
          <a:xfrm>
            <a:off x="14377525" y="11923363"/>
            <a:ext cx="1717052" cy="318036"/>
          </a:xfrm>
          <a:prstGeom prst="rect">
            <a:avLst/>
          </a:prstGeom>
          <a:solidFill>
            <a:srgbClr val="FFFFFF">
              <a:alpha val="7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3181A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Reduced emission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7598A20-55CB-A526-9718-A480459973BA}"/>
              </a:ext>
            </a:extLst>
          </p:cNvPr>
          <p:cNvCxnSpPr>
            <a:cxnSpLocks/>
          </p:cNvCxnSpPr>
          <p:nvPr/>
        </p:nvCxnSpPr>
        <p:spPr>
          <a:xfrm>
            <a:off x="14057975" y="12040349"/>
            <a:ext cx="0" cy="592716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828F918-FCE3-EBBF-EE80-0B6FE26B2456}"/>
              </a:ext>
            </a:extLst>
          </p:cNvPr>
          <p:cNvSpPr txBox="1"/>
          <p:nvPr/>
        </p:nvSpPr>
        <p:spPr>
          <a:xfrm>
            <a:off x="14377525" y="12345807"/>
            <a:ext cx="1218461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Content here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7403A3-E116-94DC-139B-FE0CE77537DB}"/>
              </a:ext>
            </a:extLst>
          </p:cNvPr>
          <p:cNvSpPr/>
          <p:nvPr/>
        </p:nvSpPr>
        <p:spPr>
          <a:xfrm>
            <a:off x="5455415" y="2553127"/>
            <a:ext cx="4075049" cy="1620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5E9ECA-1D98-01E1-923B-9A249E1990EA}"/>
              </a:ext>
            </a:extLst>
          </p:cNvPr>
          <p:cNvSpPr txBox="1"/>
          <p:nvPr/>
        </p:nvSpPr>
        <p:spPr>
          <a:xfrm>
            <a:off x="5644010" y="2715246"/>
            <a:ext cx="272770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Offices and employees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F75704-0D1B-BB04-0C6F-38A14BE330EC}"/>
              </a:ext>
            </a:extLst>
          </p:cNvPr>
          <p:cNvSpPr txBox="1"/>
          <p:nvPr/>
        </p:nvSpPr>
        <p:spPr>
          <a:xfrm>
            <a:off x="5660924" y="3617383"/>
            <a:ext cx="1218461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Content here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EFED43-E6F4-1BF9-1CC9-86E652B83AB7}"/>
              </a:ext>
            </a:extLst>
          </p:cNvPr>
          <p:cNvSpPr txBox="1"/>
          <p:nvPr/>
        </p:nvSpPr>
        <p:spPr>
          <a:xfrm>
            <a:off x="5660925" y="3194939"/>
            <a:ext cx="1333727" cy="318036"/>
          </a:xfrm>
          <a:prstGeom prst="rect">
            <a:avLst/>
          </a:prstGeom>
          <a:solidFill>
            <a:srgbClr val="FFFFFF">
              <a:alpha val="7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3181A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Good practice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916E7B-0AE3-941F-96DB-DB0C043B65AB}"/>
              </a:ext>
            </a:extLst>
          </p:cNvPr>
          <p:cNvSpPr txBox="1"/>
          <p:nvPr/>
        </p:nvSpPr>
        <p:spPr>
          <a:xfrm>
            <a:off x="7599771" y="3194939"/>
            <a:ext cx="1717052" cy="318036"/>
          </a:xfrm>
          <a:prstGeom prst="rect">
            <a:avLst/>
          </a:prstGeom>
          <a:solidFill>
            <a:srgbClr val="FFFFFF">
              <a:alpha val="7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3181A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Reduced emission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3E7BAAF-3FC3-A0D8-E8C5-3FFB430A72C2}"/>
              </a:ext>
            </a:extLst>
          </p:cNvPr>
          <p:cNvCxnSpPr>
            <a:cxnSpLocks/>
          </p:cNvCxnSpPr>
          <p:nvPr/>
        </p:nvCxnSpPr>
        <p:spPr>
          <a:xfrm>
            <a:off x="7280221" y="3311925"/>
            <a:ext cx="0" cy="592716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0C7166C-FFD9-4C1C-0EBE-874E6797EA03}"/>
              </a:ext>
            </a:extLst>
          </p:cNvPr>
          <p:cNvSpPr txBox="1"/>
          <p:nvPr/>
        </p:nvSpPr>
        <p:spPr>
          <a:xfrm>
            <a:off x="7565791" y="3617383"/>
            <a:ext cx="1218461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Content here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77B7A28-D8DE-A3C3-F45C-04A82ED4F2D4}"/>
              </a:ext>
            </a:extLst>
          </p:cNvPr>
          <p:cNvSpPr/>
          <p:nvPr/>
        </p:nvSpPr>
        <p:spPr>
          <a:xfrm>
            <a:off x="17015112" y="11281551"/>
            <a:ext cx="4075049" cy="1728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BBDBDD-20A5-B67D-CC5F-EA34B1D5D75F}"/>
              </a:ext>
            </a:extLst>
          </p:cNvPr>
          <p:cNvSpPr txBox="1"/>
          <p:nvPr/>
        </p:nvSpPr>
        <p:spPr>
          <a:xfrm>
            <a:off x="17203707" y="11443670"/>
            <a:ext cx="272770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Waste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A3177F-AE82-7F31-050D-42E2C426E4C4}"/>
              </a:ext>
            </a:extLst>
          </p:cNvPr>
          <p:cNvSpPr txBox="1"/>
          <p:nvPr/>
        </p:nvSpPr>
        <p:spPr>
          <a:xfrm>
            <a:off x="17220621" y="12345807"/>
            <a:ext cx="121846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deposit for bilgewater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2EFBED9-0A03-16A7-DE8B-3C256A618DAA}"/>
              </a:ext>
            </a:extLst>
          </p:cNvPr>
          <p:cNvSpPr txBox="1"/>
          <p:nvPr/>
        </p:nvSpPr>
        <p:spPr>
          <a:xfrm>
            <a:off x="17220622" y="11923363"/>
            <a:ext cx="1333727" cy="318036"/>
          </a:xfrm>
          <a:prstGeom prst="rect">
            <a:avLst/>
          </a:prstGeom>
          <a:solidFill>
            <a:srgbClr val="FFFFFF">
              <a:alpha val="7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3181A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Good practice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31F3B0-6AD1-5CC2-9621-7E41408F0AB7}"/>
              </a:ext>
            </a:extLst>
          </p:cNvPr>
          <p:cNvSpPr txBox="1"/>
          <p:nvPr/>
        </p:nvSpPr>
        <p:spPr>
          <a:xfrm>
            <a:off x="19159468" y="11923363"/>
            <a:ext cx="1717052" cy="318036"/>
          </a:xfrm>
          <a:prstGeom prst="rect">
            <a:avLst/>
          </a:prstGeom>
          <a:solidFill>
            <a:srgbClr val="FFFFFF">
              <a:alpha val="7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3181A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Reduced emission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9C97724-D75D-FE74-D273-2E41615942EB}"/>
              </a:ext>
            </a:extLst>
          </p:cNvPr>
          <p:cNvCxnSpPr>
            <a:cxnSpLocks/>
          </p:cNvCxnSpPr>
          <p:nvPr/>
        </p:nvCxnSpPr>
        <p:spPr>
          <a:xfrm>
            <a:off x="18839918" y="12040349"/>
            <a:ext cx="0" cy="777382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C2DBC2F-C31B-A980-6CD3-0B2C1C486ABC}"/>
              </a:ext>
            </a:extLst>
          </p:cNvPr>
          <p:cNvSpPr txBox="1"/>
          <p:nvPr/>
        </p:nvSpPr>
        <p:spPr>
          <a:xfrm>
            <a:off x="19159468" y="12345807"/>
            <a:ext cx="1218461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Content here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5B1F48D-3313-7473-D809-90A93FBA71C9}"/>
              </a:ext>
            </a:extLst>
          </p:cNvPr>
          <p:cNvSpPr/>
          <p:nvPr/>
        </p:nvSpPr>
        <p:spPr>
          <a:xfrm>
            <a:off x="19052637" y="2715246"/>
            <a:ext cx="4075049" cy="2700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7C7B8DF-BB4F-93FD-9B68-7A4129DB4E26}"/>
              </a:ext>
            </a:extLst>
          </p:cNvPr>
          <p:cNvSpPr txBox="1"/>
          <p:nvPr/>
        </p:nvSpPr>
        <p:spPr>
          <a:xfrm>
            <a:off x="19241232" y="2877365"/>
            <a:ext cx="272770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Energy infrastructure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4F95F5-D767-5428-A259-6C7AB94D72EE}"/>
              </a:ext>
            </a:extLst>
          </p:cNvPr>
          <p:cNvSpPr txBox="1"/>
          <p:nvPr/>
        </p:nvSpPr>
        <p:spPr>
          <a:xfrm>
            <a:off x="19258146" y="3779502"/>
            <a:ext cx="1511543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171450" marR="0" indent="-1714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deposit for bilgewater Energy supply: Solar panels, Wind</a:t>
            </a:r>
            <a:b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Electrification: of fork lifts, cranes…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4A5BB2-4D3C-B34E-6692-715D52292023}"/>
              </a:ext>
            </a:extLst>
          </p:cNvPr>
          <p:cNvSpPr txBox="1"/>
          <p:nvPr/>
        </p:nvSpPr>
        <p:spPr>
          <a:xfrm>
            <a:off x="19258147" y="3357058"/>
            <a:ext cx="1333727" cy="318036"/>
          </a:xfrm>
          <a:prstGeom prst="rect">
            <a:avLst/>
          </a:prstGeom>
          <a:solidFill>
            <a:srgbClr val="FFFFFF">
              <a:alpha val="7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3181A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Good practice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84C93E8-35E3-FFCB-EF96-F49767D42B6B}"/>
              </a:ext>
            </a:extLst>
          </p:cNvPr>
          <p:cNvSpPr txBox="1"/>
          <p:nvPr/>
        </p:nvSpPr>
        <p:spPr>
          <a:xfrm>
            <a:off x="21196993" y="3357058"/>
            <a:ext cx="1717052" cy="318036"/>
          </a:xfrm>
          <a:prstGeom prst="rect">
            <a:avLst/>
          </a:prstGeom>
          <a:solidFill>
            <a:srgbClr val="FFFFFF">
              <a:alpha val="7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3181A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Reduced emission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A1F9B31-3DFC-7096-772E-69FC314624C3}"/>
              </a:ext>
            </a:extLst>
          </p:cNvPr>
          <p:cNvCxnSpPr>
            <a:cxnSpLocks/>
          </p:cNvCxnSpPr>
          <p:nvPr/>
        </p:nvCxnSpPr>
        <p:spPr>
          <a:xfrm>
            <a:off x="20877443" y="3474044"/>
            <a:ext cx="0" cy="1626101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82879A8-C8B9-9ADF-6999-93F55C74E132}"/>
              </a:ext>
            </a:extLst>
          </p:cNvPr>
          <p:cNvSpPr txBox="1"/>
          <p:nvPr/>
        </p:nvSpPr>
        <p:spPr>
          <a:xfrm>
            <a:off x="21196993" y="3779502"/>
            <a:ext cx="1218461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Content here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0B35302-1B4D-C20A-EC69-8710AE23BDA9}"/>
              </a:ext>
            </a:extLst>
          </p:cNvPr>
          <p:cNvSpPr/>
          <p:nvPr/>
        </p:nvSpPr>
        <p:spPr>
          <a:xfrm>
            <a:off x="14057975" y="4605246"/>
            <a:ext cx="4075049" cy="1620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D89A7B7-010A-E0D2-8355-59D91FEECEB7}"/>
              </a:ext>
            </a:extLst>
          </p:cNvPr>
          <p:cNvSpPr txBox="1"/>
          <p:nvPr/>
        </p:nvSpPr>
        <p:spPr>
          <a:xfrm>
            <a:off x="14246570" y="4767365"/>
            <a:ext cx="272770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Incidents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738F12F-AE2F-E013-BBE9-7FDAD484E38E}"/>
              </a:ext>
            </a:extLst>
          </p:cNvPr>
          <p:cNvSpPr txBox="1"/>
          <p:nvPr/>
        </p:nvSpPr>
        <p:spPr>
          <a:xfrm>
            <a:off x="14263484" y="5669502"/>
            <a:ext cx="1218461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Content here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70E8EDD-272B-D5E7-BE42-7DFF7A02BF66}"/>
              </a:ext>
            </a:extLst>
          </p:cNvPr>
          <p:cNvSpPr txBox="1"/>
          <p:nvPr/>
        </p:nvSpPr>
        <p:spPr>
          <a:xfrm>
            <a:off x="14263485" y="5247058"/>
            <a:ext cx="1333727" cy="318036"/>
          </a:xfrm>
          <a:prstGeom prst="rect">
            <a:avLst/>
          </a:prstGeom>
          <a:solidFill>
            <a:srgbClr val="FFFFFF">
              <a:alpha val="7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3181A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Good practice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CED527-1026-CC69-E9D8-7E458402D527}"/>
              </a:ext>
            </a:extLst>
          </p:cNvPr>
          <p:cNvSpPr txBox="1"/>
          <p:nvPr/>
        </p:nvSpPr>
        <p:spPr>
          <a:xfrm>
            <a:off x="16202331" y="5247058"/>
            <a:ext cx="1717052" cy="318036"/>
          </a:xfrm>
          <a:prstGeom prst="rect">
            <a:avLst/>
          </a:prstGeom>
          <a:solidFill>
            <a:srgbClr val="FFFFFF">
              <a:alpha val="7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3181A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Reduced emission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E6B128E-9CA8-AB55-B0A0-0C31BFE2B19B}"/>
              </a:ext>
            </a:extLst>
          </p:cNvPr>
          <p:cNvCxnSpPr>
            <a:cxnSpLocks/>
          </p:cNvCxnSpPr>
          <p:nvPr/>
        </p:nvCxnSpPr>
        <p:spPr>
          <a:xfrm>
            <a:off x="15882781" y="5364044"/>
            <a:ext cx="0" cy="592716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3CBDCB9-1633-EA5E-C5BE-829454C99A33}"/>
              </a:ext>
            </a:extLst>
          </p:cNvPr>
          <p:cNvSpPr txBox="1"/>
          <p:nvPr/>
        </p:nvSpPr>
        <p:spPr>
          <a:xfrm>
            <a:off x="16202331" y="5669502"/>
            <a:ext cx="1218461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Content here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3D5B927-7175-F189-2B45-224365D600D7}"/>
              </a:ext>
            </a:extLst>
          </p:cNvPr>
          <p:cNvSpPr/>
          <p:nvPr/>
        </p:nvSpPr>
        <p:spPr>
          <a:xfrm>
            <a:off x="775247" y="11277725"/>
            <a:ext cx="4075049" cy="1620000"/>
          </a:xfrm>
          <a:prstGeom prst="rect">
            <a:avLst/>
          </a:prstGeom>
          <a:solidFill>
            <a:srgbClr val="006592">
              <a:alpha val="50196"/>
            </a:srgbClr>
          </a:solidFill>
          <a:ln w="63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F724930-CB1D-D0FC-35CA-B98DAA0669C8}"/>
              </a:ext>
            </a:extLst>
          </p:cNvPr>
          <p:cNvSpPr txBox="1"/>
          <p:nvPr/>
        </p:nvSpPr>
        <p:spPr>
          <a:xfrm>
            <a:off x="963842" y="11439844"/>
            <a:ext cx="272770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3rd parties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B775005-5F88-9B51-8430-FF11F0A43EA0}"/>
              </a:ext>
            </a:extLst>
          </p:cNvPr>
          <p:cNvSpPr txBox="1"/>
          <p:nvPr/>
        </p:nvSpPr>
        <p:spPr>
          <a:xfrm>
            <a:off x="980756" y="12341981"/>
            <a:ext cx="1218461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Content here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84239A3-4DC9-1EB6-4078-DA6A69DC0412}"/>
              </a:ext>
            </a:extLst>
          </p:cNvPr>
          <p:cNvSpPr txBox="1"/>
          <p:nvPr/>
        </p:nvSpPr>
        <p:spPr>
          <a:xfrm>
            <a:off x="980757" y="11919537"/>
            <a:ext cx="1333727" cy="318036"/>
          </a:xfrm>
          <a:prstGeom prst="rect">
            <a:avLst/>
          </a:prstGeom>
          <a:solidFill>
            <a:srgbClr val="FFFFFF">
              <a:alpha val="7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3181A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Good practice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30EE758-0B04-5897-24C2-94EA8621C388}"/>
              </a:ext>
            </a:extLst>
          </p:cNvPr>
          <p:cNvSpPr txBox="1"/>
          <p:nvPr/>
        </p:nvSpPr>
        <p:spPr>
          <a:xfrm>
            <a:off x="2919603" y="11919537"/>
            <a:ext cx="1717052" cy="318036"/>
          </a:xfrm>
          <a:prstGeom prst="rect">
            <a:avLst/>
          </a:prstGeom>
          <a:solidFill>
            <a:srgbClr val="FFFFFF">
              <a:alpha val="7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3181A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Reduced emission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06DF039-9B5F-F77D-684B-7A6CF16F0253}"/>
              </a:ext>
            </a:extLst>
          </p:cNvPr>
          <p:cNvCxnSpPr>
            <a:cxnSpLocks/>
          </p:cNvCxnSpPr>
          <p:nvPr/>
        </p:nvCxnSpPr>
        <p:spPr>
          <a:xfrm>
            <a:off x="2600053" y="12036523"/>
            <a:ext cx="0" cy="592716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D2AAC479-59A6-EC67-775F-D4D02B385B7D}"/>
              </a:ext>
            </a:extLst>
          </p:cNvPr>
          <p:cNvSpPr txBox="1"/>
          <p:nvPr/>
        </p:nvSpPr>
        <p:spPr>
          <a:xfrm>
            <a:off x="2919603" y="12341981"/>
            <a:ext cx="1218461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41535992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295</Words>
  <Application>Microsoft Office PowerPoint</Application>
  <PresentationFormat>Custom</PresentationFormat>
  <Paragraphs>82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James Cowell</cp:lastModifiedBy>
  <cp:revision>21</cp:revision>
  <dcterms:modified xsi:type="dcterms:W3CDTF">2023-11-14T11:25:43Z</dcterms:modified>
</cp:coreProperties>
</file>